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96" r:id="rId3"/>
    <p:sldId id="304" r:id="rId4"/>
    <p:sldId id="305" r:id="rId5"/>
    <p:sldId id="307" r:id="rId6"/>
    <p:sldId id="308" r:id="rId7"/>
    <p:sldId id="259" r:id="rId8"/>
    <p:sldId id="300" r:id="rId9"/>
    <p:sldId id="303" r:id="rId10"/>
    <p:sldId id="295" r:id="rId11"/>
    <p:sldId id="301" r:id="rId12"/>
    <p:sldId id="306" r:id="rId13"/>
    <p:sldId id="260" r:id="rId14"/>
    <p:sldId id="302" r:id="rId15"/>
  </p:sldIdLst>
  <p:sldSz cx="9144000" cy="6858000" type="screen4x3"/>
  <p:notesSz cx="7315200" cy="96012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8000"/>
    <a:srgbClr val="025198"/>
    <a:srgbClr val="000099"/>
    <a:srgbClr val="FF9900"/>
    <a:srgbClr val="FFFF99"/>
    <a:srgbClr val="CC6600"/>
    <a:srgbClr val="422C16"/>
    <a:srgbClr val="0C788E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54" autoAdjust="0"/>
    <p:restoredTop sz="96446"/>
  </p:normalViewPr>
  <p:slideViewPr>
    <p:cSldViewPr>
      <p:cViewPr>
        <p:scale>
          <a:sx n="100" d="100"/>
          <a:sy n="100" d="100"/>
        </p:scale>
        <p:origin x="416" y="9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0FA3B0-F7AA-1B44-A3DE-AD05FFE31817}" type="doc">
      <dgm:prSet loTypeId="urn:microsoft.com/office/officeart/2005/8/layout/chevron1" loCatId="" qsTypeId="urn:microsoft.com/office/officeart/2005/8/quickstyle/simple4" qsCatId="simple" csTypeId="urn:microsoft.com/office/officeart/2005/8/colors/accent3_4" csCatId="accent3" phldr="1"/>
      <dgm:spPr/>
    </dgm:pt>
    <dgm:pt modelId="{BDE22B99-4B5C-2549-ABFA-160736C738EA}">
      <dgm:prSet phldrT="[Texto]"/>
      <dgm:spPr/>
      <dgm:t>
        <a:bodyPr/>
        <a:lstStyle/>
        <a:p>
          <a:r>
            <a:rPr lang="es-ES_tradnl" b="1" smtClean="0">
              <a:solidFill>
                <a:schemeClr val="tx1"/>
              </a:solidFill>
            </a:rPr>
            <a:t>Art. 37 LFSRC</a:t>
          </a:r>
          <a:endParaRPr lang="es-ES_tradnl" b="1" dirty="0">
            <a:solidFill>
              <a:schemeClr val="tx1"/>
            </a:solidFill>
          </a:endParaRPr>
        </a:p>
      </dgm:t>
    </dgm:pt>
    <dgm:pt modelId="{56DB9EF9-C036-8C4A-B1C2-17712C90D05D}" type="parTrans" cxnId="{F56BAA39-94E7-BC49-ABBB-6ACAFD0DACBC}">
      <dgm:prSet/>
      <dgm:spPr/>
      <dgm:t>
        <a:bodyPr/>
        <a:lstStyle/>
        <a:p>
          <a:endParaRPr lang="es-ES_tradnl" b="1">
            <a:solidFill>
              <a:schemeClr val="tx1"/>
            </a:solidFill>
          </a:endParaRPr>
        </a:p>
      </dgm:t>
    </dgm:pt>
    <dgm:pt modelId="{16FCC4B2-73B8-4546-871F-33FFCC64C017}" type="sibTrans" cxnId="{F56BAA39-94E7-BC49-ABBB-6ACAFD0DACBC}">
      <dgm:prSet/>
      <dgm:spPr/>
      <dgm:t>
        <a:bodyPr/>
        <a:lstStyle/>
        <a:p>
          <a:endParaRPr lang="es-ES_tradnl" b="1">
            <a:solidFill>
              <a:schemeClr val="tx1"/>
            </a:solidFill>
          </a:endParaRPr>
        </a:p>
      </dgm:t>
    </dgm:pt>
    <dgm:pt modelId="{5628E185-069A-904C-8565-455E69E31EAC}">
      <dgm:prSet phldrT="[Texto]"/>
      <dgm:spPr/>
      <dgm:t>
        <a:bodyPr/>
        <a:lstStyle/>
        <a:p>
          <a:r>
            <a:rPr lang="es-ES_tradnl" b="1" dirty="0" smtClean="0">
              <a:solidFill>
                <a:schemeClr val="tx1"/>
              </a:solidFill>
            </a:rPr>
            <a:t>Ayuntamientos y Entidades Paramunicipales</a:t>
          </a:r>
          <a:endParaRPr lang="es-ES_tradnl" b="1" dirty="0">
            <a:solidFill>
              <a:schemeClr val="tx1"/>
            </a:solidFill>
          </a:endParaRPr>
        </a:p>
      </dgm:t>
    </dgm:pt>
    <dgm:pt modelId="{1E486B22-913C-BF43-9267-BE990E97CC60}" type="parTrans" cxnId="{BA6BB67C-51B5-C34C-AD36-7BF59231855B}">
      <dgm:prSet/>
      <dgm:spPr/>
      <dgm:t>
        <a:bodyPr/>
        <a:lstStyle/>
        <a:p>
          <a:endParaRPr lang="es-ES_tradnl" b="1">
            <a:solidFill>
              <a:schemeClr val="tx1"/>
            </a:solidFill>
          </a:endParaRPr>
        </a:p>
      </dgm:t>
    </dgm:pt>
    <dgm:pt modelId="{C8611CED-471B-904E-9740-95A7DF67AFCA}" type="sibTrans" cxnId="{BA6BB67C-51B5-C34C-AD36-7BF59231855B}">
      <dgm:prSet/>
      <dgm:spPr/>
      <dgm:t>
        <a:bodyPr/>
        <a:lstStyle/>
        <a:p>
          <a:endParaRPr lang="es-ES_tradnl" b="1">
            <a:solidFill>
              <a:schemeClr val="tx1"/>
            </a:solidFill>
          </a:endParaRPr>
        </a:p>
      </dgm:t>
    </dgm:pt>
    <dgm:pt modelId="{A77D70AB-4FED-5F4C-900F-D4D5D6C9C1C5}">
      <dgm:prSet phldrT="[Texto]"/>
      <dgm:spPr/>
      <dgm:t>
        <a:bodyPr/>
        <a:lstStyle/>
        <a:p>
          <a:r>
            <a:rPr lang="es-ES_tradnl" b="1" dirty="0" smtClean="0">
              <a:solidFill>
                <a:schemeClr val="tx1"/>
              </a:solidFill>
            </a:rPr>
            <a:t>Información</a:t>
          </a:r>
          <a:r>
            <a:rPr lang="es-ES" b="1" dirty="0" smtClean="0">
              <a:solidFill>
                <a:schemeClr val="tx1"/>
              </a:solidFill>
            </a:rPr>
            <a:t> Programática y financiera a por</a:t>
          </a:r>
          <a:r>
            <a:rPr lang="es-ES" b="1" baseline="0" dirty="0" smtClean="0">
              <a:solidFill>
                <a:schemeClr val="tx1"/>
              </a:solidFill>
            </a:rPr>
            <a:t> medios electrónicos</a:t>
          </a:r>
          <a:endParaRPr lang="es-ES_tradnl" b="1" dirty="0">
            <a:solidFill>
              <a:schemeClr val="tx1"/>
            </a:solidFill>
          </a:endParaRPr>
        </a:p>
      </dgm:t>
    </dgm:pt>
    <dgm:pt modelId="{0CE66FAE-78FE-2540-A241-D1BD9F633483}" type="parTrans" cxnId="{60071AA3-26EE-2F45-8EA4-6D30225632C0}">
      <dgm:prSet/>
      <dgm:spPr/>
      <dgm:t>
        <a:bodyPr/>
        <a:lstStyle/>
        <a:p>
          <a:endParaRPr lang="es-ES_tradnl" b="1">
            <a:solidFill>
              <a:schemeClr val="tx1"/>
            </a:solidFill>
          </a:endParaRPr>
        </a:p>
      </dgm:t>
    </dgm:pt>
    <dgm:pt modelId="{265A7781-E58F-E14A-8FB1-B3C64DF81A3D}" type="sibTrans" cxnId="{60071AA3-26EE-2F45-8EA4-6D30225632C0}">
      <dgm:prSet/>
      <dgm:spPr/>
      <dgm:t>
        <a:bodyPr/>
        <a:lstStyle/>
        <a:p>
          <a:endParaRPr lang="es-ES_tradnl" b="1">
            <a:solidFill>
              <a:schemeClr val="tx1"/>
            </a:solidFill>
          </a:endParaRPr>
        </a:p>
      </dgm:t>
    </dgm:pt>
    <dgm:pt modelId="{882BEF46-03B0-AC45-BE8D-1FEC38A6115D}" type="pres">
      <dgm:prSet presAssocID="{650FA3B0-F7AA-1B44-A3DE-AD05FFE31817}" presName="Name0" presStyleCnt="0">
        <dgm:presLayoutVars>
          <dgm:dir/>
          <dgm:animLvl val="lvl"/>
          <dgm:resizeHandles val="exact"/>
        </dgm:presLayoutVars>
      </dgm:prSet>
      <dgm:spPr/>
    </dgm:pt>
    <dgm:pt modelId="{D3EAFF27-0C32-AA47-9DF5-429C3009893E}" type="pres">
      <dgm:prSet presAssocID="{BDE22B99-4B5C-2549-ABFA-160736C738E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D5A43EF-0373-A044-803A-1ECE2E515B05}" type="pres">
      <dgm:prSet presAssocID="{16FCC4B2-73B8-4546-871F-33FFCC64C017}" presName="parTxOnlySpace" presStyleCnt="0"/>
      <dgm:spPr/>
    </dgm:pt>
    <dgm:pt modelId="{A6EB25AF-AD51-A440-9EFC-542CEB367E6C}" type="pres">
      <dgm:prSet presAssocID="{5628E185-069A-904C-8565-455E69E31EA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20193BB-22DC-9340-9CDF-4CAA4A1AD46B}" type="pres">
      <dgm:prSet presAssocID="{C8611CED-471B-904E-9740-95A7DF67AFCA}" presName="parTxOnlySpace" presStyleCnt="0"/>
      <dgm:spPr/>
    </dgm:pt>
    <dgm:pt modelId="{3A760B5B-CC8F-E247-8FF7-2205C79CF133}" type="pres">
      <dgm:prSet presAssocID="{A77D70AB-4FED-5F4C-900F-D4D5D6C9C1C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7C94A8B2-F83D-664D-A71F-28651D807B54}" type="presOf" srcId="{5628E185-069A-904C-8565-455E69E31EAC}" destId="{A6EB25AF-AD51-A440-9EFC-542CEB367E6C}" srcOrd="0" destOrd="0" presId="urn:microsoft.com/office/officeart/2005/8/layout/chevron1"/>
    <dgm:cxn modelId="{DDD84ED0-FCB0-6445-A4E1-0FFAED8903AF}" type="presOf" srcId="{650FA3B0-F7AA-1B44-A3DE-AD05FFE31817}" destId="{882BEF46-03B0-AC45-BE8D-1FEC38A6115D}" srcOrd="0" destOrd="0" presId="urn:microsoft.com/office/officeart/2005/8/layout/chevron1"/>
    <dgm:cxn modelId="{6D115B5D-6DFE-3042-904C-7EEB02057436}" type="presOf" srcId="{A77D70AB-4FED-5F4C-900F-D4D5D6C9C1C5}" destId="{3A760B5B-CC8F-E247-8FF7-2205C79CF133}" srcOrd="0" destOrd="0" presId="urn:microsoft.com/office/officeart/2005/8/layout/chevron1"/>
    <dgm:cxn modelId="{F56BAA39-94E7-BC49-ABBB-6ACAFD0DACBC}" srcId="{650FA3B0-F7AA-1B44-A3DE-AD05FFE31817}" destId="{BDE22B99-4B5C-2549-ABFA-160736C738EA}" srcOrd="0" destOrd="0" parTransId="{56DB9EF9-C036-8C4A-B1C2-17712C90D05D}" sibTransId="{16FCC4B2-73B8-4546-871F-33FFCC64C017}"/>
    <dgm:cxn modelId="{B3A52CD2-0DED-DC48-829E-4F97E00E8AD6}" type="presOf" srcId="{BDE22B99-4B5C-2549-ABFA-160736C738EA}" destId="{D3EAFF27-0C32-AA47-9DF5-429C3009893E}" srcOrd="0" destOrd="0" presId="urn:microsoft.com/office/officeart/2005/8/layout/chevron1"/>
    <dgm:cxn modelId="{60071AA3-26EE-2F45-8EA4-6D30225632C0}" srcId="{650FA3B0-F7AA-1B44-A3DE-AD05FFE31817}" destId="{A77D70AB-4FED-5F4C-900F-D4D5D6C9C1C5}" srcOrd="2" destOrd="0" parTransId="{0CE66FAE-78FE-2540-A241-D1BD9F633483}" sibTransId="{265A7781-E58F-E14A-8FB1-B3C64DF81A3D}"/>
    <dgm:cxn modelId="{BA6BB67C-51B5-C34C-AD36-7BF59231855B}" srcId="{650FA3B0-F7AA-1B44-A3DE-AD05FFE31817}" destId="{5628E185-069A-904C-8565-455E69E31EAC}" srcOrd="1" destOrd="0" parTransId="{1E486B22-913C-BF43-9267-BE990E97CC60}" sibTransId="{C8611CED-471B-904E-9740-95A7DF67AFCA}"/>
    <dgm:cxn modelId="{BC29C9A6-B3F1-FF46-9E13-6E2BEA4BFE40}" type="presParOf" srcId="{882BEF46-03B0-AC45-BE8D-1FEC38A6115D}" destId="{D3EAFF27-0C32-AA47-9DF5-429C3009893E}" srcOrd="0" destOrd="0" presId="urn:microsoft.com/office/officeart/2005/8/layout/chevron1"/>
    <dgm:cxn modelId="{5BD621A1-1EA7-4B48-845A-A4963DF23F7D}" type="presParOf" srcId="{882BEF46-03B0-AC45-BE8D-1FEC38A6115D}" destId="{BD5A43EF-0373-A044-803A-1ECE2E515B05}" srcOrd="1" destOrd="0" presId="urn:microsoft.com/office/officeart/2005/8/layout/chevron1"/>
    <dgm:cxn modelId="{4B85BD27-2822-514B-9BEC-0BFFEA74157C}" type="presParOf" srcId="{882BEF46-03B0-AC45-BE8D-1FEC38A6115D}" destId="{A6EB25AF-AD51-A440-9EFC-542CEB367E6C}" srcOrd="2" destOrd="0" presId="urn:microsoft.com/office/officeart/2005/8/layout/chevron1"/>
    <dgm:cxn modelId="{881134F1-E093-1543-802C-946470E1333C}" type="presParOf" srcId="{882BEF46-03B0-AC45-BE8D-1FEC38A6115D}" destId="{A20193BB-22DC-9340-9CDF-4CAA4A1AD46B}" srcOrd="3" destOrd="0" presId="urn:microsoft.com/office/officeart/2005/8/layout/chevron1"/>
    <dgm:cxn modelId="{25BBCAB8-820E-8547-893C-625A6B981563}" type="presParOf" srcId="{882BEF46-03B0-AC45-BE8D-1FEC38A6115D}" destId="{3A760B5B-CC8F-E247-8FF7-2205C79CF13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EAFF27-0C32-AA47-9DF5-429C3009893E}">
      <dsp:nvSpPr>
        <dsp:cNvPr id="0" name=""/>
        <dsp:cNvSpPr/>
      </dsp:nvSpPr>
      <dsp:spPr>
        <a:xfrm>
          <a:off x="2236" y="362964"/>
          <a:ext cx="2725119" cy="1090047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b="1" kern="1200" smtClean="0">
              <a:solidFill>
                <a:schemeClr val="tx1"/>
              </a:solidFill>
            </a:rPr>
            <a:t>Art. 37 LFSRC</a:t>
          </a:r>
          <a:endParaRPr lang="es-ES_tradnl" sz="1500" b="1" kern="1200" dirty="0">
            <a:solidFill>
              <a:schemeClr val="tx1"/>
            </a:solidFill>
          </a:endParaRPr>
        </a:p>
      </dsp:txBody>
      <dsp:txXfrm>
        <a:off x="547260" y="362964"/>
        <a:ext cx="1635072" cy="1090047"/>
      </dsp:txXfrm>
    </dsp:sp>
    <dsp:sp modelId="{A6EB25AF-AD51-A440-9EFC-542CEB367E6C}">
      <dsp:nvSpPr>
        <dsp:cNvPr id="0" name=""/>
        <dsp:cNvSpPr/>
      </dsp:nvSpPr>
      <dsp:spPr>
        <a:xfrm>
          <a:off x="2454844" y="362964"/>
          <a:ext cx="2725119" cy="1090047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37647"/>
                <a:satOff val="883"/>
                <a:lumOff val="2554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37647"/>
                <a:satOff val="883"/>
                <a:lumOff val="2554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b="1" kern="1200" dirty="0" smtClean="0">
              <a:solidFill>
                <a:schemeClr val="tx1"/>
              </a:solidFill>
            </a:rPr>
            <a:t>Ayuntamientos y Entidades Paramunicipales</a:t>
          </a:r>
          <a:endParaRPr lang="es-ES_tradnl" sz="1500" b="1" kern="1200" dirty="0">
            <a:solidFill>
              <a:schemeClr val="tx1"/>
            </a:solidFill>
          </a:endParaRPr>
        </a:p>
      </dsp:txBody>
      <dsp:txXfrm>
        <a:off x="2999868" y="362964"/>
        <a:ext cx="1635072" cy="1090047"/>
      </dsp:txXfrm>
    </dsp:sp>
    <dsp:sp modelId="{3A760B5B-CC8F-E247-8FF7-2205C79CF133}">
      <dsp:nvSpPr>
        <dsp:cNvPr id="0" name=""/>
        <dsp:cNvSpPr/>
      </dsp:nvSpPr>
      <dsp:spPr>
        <a:xfrm>
          <a:off x="4907451" y="362964"/>
          <a:ext cx="2725119" cy="1090047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37647"/>
                <a:satOff val="883"/>
                <a:lumOff val="2554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37647"/>
                <a:satOff val="883"/>
                <a:lumOff val="2554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b="1" kern="1200" dirty="0" smtClean="0">
              <a:solidFill>
                <a:schemeClr val="tx1"/>
              </a:solidFill>
            </a:rPr>
            <a:t>Información</a:t>
          </a:r>
          <a:r>
            <a:rPr lang="es-ES" sz="1500" b="1" kern="1200" dirty="0" smtClean="0">
              <a:solidFill>
                <a:schemeClr val="tx1"/>
              </a:solidFill>
            </a:rPr>
            <a:t> Programática y financiera a por</a:t>
          </a:r>
          <a:r>
            <a:rPr lang="es-ES" sz="1500" b="1" kern="1200" baseline="0" dirty="0" smtClean="0">
              <a:solidFill>
                <a:schemeClr val="tx1"/>
              </a:solidFill>
            </a:rPr>
            <a:t> medios electrónicos</a:t>
          </a:r>
          <a:endParaRPr lang="es-ES_tradnl" sz="1500" b="1" kern="1200" dirty="0">
            <a:solidFill>
              <a:schemeClr val="tx1"/>
            </a:solidFill>
          </a:endParaRPr>
        </a:p>
      </dsp:txBody>
      <dsp:txXfrm>
        <a:off x="5452475" y="362964"/>
        <a:ext cx="1635072" cy="1090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A1AA0-C804-4D40-834B-1436DFE44637}" type="datetimeFigureOut">
              <a:rPr lang="es-ES_tradnl" smtClean="0"/>
              <a:t>27/10/17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F1C37-A5DB-9C4B-84D7-0E4C2C1986E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3384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F1C37-A5DB-9C4B-84D7-0E4C2C1986E8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49668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F1C37-A5DB-9C4B-84D7-0E4C2C1986E8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94465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F1C37-A5DB-9C4B-84D7-0E4C2C1986E8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75433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F1C37-A5DB-9C4B-84D7-0E4C2C1986E8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508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115888"/>
            <a:ext cx="128587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643A420A-FB1F-4129-8174-5006345A3495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2877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FE6E5B-E915-4FA9-85ED-EA5B75F453CF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69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6B7D01-3F98-4D27-8C87-B40D53B29302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5804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BF9E29-8AB1-4BD5-A05A-0E72B0947AEE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8795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FF6A5B-6512-46CE-B324-227B1B8237B2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5387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E87EE-5418-4B7C-B926-40432BA705B6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0349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B87635-F445-41D5-BE2E-CA37AB173D77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855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9B2618-019A-4461-94FF-7A45CC85DDAC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0901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A7C1D5-7C72-42A9-955F-1BE844663AC2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711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CEC540-F059-41E0-AF04-086B3297AB75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0330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D6A216-D3F1-4DDE-8313-0B47D9360235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8825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D66795D-EF77-46CD-BD18-32DCCE155BDE}" type="slidenum">
              <a:rPr lang="es-ES"/>
              <a:pPr/>
              <a:t>‹Nr.›</a:t>
            </a:fld>
            <a:endParaRPr lang="es-ES"/>
          </a:p>
        </p:txBody>
      </p:sp>
      <p:pic>
        <p:nvPicPr>
          <p:cNvPr id="1031" name="Imagen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115888"/>
            <a:ext cx="128587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CuadroTexto 8"/>
          <p:cNvSpPr txBox="1">
            <a:spLocks noChangeArrowheads="1"/>
          </p:cNvSpPr>
          <p:nvPr userDrawn="1"/>
        </p:nvSpPr>
        <p:spPr bwMode="auto">
          <a:xfrm>
            <a:off x="34925" y="6453188"/>
            <a:ext cx="4416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 altLang="es-ES" sz="1200" i="1">
                <a:solidFill>
                  <a:srgbClr val="7F7F7F"/>
                </a:solidFill>
              </a:rPr>
              <a:t>“</a:t>
            </a:r>
            <a:r>
              <a:rPr lang="es-ES" sz="1200" i="1">
                <a:solidFill>
                  <a:srgbClr val="7F7F7F"/>
                </a:solidFill>
              </a:rPr>
              <a:t>Por una Fiscalización Superior, Confiable, Oportuna y Eficaz</a:t>
            </a:r>
            <a:r>
              <a:rPr lang="es-ES" altLang="es-ES" sz="1200" i="1">
                <a:solidFill>
                  <a:srgbClr val="7F7F7F"/>
                </a:solidFill>
              </a:rPr>
              <a:t>”</a:t>
            </a:r>
            <a:endParaRPr lang="es-ES" sz="1200" i="1">
              <a:solidFill>
                <a:srgbClr val="7F7F7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tiff"/><Relationship Id="rId3" Type="http://schemas.openxmlformats.org/officeDocument/2006/relationships/image" Target="../media/image26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5.tiff"/><Relationship Id="rId5" Type="http://schemas.openxmlformats.org/officeDocument/2006/relationships/image" Target="../media/image26.tiff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istemas.orfis.gob.mx/SIMVERP/" TargetMode="External"/><Relationship Id="rId4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0"/>
          <p:cNvSpPr txBox="1">
            <a:spLocks noChangeArrowheads="1"/>
          </p:cNvSpPr>
          <p:nvPr/>
        </p:nvSpPr>
        <p:spPr bwMode="auto">
          <a:xfrm>
            <a:off x="395288" y="2420938"/>
            <a:ext cx="82804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endParaRPr lang="es-UY" sz="2800" b="1" dirty="0">
              <a:solidFill>
                <a:srgbClr val="008000"/>
              </a:solidFill>
            </a:endParaRPr>
          </a:p>
          <a:p>
            <a:pPr algn="r" eaLnBrk="1" hangingPunct="1"/>
            <a:r>
              <a:rPr lang="es-UY" b="1" dirty="0" smtClean="0">
                <a:solidFill>
                  <a:srgbClr val="003300"/>
                </a:solidFill>
              </a:rPr>
              <a:t>Sistema de Informaci</a:t>
            </a:r>
            <a:r>
              <a:rPr lang="es-ES" b="1" dirty="0" err="1" smtClean="0">
                <a:solidFill>
                  <a:srgbClr val="003300"/>
                </a:solidFill>
              </a:rPr>
              <a:t>ón</a:t>
            </a:r>
            <a:r>
              <a:rPr lang="es-ES" b="1" dirty="0" smtClean="0">
                <a:solidFill>
                  <a:srgbClr val="003300"/>
                </a:solidFill>
              </a:rPr>
              <a:t> Municipal de Veracruz</a:t>
            </a:r>
          </a:p>
          <a:p>
            <a:pPr algn="r" eaLnBrk="1" hangingPunct="1"/>
            <a:r>
              <a:rPr lang="es-ES" b="1" dirty="0" smtClean="0">
                <a:solidFill>
                  <a:srgbClr val="003300"/>
                </a:solidFill>
              </a:rPr>
              <a:t>SIMVER</a:t>
            </a:r>
          </a:p>
          <a:p>
            <a:pPr algn="r" eaLnBrk="1" hangingPunct="1"/>
            <a:endParaRPr lang="es-ES" b="1" dirty="0">
              <a:solidFill>
                <a:srgbClr val="003300"/>
              </a:solidFill>
            </a:endParaRPr>
          </a:p>
          <a:p>
            <a:pPr algn="r" eaLnBrk="1" hangingPunct="1"/>
            <a:r>
              <a:rPr lang="es-ES" b="1" dirty="0" smtClean="0">
                <a:solidFill>
                  <a:srgbClr val="003300"/>
                </a:solidFill>
              </a:rPr>
              <a:t>Sistema de Consulta de Obras y </a:t>
            </a:r>
          </a:p>
          <a:p>
            <a:pPr algn="r" eaLnBrk="1" hangingPunct="1"/>
            <a:r>
              <a:rPr lang="es-ES" b="1" dirty="0" smtClean="0">
                <a:solidFill>
                  <a:srgbClr val="003300"/>
                </a:solidFill>
              </a:rPr>
              <a:t>Acciones Municipales de </a:t>
            </a:r>
            <a:r>
              <a:rPr lang="es-ES" b="1" dirty="0">
                <a:solidFill>
                  <a:srgbClr val="003300"/>
                </a:solidFill>
              </a:rPr>
              <a:t>V</a:t>
            </a:r>
            <a:r>
              <a:rPr lang="es-ES" b="1" dirty="0" smtClean="0">
                <a:solidFill>
                  <a:srgbClr val="003300"/>
                </a:solidFill>
              </a:rPr>
              <a:t>eracruz (COMVER)</a:t>
            </a:r>
          </a:p>
          <a:p>
            <a:pPr algn="r" eaLnBrk="1" hangingPunct="1"/>
            <a:endParaRPr lang="es-UY" sz="2800" b="1" dirty="0" smtClean="0">
              <a:solidFill>
                <a:srgbClr val="595959"/>
              </a:solidFill>
            </a:endParaRPr>
          </a:p>
          <a:p>
            <a:pPr algn="r" eaLnBrk="1" hangingPunct="1"/>
            <a:endParaRPr lang="es-UY" sz="2800" b="1" dirty="0">
              <a:solidFill>
                <a:srgbClr val="595959"/>
              </a:solidFill>
            </a:endParaRPr>
          </a:p>
          <a:p>
            <a:pPr algn="r" eaLnBrk="1" hangingPunct="1"/>
            <a:r>
              <a:rPr lang="es-UY" sz="2000" dirty="0" smtClean="0">
                <a:solidFill>
                  <a:srgbClr val="595959"/>
                </a:solidFill>
              </a:rPr>
              <a:t>Noviembre de </a:t>
            </a:r>
            <a:r>
              <a:rPr lang="es-UY" sz="2000" dirty="0" smtClean="0">
                <a:solidFill>
                  <a:srgbClr val="595959"/>
                </a:solidFill>
              </a:rPr>
              <a:t>2017</a:t>
            </a:r>
            <a:endParaRPr lang="es-ES" sz="20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6632"/>
            <a:ext cx="5904656" cy="547164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08" y="476672"/>
            <a:ext cx="5924840" cy="5400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08720"/>
            <a:ext cx="5832648" cy="5039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095" y="1340768"/>
            <a:ext cx="6083353" cy="530120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2753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88640"/>
            <a:ext cx="6220656" cy="5328592"/>
          </a:xfrm>
          <a:prstGeom prst="rect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947" y="620688"/>
            <a:ext cx="5897333" cy="5459246"/>
          </a:xfrm>
          <a:prstGeom prst="rect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938" y="1052736"/>
            <a:ext cx="6044446" cy="5589240"/>
          </a:xfrm>
          <a:prstGeom prst="rect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597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s-ES_tradnl" sz="2000" dirty="0" smtClean="0"/>
              <a:t>.</a:t>
            </a:r>
            <a:r>
              <a:rPr lang="es-ES_tradnl" sz="2000" dirty="0"/>
              <a:t>NET FRAMEWORK 4.5. </a:t>
            </a:r>
          </a:p>
          <a:p>
            <a:pPr>
              <a:spcAft>
                <a:spcPts val="1200"/>
              </a:spcAft>
            </a:pPr>
            <a:r>
              <a:rPr lang="es-ES_tradnl" sz="2000" dirty="0" smtClean="0"/>
              <a:t>Microsoft </a:t>
            </a:r>
            <a:r>
              <a:rPr lang="es-ES_tradnl" sz="2000" dirty="0"/>
              <a:t>Visual Studio 2013. </a:t>
            </a:r>
          </a:p>
          <a:p>
            <a:pPr>
              <a:spcAft>
                <a:spcPts val="1200"/>
              </a:spcAft>
            </a:pPr>
            <a:r>
              <a:rPr lang="es-ES_tradnl" sz="2000" dirty="0" smtClean="0"/>
              <a:t>C</a:t>
            </a:r>
            <a:r>
              <a:rPr lang="es-ES_tradnl" sz="2000" dirty="0"/>
              <a:t>#. </a:t>
            </a:r>
            <a:endParaRPr lang="es-ES_tradnl" sz="2000" dirty="0" smtClean="0"/>
          </a:p>
          <a:p>
            <a:pPr>
              <a:spcAft>
                <a:spcPts val="1200"/>
              </a:spcAft>
            </a:pPr>
            <a:r>
              <a:rPr lang="es-ES_tradnl" sz="2000" dirty="0" smtClean="0"/>
              <a:t>Microsoft </a:t>
            </a:r>
            <a:r>
              <a:rPr lang="es-ES_tradnl" sz="2000" dirty="0"/>
              <a:t>MVC </a:t>
            </a:r>
            <a:r>
              <a:rPr lang="es-ES_tradnl" sz="2000" dirty="0" smtClean="0"/>
              <a:t>4·</a:t>
            </a:r>
            <a:r>
              <a:rPr lang="es-ES_tradnl" sz="2000" dirty="0"/>
              <a:t>        </a:t>
            </a:r>
            <a:endParaRPr lang="es-ES_tradnl" sz="2000" dirty="0" smtClean="0"/>
          </a:p>
          <a:p>
            <a:pPr>
              <a:spcAft>
                <a:spcPts val="1200"/>
              </a:spcAft>
            </a:pPr>
            <a:r>
              <a:rPr lang="es-ES_tradnl" sz="2000" dirty="0"/>
              <a:t> Base de datos SQL Server 2008 R2</a:t>
            </a:r>
            <a:r>
              <a:rPr lang="es-ES_tradnl" sz="20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s-ES_tradnl" sz="2000" dirty="0" err="1" smtClean="0"/>
              <a:t>Entity</a:t>
            </a:r>
            <a:r>
              <a:rPr lang="es-ES_tradnl" sz="2000" dirty="0" smtClean="0"/>
              <a:t> </a:t>
            </a:r>
            <a:r>
              <a:rPr lang="es-ES_tradnl" sz="2000" dirty="0"/>
              <a:t>Framework 6 </a:t>
            </a:r>
            <a:r>
              <a:rPr lang="es-ES_tradnl" sz="2000" dirty="0" err="1"/>
              <a:t>Code</a:t>
            </a:r>
            <a:r>
              <a:rPr lang="es-ES_tradnl" sz="2000" dirty="0"/>
              <a:t> </a:t>
            </a:r>
            <a:r>
              <a:rPr lang="es-ES_tradnl" sz="2000" dirty="0" err="1"/>
              <a:t>First</a:t>
            </a:r>
            <a:r>
              <a:rPr lang="es-ES_tradnl" sz="2000" dirty="0"/>
              <a:t>. </a:t>
            </a:r>
            <a:endParaRPr lang="es-ES_tradnl" sz="2000" dirty="0" smtClean="0"/>
          </a:p>
          <a:p>
            <a:pPr>
              <a:spcAft>
                <a:spcPts val="1200"/>
              </a:spcAft>
            </a:pPr>
            <a:r>
              <a:rPr lang="es-ES_tradnl" sz="2000" dirty="0" err="1" smtClean="0"/>
              <a:t>bootstrap</a:t>
            </a:r>
            <a:r>
              <a:rPr lang="es-ES_tradnl" sz="2000" dirty="0"/>
              <a:t>, </a:t>
            </a:r>
            <a:r>
              <a:rPr lang="es-ES_tradnl" sz="2000" dirty="0" err="1"/>
              <a:t>JQuery</a:t>
            </a:r>
            <a:r>
              <a:rPr lang="es-ES_tradnl" sz="2000" dirty="0"/>
              <a:t>, </a:t>
            </a:r>
            <a:r>
              <a:rPr lang="es-ES_tradnl" sz="2000" dirty="0" err="1"/>
              <a:t>Knockout</a:t>
            </a:r>
            <a:r>
              <a:rPr lang="es-ES_tradnl" sz="2000" dirty="0"/>
              <a:t>, </a:t>
            </a:r>
            <a:r>
              <a:rPr lang="es-ES_tradnl" sz="2000" dirty="0" err="1"/>
              <a:t>Spire</a:t>
            </a:r>
            <a:r>
              <a:rPr lang="es-ES_tradnl" sz="2000" dirty="0"/>
              <a:t> XLS.</a:t>
            </a:r>
          </a:p>
          <a:p>
            <a:pPr>
              <a:spcAft>
                <a:spcPts val="1200"/>
              </a:spcAft>
            </a:pPr>
            <a:endParaRPr lang="es-ES_tradnl" sz="2000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s-ES_tradnl" sz="2000" dirty="0" smtClean="0"/>
              <a:t>C#</a:t>
            </a:r>
          </a:p>
          <a:p>
            <a:pPr>
              <a:spcAft>
                <a:spcPts val="1200"/>
              </a:spcAft>
            </a:pPr>
            <a:r>
              <a:rPr lang="es-ES_tradnl" sz="2000" dirty="0" err="1" smtClean="0"/>
              <a:t>Asp.net</a:t>
            </a:r>
            <a:r>
              <a:rPr lang="es-ES_tradnl" sz="2000" dirty="0"/>
              <a:t> </a:t>
            </a:r>
            <a:r>
              <a:rPr lang="es-ES_tradnl" sz="2000" dirty="0" smtClean="0"/>
              <a:t>MVC</a:t>
            </a:r>
          </a:p>
          <a:p>
            <a:pPr>
              <a:spcAft>
                <a:spcPts val="1200"/>
              </a:spcAft>
            </a:pPr>
            <a:r>
              <a:rPr lang="es-ES_tradnl" sz="2000" dirty="0" smtClean="0"/>
              <a:t>JavaScript</a:t>
            </a:r>
          </a:p>
          <a:p>
            <a:pPr>
              <a:spcAft>
                <a:spcPts val="1200"/>
              </a:spcAft>
            </a:pPr>
            <a:r>
              <a:rPr lang="es-ES_tradnl" sz="2000" dirty="0" smtClean="0"/>
              <a:t>HTML5 </a:t>
            </a:r>
          </a:p>
          <a:p>
            <a:pPr>
              <a:spcAft>
                <a:spcPts val="1200"/>
              </a:spcAft>
            </a:pPr>
            <a:r>
              <a:rPr lang="es-ES_tradnl" sz="2000" dirty="0" smtClean="0"/>
              <a:t>Base </a:t>
            </a:r>
            <a:r>
              <a:rPr lang="es-ES_tradnl" sz="2000" dirty="0"/>
              <a:t>de </a:t>
            </a:r>
            <a:r>
              <a:rPr lang="es-ES_tradnl" sz="2000" dirty="0" smtClean="0"/>
              <a:t>datos SQL Server</a:t>
            </a:r>
          </a:p>
          <a:p>
            <a:pPr>
              <a:spcAft>
                <a:spcPts val="1200"/>
              </a:spcAft>
            </a:pPr>
            <a:r>
              <a:rPr lang="es-ES_tradnl" sz="2000" dirty="0" err="1" smtClean="0"/>
              <a:t>Angularjs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Knockoutj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Query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Bootstrap</a:t>
            </a:r>
            <a:endParaRPr lang="es-ES_tradnl" sz="2000" dirty="0" smtClean="0"/>
          </a:p>
          <a:p>
            <a:pPr>
              <a:spcAft>
                <a:spcPts val="1200"/>
              </a:spcAft>
            </a:pPr>
            <a:r>
              <a:rPr lang="es-ES_tradnl" sz="2000" dirty="0" smtClean="0"/>
              <a:t>Google </a:t>
            </a:r>
            <a:r>
              <a:rPr lang="es-ES_tradnl" sz="2000" dirty="0"/>
              <a:t>charts Google </a:t>
            </a:r>
            <a:r>
              <a:rPr lang="es-ES_tradnl" sz="2000" dirty="0" err="1"/>
              <a:t>maps</a:t>
            </a:r>
            <a:r>
              <a:rPr lang="es-ES_tradnl" sz="2000" dirty="0"/>
              <a:t>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97" y="548680"/>
            <a:ext cx="2632107" cy="125140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386696"/>
            <a:ext cx="17780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1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5122912" cy="1162050"/>
          </a:xfrm>
        </p:spPr>
        <p:txBody>
          <a:bodyPr anchor="ctr"/>
          <a:lstStyle/>
          <a:p>
            <a:r>
              <a:rPr lang="es-ES" sz="3200" b="0" dirty="0" smtClean="0"/>
              <a:t>Sistemas integrados</a:t>
            </a:r>
            <a:endParaRPr lang="es-MX" sz="3200" b="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448" y="3312079"/>
            <a:ext cx="3556000" cy="12827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032" y="1507503"/>
            <a:ext cx="2933080" cy="1348855"/>
          </a:xfrm>
          <a:prstGeom prst="rect">
            <a:avLst/>
          </a:prstGeom>
        </p:spPr>
      </p:pic>
      <p:cxnSp>
        <p:nvCxnSpPr>
          <p:cNvPr id="16" name="Conector angular 15"/>
          <p:cNvCxnSpPr>
            <a:stCxn id="7" idx="1"/>
          </p:cNvCxnSpPr>
          <p:nvPr/>
        </p:nvCxnSpPr>
        <p:spPr>
          <a:xfrm rot="10800000" flipV="1">
            <a:off x="1771860" y="2181931"/>
            <a:ext cx="875172" cy="1028764"/>
          </a:xfrm>
          <a:prstGeom prst="bentConnector2">
            <a:avLst/>
          </a:prstGeom>
          <a:ln w="152400">
            <a:solidFill>
              <a:schemeClr val="accent5">
                <a:lumMod val="50000"/>
              </a:schemeClr>
            </a:solidFill>
            <a:headEnd w="med" len="sm"/>
            <a:tailEnd type="triangle" w="med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Conector angular 18"/>
          <p:cNvCxnSpPr/>
          <p:nvPr/>
        </p:nvCxnSpPr>
        <p:spPr>
          <a:xfrm rot="16200000" flipH="1">
            <a:off x="1723270" y="4744753"/>
            <a:ext cx="995781" cy="898600"/>
          </a:xfrm>
          <a:prstGeom prst="bentConnector2">
            <a:avLst/>
          </a:prstGeom>
          <a:ln w="152400">
            <a:solidFill>
              <a:schemeClr val="accent5">
                <a:lumMod val="50000"/>
              </a:schemeClr>
            </a:solidFill>
            <a:headEnd w="med" len="sm"/>
            <a:tailEnd type="triangle" w="med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717" y="3261252"/>
            <a:ext cx="2776123" cy="1319876"/>
          </a:xfrm>
          <a:prstGeom prst="rect">
            <a:avLst/>
          </a:prstGeom>
        </p:spPr>
      </p:pic>
      <p:cxnSp>
        <p:nvCxnSpPr>
          <p:cNvPr id="22" name="Conector recto de flecha 21"/>
          <p:cNvCxnSpPr>
            <a:stCxn id="5" idx="1"/>
          </p:cNvCxnSpPr>
          <p:nvPr/>
        </p:nvCxnSpPr>
        <p:spPr>
          <a:xfrm flipH="1">
            <a:off x="3220191" y="3953429"/>
            <a:ext cx="1828257" cy="0"/>
          </a:xfrm>
          <a:prstGeom prst="straightConnector1">
            <a:avLst/>
          </a:prstGeom>
          <a:ln w="152400">
            <a:solidFill>
              <a:schemeClr val="accent5">
                <a:lumMod val="50000"/>
              </a:schemeClr>
            </a:solidFill>
            <a:headEnd type="triangle" w="med" len="sm"/>
            <a:tailEnd type="triangle" w="med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6048" y="4941168"/>
            <a:ext cx="1778000" cy="157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316701" y="2243767"/>
            <a:ext cx="8503771" cy="29854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Gracias por su atención!</a:t>
            </a:r>
          </a:p>
          <a:p>
            <a:pPr algn="ctr"/>
            <a:endParaRPr lang="es-E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Dr. J. Martín Cadena Barajas</a:t>
            </a:r>
          </a:p>
          <a:p>
            <a:pPr algn="ctr"/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Director General del Banco de Información y </a:t>
            </a:r>
          </a:p>
          <a:p>
            <a:pPr algn="ctr"/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Desarrollo Tecnológico</a:t>
            </a:r>
          </a:p>
          <a:p>
            <a:pPr algn="ctr"/>
            <a:endParaRPr lang="es-E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jcadena@orfis.gob.mx</a:t>
            </a:r>
            <a:endParaRPr lang="es-E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179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26968" cy="1143000"/>
          </a:xfrm>
        </p:spPr>
        <p:txBody>
          <a:bodyPr/>
          <a:lstStyle/>
          <a:p>
            <a:pPr algn="l"/>
            <a:r>
              <a:rPr lang="es-ES" sz="2800" dirty="0" smtClean="0"/>
              <a:t>El SIMVER</a:t>
            </a:r>
            <a:endParaRPr lang="es-MX" sz="2800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323528" y="2924944"/>
            <a:ext cx="8496944" cy="3201219"/>
          </a:xfrm>
        </p:spPr>
        <p:txBody>
          <a:bodyPr/>
          <a:lstStyle/>
          <a:p>
            <a:pPr marL="0" indent="0" algn="ctr">
              <a:buNone/>
            </a:pPr>
            <a:r>
              <a:rPr lang="es-ES_tradnl" sz="1800" dirty="0" smtClean="0"/>
              <a:t> </a:t>
            </a:r>
          </a:p>
          <a:p>
            <a:r>
              <a:rPr lang="es-ES_tradnl" sz="1800" dirty="0" smtClean="0">
                <a:solidFill>
                  <a:schemeClr val="accent1">
                    <a:lumMod val="50000"/>
                  </a:schemeClr>
                </a:solidFill>
              </a:rPr>
              <a:t>Programa General de </a:t>
            </a:r>
            <a:r>
              <a:rPr lang="es-ES_tradnl" sz="1800" dirty="0" err="1" smtClean="0">
                <a:solidFill>
                  <a:schemeClr val="accent1">
                    <a:lumMod val="50000"/>
                  </a:schemeClr>
                </a:solidFill>
              </a:rPr>
              <a:t>Inversi</a:t>
            </a:r>
            <a:r>
              <a:rPr lang="es-ES" sz="1800" dirty="0" err="1" smtClean="0">
                <a:solidFill>
                  <a:schemeClr val="accent1">
                    <a:lumMod val="50000"/>
                  </a:schemeClr>
                </a:solidFill>
              </a:rPr>
              <a:t>ón</a:t>
            </a:r>
            <a:r>
              <a:rPr lang="es-ES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1800" dirty="0" smtClean="0"/>
              <a:t>(TODOS los recursos, fondos federales e </a:t>
            </a:r>
            <a:r>
              <a:rPr lang="es-ES" sz="1800" dirty="0" smtClean="0">
                <a:solidFill>
                  <a:schemeClr val="accent2">
                    <a:lumMod val="50000"/>
                  </a:schemeClr>
                </a:solidFill>
              </a:rPr>
              <a:t>ingresos propios</a:t>
            </a:r>
            <a:r>
              <a:rPr lang="es-ES" sz="1800" dirty="0" smtClean="0"/>
              <a:t>)</a:t>
            </a:r>
          </a:p>
          <a:p>
            <a:r>
              <a:rPr lang="es-ES" sz="1800" dirty="0" smtClean="0">
                <a:solidFill>
                  <a:schemeClr val="accent1">
                    <a:lumMod val="50000"/>
                  </a:schemeClr>
                </a:solidFill>
              </a:rPr>
              <a:t>Modificaciones presupuestales y Reportes trimestrales </a:t>
            </a:r>
            <a:r>
              <a:rPr lang="es-ES" sz="1800" dirty="0" smtClean="0"/>
              <a:t>de avance físico y financiero</a:t>
            </a:r>
          </a:p>
          <a:p>
            <a:r>
              <a:rPr lang="es-ES" sz="1800" dirty="0" smtClean="0">
                <a:solidFill>
                  <a:schemeClr val="accent1">
                    <a:lumMod val="50000"/>
                  </a:schemeClr>
                </a:solidFill>
              </a:rPr>
              <a:t>Cierre de Ejercicio</a:t>
            </a:r>
            <a:endParaRPr lang="es-ES" sz="1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sz="1800" dirty="0" smtClean="0">
                <a:solidFill>
                  <a:schemeClr val="accent1">
                    <a:lumMod val="50000"/>
                  </a:schemeClr>
                </a:solidFill>
              </a:rPr>
              <a:t>Reportes mensuales de obras </a:t>
            </a:r>
            <a:r>
              <a:rPr lang="es-ES" sz="1800" dirty="0" smtClean="0"/>
              <a:t>(</a:t>
            </a:r>
            <a:r>
              <a:rPr lang="es-ES" sz="1800" dirty="0" err="1" smtClean="0"/>
              <a:t>georeferenciadas</a:t>
            </a:r>
            <a:r>
              <a:rPr lang="es-ES" sz="1800" dirty="0" smtClean="0"/>
              <a:t> , con fotografías)</a:t>
            </a:r>
          </a:p>
          <a:p>
            <a:r>
              <a:rPr lang="es-ES_tradnl" sz="1800" dirty="0">
                <a:solidFill>
                  <a:schemeClr val="accent1">
                    <a:lumMod val="50000"/>
                  </a:schemeClr>
                </a:solidFill>
              </a:rPr>
              <a:t>Estados financieros </a:t>
            </a:r>
            <a:r>
              <a:rPr lang="es-ES_tradnl" sz="1800" dirty="0"/>
              <a:t>(28 documentos, Excel o Word + PDF)</a:t>
            </a:r>
          </a:p>
          <a:p>
            <a:endParaRPr lang="es-ES" sz="1800" dirty="0"/>
          </a:p>
          <a:p>
            <a:pPr marL="0" indent="0" algn="ctr">
              <a:buNone/>
            </a:pPr>
            <a:r>
              <a:rPr lang="es-ES" sz="2000" b="1" dirty="0" smtClean="0">
                <a:solidFill>
                  <a:schemeClr val="accent2">
                    <a:lumMod val="50000"/>
                  </a:schemeClr>
                </a:solidFill>
              </a:rPr>
              <a:t>+ Emisión de un recibo electrónico por cada documento recibido</a:t>
            </a:r>
            <a:endParaRPr lang="es-ES_tradnl" sz="20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03429723"/>
              </p:ext>
            </p:extLst>
          </p:nvPr>
        </p:nvGraphicFramePr>
        <p:xfrm>
          <a:off x="611560" y="1324992"/>
          <a:ext cx="7634808" cy="181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54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Perfiles del SIMVER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1200"/>
              </a:spcAft>
            </a:pP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</a:rPr>
              <a:t>Perfil Técnico</a:t>
            </a:r>
            <a:r>
              <a:rPr lang="es-ES" sz="2800" dirty="0"/>
              <a:t>. </a:t>
            </a:r>
            <a:r>
              <a:rPr lang="es-ES" sz="2800" dirty="0" smtClean="0"/>
              <a:t>Información de las Obras, PGI, </a:t>
            </a:r>
            <a:r>
              <a:rPr lang="es-ES" sz="2800" dirty="0"/>
              <a:t>las </a:t>
            </a:r>
            <a:r>
              <a:rPr lang="es-ES" sz="2800" dirty="0" smtClean="0"/>
              <a:t>Modificaciones, </a:t>
            </a:r>
            <a:r>
              <a:rPr lang="es-ES" sz="2800" dirty="0"/>
              <a:t>Reportes Trimestrales, Estados Mensuales de Obra, Cierre de </a:t>
            </a:r>
            <a:r>
              <a:rPr lang="es-ES" sz="2800" dirty="0" smtClean="0"/>
              <a:t>Ejercicio, directorio </a:t>
            </a:r>
            <a:r>
              <a:rPr lang="es-ES" sz="2800" dirty="0"/>
              <a:t>de servidores públicos</a:t>
            </a:r>
            <a:r>
              <a:rPr lang="es-ES" sz="2800" dirty="0" smtClean="0"/>
              <a:t>. </a:t>
            </a:r>
          </a:p>
          <a:p>
            <a:pPr lvl="0">
              <a:spcAft>
                <a:spcPts val="1200"/>
              </a:spcAft>
            </a:pPr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</a:rPr>
              <a:t>Perfil </a:t>
            </a:r>
            <a:r>
              <a:rPr lang="es-ES" sz="2800" b="1" dirty="0">
                <a:solidFill>
                  <a:schemeClr val="accent2">
                    <a:lumMod val="75000"/>
                  </a:schemeClr>
                </a:solidFill>
              </a:rPr>
              <a:t>Financiero</a:t>
            </a:r>
            <a:r>
              <a:rPr lang="es-ES" sz="2800" dirty="0"/>
              <a:t>. </a:t>
            </a:r>
            <a:r>
              <a:rPr lang="es-ES" sz="2800" dirty="0" smtClean="0"/>
              <a:t>Fichas </a:t>
            </a:r>
            <a:r>
              <a:rPr lang="es-ES" sz="2800" dirty="0"/>
              <a:t>de depósito del 5 al millar, </a:t>
            </a:r>
            <a:r>
              <a:rPr lang="es-ES" sz="2800" dirty="0" smtClean="0"/>
              <a:t>Estados Financieros</a:t>
            </a:r>
            <a:endParaRPr lang="es-ES_tradnl" sz="2800" dirty="0"/>
          </a:p>
          <a:p>
            <a:pPr lvl="0">
              <a:spcAft>
                <a:spcPts val="1200"/>
              </a:spcAft>
            </a:pPr>
            <a:r>
              <a:rPr lang="es-ES" sz="2800" b="1" dirty="0">
                <a:solidFill>
                  <a:schemeClr val="accent3">
                    <a:lumMod val="75000"/>
                  </a:schemeClr>
                </a:solidFill>
              </a:rPr>
              <a:t>Perfil Social</a:t>
            </a:r>
            <a:r>
              <a:rPr lang="es-ES" sz="2800" dirty="0"/>
              <a:t>. </a:t>
            </a:r>
            <a:r>
              <a:rPr lang="es-ES" sz="2800" dirty="0" smtClean="0"/>
              <a:t>Comités </a:t>
            </a:r>
            <a:r>
              <a:rPr lang="es-ES" sz="2800" dirty="0"/>
              <a:t>de Contraloría </a:t>
            </a:r>
            <a:r>
              <a:rPr lang="es-ES" sz="2800" dirty="0" smtClean="0"/>
              <a:t>Social</a:t>
            </a:r>
          </a:p>
          <a:p>
            <a:pPr lvl="0">
              <a:spcAft>
                <a:spcPts val="1200"/>
              </a:spcAft>
            </a:pPr>
            <a:r>
              <a:rPr lang="es-ES" sz="2800" b="1" dirty="0" smtClean="0">
                <a:solidFill>
                  <a:schemeClr val="accent4">
                    <a:lumMod val="75000"/>
                  </a:schemeClr>
                </a:solidFill>
              </a:rPr>
              <a:t>Perfil </a:t>
            </a:r>
            <a:r>
              <a:rPr lang="es-ES" sz="2800" b="1" dirty="0">
                <a:solidFill>
                  <a:schemeClr val="accent4">
                    <a:lumMod val="75000"/>
                  </a:schemeClr>
                </a:solidFill>
              </a:rPr>
              <a:t>de Supervisor</a:t>
            </a:r>
            <a:r>
              <a:rPr lang="es-ES" sz="2800" dirty="0"/>
              <a:t>. </a:t>
            </a:r>
            <a:r>
              <a:rPr lang="es-ES" sz="2800" dirty="0" smtClean="0"/>
              <a:t>Consulta</a:t>
            </a:r>
            <a:r>
              <a:rPr lang="es-ES" sz="2800" dirty="0"/>
              <a:t> </a:t>
            </a:r>
            <a:r>
              <a:rPr lang="es-ES" sz="2800" dirty="0" smtClean="0"/>
              <a:t>(Lectura)</a:t>
            </a:r>
            <a:endParaRPr lang="es-ES_tradnl" sz="2800" dirty="0"/>
          </a:p>
          <a:p>
            <a:pPr>
              <a:spcAft>
                <a:spcPts val="1200"/>
              </a:spcAft>
            </a:pPr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97093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_tradnl" dirty="0" smtClean="0"/>
              <a:t>Ejemplo </a:t>
            </a:r>
            <a:endParaRPr lang="es-ES_tradnl" dirty="0"/>
          </a:p>
        </p:txBody>
      </p:sp>
      <p:pic>
        <p:nvPicPr>
          <p:cNvPr id="4" name="Marcador de contenido 3" descr="C:\Users\RaulFuente\AppData\Local\Microsoft\Windows\INetCache\Content.Word\MENU_SIMVER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632848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159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2" y="1370926"/>
            <a:ext cx="7613166" cy="3778334"/>
          </a:xfrm>
          <a:prstGeom prst="rect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64" y="1472034"/>
            <a:ext cx="7874010" cy="4315423"/>
          </a:xfrm>
          <a:prstGeom prst="rect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48" y="1622248"/>
            <a:ext cx="7937608" cy="4214945"/>
          </a:xfrm>
          <a:prstGeom prst="rect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2" y="1775962"/>
            <a:ext cx="8060532" cy="3921565"/>
          </a:xfrm>
          <a:prstGeom prst="rect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7" y="2003998"/>
            <a:ext cx="7992614" cy="4224278"/>
          </a:xfrm>
          <a:prstGeom prst="rect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07" y="2139902"/>
            <a:ext cx="8025181" cy="4313434"/>
          </a:xfrm>
          <a:prstGeom prst="rect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_tradnl" dirty="0" smtClean="0"/>
              <a:t>Captura de Obras y acciones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327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_tradnl" dirty="0" smtClean="0"/>
              <a:t>Recibos y estados financieros</a:t>
            </a:r>
            <a:endParaRPr lang="es-ES_tradn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94" y="1556792"/>
            <a:ext cx="7302526" cy="4001368"/>
          </a:xfrm>
          <a:prstGeom prst="rect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47"/>
          <a:stretch/>
        </p:blipFill>
        <p:spPr>
          <a:xfrm>
            <a:off x="433537" y="1841128"/>
            <a:ext cx="7306815" cy="3748112"/>
          </a:xfrm>
          <a:prstGeom prst="rect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55" y="2143365"/>
            <a:ext cx="7186321" cy="3877923"/>
          </a:xfrm>
          <a:prstGeom prst="rect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50" y="2502562"/>
            <a:ext cx="7004842" cy="3806758"/>
          </a:xfrm>
          <a:prstGeom prst="rect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65"/>
          <a:stretch/>
        </p:blipFill>
        <p:spPr>
          <a:xfrm>
            <a:off x="1406961" y="2906830"/>
            <a:ext cx="6909455" cy="3618514"/>
          </a:xfrm>
          <a:prstGeom prst="rect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0" y="3242161"/>
            <a:ext cx="6834956" cy="3499207"/>
          </a:xfrm>
          <a:prstGeom prst="rect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6772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70984" cy="1143000"/>
          </a:xfrm>
        </p:spPr>
        <p:txBody>
          <a:bodyPr/>
          <a:lstStyle/>
          <a:p>
            <a:pPr algn="l"/>
            <a:r>
              <a:rPr lang="es-ES" sz="2800" dirty="0" smtClean="0"/>
              <a:t>Beneficios</a:t>
            </a:r>
            <a:endParaRPr lang="es-MX" sz="2800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323528" y="1772816"/>
            <a:ext cx="8496944" cy="4353347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charset="2"/>
              <a:buChar char="ü"/>
            </a:pPr>
            <a:r>
              <a:rPr lang="es-ES" sz="2400" dirty="0" smtClean="0"/>
              <a:t>Cumplimiento </a:t>
            </a:r>
            <a:r>
              <a:rPr lang="es-ES" sz="2400" b="1" dirty="0" smtClean="0"/>
              <a:t>normativo</a:t>
            </a:r>
          </a:p>
          <a:p>
            <a:pPr algn="just">
              <a:lnSpc>
                <a:spcPct val="150000"/>
              </a:lnSpc>
              <a:buFont typeface="Wingdings" charset="2"/>
              <a:buChar char="ü"/>
            </a:pPr>
            <a:r>
              <a:rPr lang="es-ES" sz="2400" dirty="0" smtClean="0"/>
              <a:t>Herramienta de </a:t>
            </a:r>
            <a:r>
              <a:rPr lang="es-ES" sz="2400" b="1" dirty="0" smtClean="0"/>
              <a:t>control interno</a:t>
            </a:r>
          </a:p>
          <a:p>
            <a:pPr algn="just">
              <a:lnSpc>
                <a:spcPct val="150000"/>
              </a:lnSpc>
              <a:buFont typeface="Wingdings" charset="2"/>
              <a:buChar char="ü"/>
            </a:pPr>
            <a:r>
              <a:rPr lang="es-ES" sz="2400" dirty="0" smtClean="0"/>
              <a:t>Información segura, oportuna, confiable y sistematizada</a:t>
            </a:r>
          </a:p>
          <a:p>
            <a:pPr algn="just">
              <a:lnSpc>
                <a:spcPct val="150000"/>
              </a:lnSpc>
              <a:buFont typeface="Wingdings" charset="2"/>
              <a:buChar char="ü"/>
            </a:pPr>
            <a:r>
              <a:rPr lang="es-ES" sz="2400" b="1" dirty="0" smtClean="0"/>
              <a:t>Enfoque preventivo: </a:t>
            </a:r>
            <a:r>
              <a:rPr lang="es-ES" sz="2400" dirty="0" smtClean="0"/>
              <a:t>El ORFIS identifica posibles inconsistencias y las turna al Contralor Interno</a:t>
            </a:r>
          </a:p>
          <a:p>
            <a:pPr algn="just">
              <a:lnSpc>
                <a:spcPct val="150000"/>
              </a:lnSpc>
              <a:buFont typeface="Wingdings" charset="2"/>
              <a:buChar char="ü"/>
            </a:pPr>
            <a:r>
              <a:rPr lang="es-ES" sz="2400" b="1" dirty="0" smtClean="0">
                <a:solidFill>
                  <a:srgbClr val="C00000"/>
                </a:solidFill>
              </a:rPr>
              <a:t>Planeación </a:t>
            </a:r>
            <a:r>
              <a:rPr lang="es-ES" sz="2400" b="1" dirty="0" smtClean="0">
                <a:solidFill>
                  <a:srgbClr val="C00000"/>
                </a:solidFill>
              </a:rPr>
              <a:t>de auditorías</a:t>
            </a:r>
            <a:endParaRPr lang="es-ES_tradnl" sz="2800" b="1" dirty="0">
              <a:solidFill>
                <a:srgbClr val="C0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148064" y="5295166"/>
            <a:ext cx="35413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¿</a:t>
            </a:r>
            <a:r>
              <a:rPr lang="es-ES_tradnl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Qu</a:t>
            </a:r>
            <a:r>
              <a:rPr lang="es-E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é mas?</a:t>
            </a:r>
            <a:endParaRPr lang="es-ES_tradnl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70984" cy="1143000"/>
          </a:xfrm>
        </p:spPr>
        <p:txBody>
          <a:bodyPr/>
          <a:lstStyle/>
          <a:p>
            <a:pPr algn="l"/>
            <a:r>
              <a:rPr lang="es-ES" sz="2800" dirty="0" smtClean="0"/>
              <a:t>Sistema de Consulta de Obras y </a:t>
            </a:r>
            <a:br>
              <a:rPr lang="es-ES" sz="2800" dirty="0" smtClean="0"/>
            </a:br>
            <a:r>
              <a:rPr lang="es-ES" sz="2800" smtClean="0"/>
              <a:t>Acciones Municipales de Veracruz</a:t>
            </a:r>
            <a:endParaRPr lang="es-MX" sz="2800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323528" y="1772816"/>
            <a:ext cx="8496944" cy="4353347"/>
          </a:xfrm>
        </p:spPr>
        <p:txBody>
          <a:bodyPr/>
          <a:lstStyle/>
          <a:p>
            <a:pPr algn="just">
              <a:buFont typeface="Wingdings" charset="2"/>
              <a:buChar char="ü"/>
            </a:pPr>
            <a:r>
              <a:rPr lang="es-ES_tradnl" sz="1800" b="1" dirty="0">
                <a:solidFill>
                  <a:schemeClr val="accent2">
                    <a:lumMod val="50000"/>
                  </a:schemeClr>
                </a:solidFill>
              </a:rPr>
              <a:t>Sistema de Consulta de Obras y Acciones Municipales de Veracruz (COMVER</a:t>
            </a:r>
            <a:r>
              <a:rPr lang="es-ES_tradnl" sz="1800" b="1" dirty="0" smtClean="0">
                <a:solidFill>
                  <a:schemeClr val="accent2">
                    <a:lumMod val="50000"/>
                  </a:schemeClr>
                </a:solidFill>
              </a:rPr>
              <a:t>): </a:t>
            </a:r>
            <a:r>
              <a:rPr lang="es-ES_tradnl" sz="1800" b="1" dirty="0" smtClean="0"/>
              <a:t>Apoyo </a:t>
            </a:r>
            <a:r>
              <a:rPr lang="es-ES_tradnl" sz="1800" b="1" dirty="0"/>
              <a:t>a las obligaciones de </a:t>
            </a:r>
            <a:r>
              <a:rPr lang="es-ES_tradnl" sz="1800" b="1" dirty="0" smtClean="0"/>
              <a:t>transparencia y </a:t>
            </a:r>
            <a:r>
              <a:rPr lang="es-ES_tradnl" sz="1800" b="1" dirty="0" err="1" smtClean="0"/>
              <a:t>rendici</a:t>
            </a:r>
            <a:r>
              <a:rPr lang="es-ES" sz="1800" b="1" dirty="0" err="1" smtClean="0"/>
              <a:t>ón</a:t>
            </a:r>
            <a:r>
              <a:rPr lang="es-ES" sz="1800" b="1" dirty="0" smtClean="0"/>
              <a:t> de cuentas</a:t>
            </a:r>
            <a:r>
              <a:rPr lang="es-ES_tradnl" sz="1800" b="1" dirty="0" smtClean="0"/>
              <a:t> </a:t>
            </a:r>
            <a:r>
              <a:rPr lang="es-ES_tradnl" sz="1800" dirty="0"/>
              <a:t>de los Entes </a:t>
            </a:r>
            <a:r>
              <a:rPr lang="es-ES_tradnl" sz="1800" dirty="0" smtClean="0"/>
              <a:t>Municipales</a:t>
            </a:r>
            <a:r>
              <a:rPr lang="es-ES_tradnl" sz="18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</a:p>
          <a:p>
            <a:pPr algn="just">
              <a:buFont typeface="Wingdings" charset="2"/>
              <a:buChar char="ü"/>
            </a:pPr>
            <a:endParaRPr lang="es-ES_tradnl" sz="1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Font typeface="Wingdings" charset="2"/>
              <a:buChar char="ü"/>
            </a:pPr>
            <a:r>
              <a:rPr lang="es-ES_tradnl" sz="1800" dirty="0" smtClean="0"/>
              <a:t>Permite a los ciudadanos informarse sobre las obras y acciones ejecutadas, sus cancelaciones, avances f</a:t>
            </a:r>
            <a:r>
              <a:rPr lang="es-ES" sz="1800" dirty="0" err="1" smtClean="0"/>
              <a:t>ísicos</a:t>
            </a:r>
            <a:r>
              <a:rPr lang="es-ES" sz="1800" dirty="0" smtClean="0"/>
              <a:t> y financieros</a:t>
            </a:r>
            <a:r>
              <a:rPr lang="es-ES_tradnl" sz="1800" dirty="0" smtClean="0"/>
              <a:t>, metas, fechas programadas de inicio y t</a:t>
            </a:r>
            <a:r>
              <a:rPr lang="es-ES" sz="1800" dirty="0" err="1" smtClean="0"/>
              <a:t>érmino</a:t>
            </a:r>
            <a:r>
              <a:rPr lang="es-ES" sz="1800" dirty="0" smtClean="0"/>
              <a:t>, </a:t>
            </a:r>
            <a:r>
              <a:rPr lang="es-ES" sz="1800" b="1" dirty="0" smtClean="0">
                <a:solidFill>
                  <a:schemeClr val="accent2">
                    <a:lumMod val="50000"/>
                  </a:schemeClr>
                </a:solidFill>
              </a:rPr>
              <a:t>fotografías de las obras y la ubicación geográfica exacta de las mismas.</a:t>
            </a:r>
          </a:p>
          <a:p>
            <a:pPr algn="just">
              <a:buFont typeface="Wingdings" charset="2"/>
              <a:buChar char="ü"/>
            </a:pPr>
            <a:endParaRPr lang="es-ES" sz="1800" dirty="0" smtClean="0"/>
          </a:p>
          <a:p>
            <a:pPr algn="just">
              <a:buFont typeface="Wingdings" charset="2"/>
              <a:buChar char="ü"/>
            </a:pPr>
            <a:r>
              <a:rPr lang="es-ES_tradnl" sz="1800" dirty="0" smtClean="0"/>
              <a:t>Los datos que se difunden son proporcionados por los Entes Fiscalizables, </a:t>
            </a:r>
            <a:r>
              <a:rPr lang="es-ES" sz="1800" dirty="0" smtClean="0"/>
              <a:t>la información se presenta en tiempo real.  </a:t>
            </a:r>
            <a:endParaRPr lang="es-ES_tradnl" sz="2000" dirty="0"/>
          </a:p>
        </p:txBody>
      </p:sp>
      <p:pic>
        <p:nvPicPr>
          <p:cNvPr id="5" name="Imagen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064" y="5344378"/>
            <a:ext cx="3348112" cy="125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8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1143000"/>
          </a:xfrm>
        </p:spPr>
        <p:txBody>
          <a:bodyPr/>
          <a:lstStyle/>
          <a:p>
            <a:pPr algn="l"/>
            <a:r>
              <a:rPr lang="es-MX" sz="2800" dirty="0" smtClean="0"/>
              <a:t>¿Cu</a:t>
            </a:r>
            <a:r>
              <a:rPr lang="es-ES" sz="2800" dirty="0" err="1" smtClean="0"/>
              <a:t>ántas</a:t>
            </a:r>
            <a:r>
              <a:rPr lang="es-ES" sz="2800" dirty="0" smtClean="0"/>
              <a:t> obras y acciones se tienen reportadas?</a:t>
            </a:r>
            <a:endParaRPr lang="es-MX" sz="2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" t="12982" r="87843" b="24629"/>
          <a:stretch/>
        </p:blipFill>
        <p:spPr>
          <a:xfrm>
            <a:off x="611560" y="1772817"/>
            <a:ext cx="1872207" cy="187220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70" t="13043" r="900" b="23787"/>
          <a:stretch/>
        </p:blipFill>
        <p:spPr>
          <a:xfrm>
            <a:off x="6948264" y="4221089"/>
            <a:ext cx="1802866" cy="1872207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843808" y="1698671"/>
            <a:ext cx="61206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6000" b="1" cap="none" spc="0" dirty="0" smtClean="0">
                <a:ln w="0"/>
                <a:solidFill>
                  <a:srgbClr val="C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44,020</a:t>
            </a:r>
            <a:r>
              <a:rPr lang="es-ES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s-E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Obras y acciones </a:t>
            </a:r>
            <a:r>
              <a:rPr lang="es-E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s-E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2015-2017</a:t>
            </a:r>
            <a:r>
              <a:rPr lang="es-E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es-E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57200" y="4491216"/>
            <a:ext cx="61206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6000" b="1" cap="none" spc="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40,451.5</a:t>
            </a:r>
            <a:r>
              <a:rPr lang="es-ES" sz="5400" b="0" cap="none" spc="0" dirty="0" smtClean="0">
                <a:ln w="0"/>
                <a:solidFill>
                  <a:srgbClr val="C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Millones de pesos</a:t>
            </a:r>
            <a:endParaRPr lang="es-E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040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seño predeterminado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8646</TotalTime>
  <Words>383</Words>
  <Application>Microsoft Macintosh PowerPoint</Application>
  <PresentationFormat>Presentación en pantalla (4:3)</PresentationFormat>
  <Paragraphs>72</Paragraphs>
  <Slides>14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Calibri</vt:lpstr>
      <vt:lpstr>ＭＳ Ｐゴシック</vt:lpstr>
      <vt:lpstr>Wingdings</vt:lpstr>
      <vt:lpstr>Arial</vt:lpstr>
      <vt:lpstr>Diseño predeterminado</vt:lpstr>
      <vt:lpstr>Presentación de PowerPoint</vt:lpstr>
      <vt:lpstr>El SIMVER</vt:lpstr>
      <vt:lpstr>Perfiles del SIMVER</vt:lpstr>
      <vt:lpstr>Ejemplo </vt:lpstr>
      <vt:lpstr>Captura de Obras y acciones</vt:lpstr>
      <vt:lpstr>Recibos y estados financieros</vt:lpstr>
      <vt:lpstr>Beneficios</vt:lpstr>
      <vt:lpstr>Sistema de Consulta de Obras y  Acciones Municipales de Veracruz</vt:lpstr>
      <vt:lpstr>¿Cuántas obras y acciones se tienen reportadas?</vt:lpstr>
      <vt:lpstr>Presentación de PowerPoint</vt:lpstr>
      <vt:lpstr>Presentación de PowerPoint</vt:lpstr>
      <vt:lpstr>Presentación de PowerPoint</vt:lpstr>
      <vt:lpstr>Sistemas integrados</vt:lpstr>
      <vt:lpstr>Presentación de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Usuario de Microsoft Office</cp:lastModifiedBy>
  <cp:revision>1047</cp:revision>
  <cp:lastPrinted>2016-05-04T17:06:42Z</cp:lastPrinted>
  <dcterms:created xsi:type="dcterms:W3CDTF">2010-05-23T14:28:12Z</dcterms:created>
  <dcterms:modified xsi:type="dcterms:W3CDTF">2017-10-27T18:51:50Z</dcterms:modified>
</cp:coreProperties>
</file>