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ink/ink2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74"/>
  </p:notesMasterIdLst>
  <p:sldIdLst>
    <p:sldId id="256" r:id="rId2"/>
    <p:sldId id="257" r:id="rId3"/>
    <p:sldId id="339" r:id="rId4"/>
    <p:sldId id="347" r:id="rId5"/>
    <p:sldId id="335" r:id="rId6"/>
    <p:sldId id="269" r:id="rId7"/>
    <p:sldId id="348" r:id="rId8"/>
    <p:sldId id="283" r:id="rId9"/>
    <p:sldId id="354" r:id="rId10"/>
    <p:sldId id="355" r:id="rId11"/>
    <p:sldId id="356" r:id="rId12"/>
    <p:sldId id="357" r:id="rId13"/>
    <p:sldId id="358" r:id="rId14"/>
    <p:sldId id="359" r:id="rId15"/>
    <p:sldId id="360" r:id="rId16"/>
    <p:sldId id="361" r:id="rId17"/>
    <p:sldId id="362" r:id="rId18"/>
    <p:sldId id="363" r:id="rId19"/>
    <p:sldId id="364" r:id="rId20"/>
    <p:sldId id="365" r:id="rId21"/>
    <p:sldId id="366" r:id="rId22"/>
    <p:sldId id="367" r:id="rId23"/>
    <p:sldId id="368" r:id="rId24"/>
    <p:sldId id="369" r:id="rId25"/>
    <p:sldId id="370" r:id="rId26"/>
    <p:sldId id="371" r:id="rId27"/>
    <p:sldId id="307" r:id="rId28"/>
    <p:sldId id="338" r:id="rId29"/>
    <p:sldId id="272" r:id="rId30"/>
    <p:sldId id="284" r:id="rId31"/>
    <p:sldId id="288" r:id="rId32"/>
    <p:sldId id="287" r:id="rId33"/>
    <p:sldId id="289" r:id="rId34"/>
    <p:sldId id="290" r:id="rId35"/>
    <p:sldId id="291" r:id="rId36"/>
    <p:sldId id="282" r:id="rId37"/>
    <p:sldId id="286" r:id="rId38"/>
    <p:sldId id="295" r:id="rId39"/>
    <p:sldId id="349" r:id="rId40"/>
    <p:sldId id="350" r:id="rId41"/>
    <p:sldId id="351" r:id="rId42"/>
    <p:sldId id="292" r:id="rId43"/>
    <p:sldId id="293" r:id="rId44"/>
    <p:sldId id="298" r:id="rId45"/>
    <p:sldId id="299" r:id="rId46"/>
    <p:sldId id="352" r:id="rId47"/>
    <p:sldId id="303" r:id="rId48"/>
    <p:sldId id="310" r:id="rId49"/>
    <p:sldId id="304" r:id="rId50"/>
    <p:sldId id="305" r:id="rId51"/>
    <p:sldId id="306" r:id="rId52"/>
    <p:sldId id="308" r:id="rId53"/>
    <p:sldId id="312" r:id="rId54"/>
    <p:sldId id="309" r:id="rId55"/>
    <p:sldId id="311" r:id="rId56"/>
    <p:sldId id="372" r:id="rId57"/>
    <p:sldId id="373" r:id="rId58"/>
    <p:sldId id="374" r:id="rId59"/>
    <p:sldId id="375" r:id="rId60"/>
    <p:sldId id="376" r:id="rId61"/>
    <p:sldId id="377" r:id="rId62"/>
    <p:sldId id="378" r:id="rId63"/>
    <p:sldId id="379" r:id="rId64"/>
    <p:sldId id="380" r:id="rId65"/>
    <p:sldId id="381" r:id="rId66"/>
    <p:sldId id="382" r:id="rId67"/>
    <p:sldId id="383" r:id="rId68"/>
    <p:sldId id="384" r:id="rId69"/>
    <p:sldId id="385" r:id="rId70"/>
    <p:sldId id="330" r:id="rId71"/>
    <p:sldId id="386" r:id="rId72"/>
    <p:sldId id="268" r:id="rId7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3537"/>
    <a:srgbClr val="3FBFFF"/>
    <a:srgbClr val="366577"/>
    <a:srgbClr val="FF3F40"/>
    <a:srgbClr val="3B64AD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layout>
        <c:manualLayout>
          <c:xMode val="edge"/>
          <c:yMode val="edge"/>
          <c:x val="0.40303913155462506"/>
          <c:y val="8.5451754662629581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rgbClr val="0070C0"/>
              </a:solidFill>
              <a:latin typeface="Roboto Light" panose="02000000000000000000" pitchFamily="2" charset="0"/>
              <a:ea typeface="Roboto Light" panose="02000000000000000000" pitchFamily="2" charset="0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2150995095442911"/>
          <c:y val="0.18513872373490173"/>
          <c:w val="0.74136147782782724"/>
          <c:h val="0.81225466913246713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Web</c:v>
                </c:pt>
              </c:strCache>
            </c:strRef>
          </c:tx>
          <c:spPr>
            <a:solidFill>
              <a:srgbClr val="3FBFFF"/>
            </a:solidFill>
          </c:spPr>
          <c:dPt>
            <c:idx val="0"/>
            <c:bubble3D val="0"/>
            <c:spPr>
              <a:solidFill>
                <a:srgbClr val="3FBF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AA1-46ED-8554-D04EA6E9D84D}"/>
              </c:ext>
            </c:extLst>
          </c:dPt>
          <c:dPt>
            <c:idx val="1"/>
            <c:bubble3D val="0"/>
            <c:spPr>
              <a:solidFill>
                <a:srgbClr val="36657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AA1-46ED-8554-D04EA6E9D84D}"/>
              </c:ext>
            </c:extLst>
          </c:dPt>
          <c:dLbls>
            <c:dLbl>
              <c:idx val="0"/>
              <c:layout>
                <c:manualLayout>
                  <c:x val="0.23223213065698103"/>
                  <c:y val="0.1645580226665826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5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oboto Light" panose="02000000000000000000" pitchFamily="2" charset="0"/>
                      <a:ea typeface="Roboto Light" panose="02000000000000000000" pitchFamily="2" charset="0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494580479407189"/>
                      <c:h val="0.287384932399756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AA1-46ED-8554-D04EA6E9D84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A1-46ED-8554-D04EA6E9D8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numRef>
              <c:f>Hoja1!$A$2:$A$3</c:f>
              <c:numCache>
                <c:formatCode>General</c:formatCode>
                <c:ptCount val="2"/>
              </c:numCache>
            </c:numRef>
          </c:cat>
          <c:val>
            <c:numRef>
              <c:f>Hoja1!$B$2:$B$3</c:f>
              <c:numCache>
                <c:formatCode>0%</c:formatCode>
                <c:ptCount val="2"/>
                <c:pt idx="0">
                  <c:v>0.3</c:v>
                </c:pt>
                <c:pt idx="1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A1-46ED-8554-D04EA6E9D84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253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layout>
        <c:manualLayout>
          <c:xMode val="edge"/>
          <c:yMode val="edge"/>
          <c:x val="0.32881320338791081"/>
          <c:y val="9.0792489329043921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rgbClr val="FF0000"/>
              </a:solidFill>
              <a:latin typeface="Roboto Light" panose="02000000000000000000" pitchFamily="2" charset="0"/>
              <a:ea typeface="Roboto Light" panose="02000000000000000000" pitchFamily="2" charset="0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2150995095442911"/>
          <c:y val="0.18513872373490173"/>
          <c:w val="0.74136147782782724"/>
          <c:h val="0.81225466913246713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Desktop</c:v>
                </c:pt>
              </c:strCache>
            </c:strRef>
          </c:tx>
          <c:dPt>
            <c:idx val="0"/>
            <c:bubble3D val="0"/>
            <c:spPr>
              <a:solidFill>
                <a:srgbClr val="77353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732-42F4-9491-6326A0DA10FB}"/>
              </c:ext>
            </c:extLst>
          </c:dPt>
          <c:dPt>
            <c:idx val="1"/>
            <c:bubble3D val="0"/>
            <c:spPr>
              <a:solidFill>
                <a:srgbClr val="FF3F4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732-42F4-9491-6326A0DA10FB}"/>
              </c:ext>
            </c:extLst>
          </c:dPt>
          <c:dLbls>
            <c:dLbl>
              <c:idx val="0"/>
              <c:layout>
                <c:manualLayout>
                  <c:x val="0.22711310112824218"/>
                  <c:y val="-0.1965467104018167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5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oboto Light" panose="02000000000000000000" pitchFamily="2" charset="0"/>
                      <a:ea typeface="Roboto Light" panose="02000000000000000000" pitchFamily="2" charset="0"/>
                      <a:cs typeface="+mn-cs"/>
                    </a:defRPr>
                  </a:pPr>
                  <a:endParaRPr lang="es-E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494580479407189"/>
                      <c:h val="0.290055299732963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732-42F4-9491-6326A0DA10F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732-42F4-9491-6326A0DA10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numRef>
              <c:f>Hoja1!$A$2:$A$3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Hoja1!$B$2:$B$3</c:f>
              <c:numCache>
                <c:formatCode>0%</c:formatCode>
                <c:ptCount val="2"/>
                <c:pt idx="0">
                  <c:v>0.7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732-42F4-9491-6326A0DA10F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105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05T05:50:39.27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2576,'0'-14,"14"-23,10-13,15-11,14-9,11-11,9-7,10 0,6-6,7 0,14-11,2 6,7 0,5-3,-13 9,-5 7,-7 5,-1 3,9-6,1 6,1 9,2 3,3 6,-6 13,-1 1,2 3,2 7,2 4,-5 1,5-2,-9 6,-2 0,-13 5,-7 0,-5 3,4-2,9 3,9 5,1 4,3 3,-3 4,9-5,-8-2,-14-5,-22-1</inkml:trace>
  <inkml:trace contextRef="#ctx0" brushRef="#br0" timeOffset="1232.667">4182 270,'0'7,"-7"2,-2 12,-19 4,-5 10,-11 6,3 9,2-4,0-3,0-2,1-1,6-2,-4-6,3-2,2-1,5-3</inkml:trace>
  <inkml:trace contextRef="#ctx0" brushRef="#br0" timeOffset="2868.0805">4260 270,'-7'0,"-15"0,-11-6,-6-10,-3-1,-1-5,-1-5,-5-5,-1 3,1 7,9 0,5 4,1 5,7-2,1 2,-1 3,3 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05T05:50:06.74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2509,'0'0,"0"0,0 0,0 0,0 0,0 0,0 0,0 0,0 0,0 0,0 0,0 0,0 0,0 0,6-7,3-9,6-14,7-23,7-15,11-10,6-11,2-4,6 1,0 2,4-3,6 1,5 3,11-4,-1 1,-2 10,0 5,1 9,-1 3,1 5,6 1,3 3,6-3,1 3,-3 4,4-2,-2 1,4 3,5 3,6 3,3 3,4 1,1 1,2 7,0 9,1 2,-8 5,-2 4,-6 5,-1 3,-5 3,-5 1,-5 1,-4 0,-3 0,-2 6,-1 2,-6 0,-3-2,1-2,2-2,-5 5,0 2,2-2,-4-2,1 6,-5-1,-5-1,1-3,-9-2,-6-3,-3-1,-2 0,7-8,2-2,-6 0,-9 1</inkml:trace>
  <inkml:trace contextRef="#ctx0" brushRef="#br0" timeOffset="56288.6429">4994 366,'-3'0,"-4"-3,-3-1,-4 0,-2-2,1-3,-2 0,-1-2,-2-2,1 2,3-1,-1 2,-2 0,1-2,-4 1,2 0,2-1,1-2,-3-5,-1 2,3 0,5 0,1 3,0 0,-1 1,-1-1,2-2,-1 3,0 3,1 1,0 1,3-1,-5 2,2 1</inkml:trace>
  <inkml:trace contextRef="#ctx0" brushRef="#br0" timeOffset="71098.4426">4959 419,'-3'0,"-7"3,-2 4,-4 3,-1 4,1-1,2 1,2-3,-2 0,0-1,2 0,2 1,1-1,2 1,-2-1,2 0,-5-2,0 2,-1-2,2 1,-1 0,0 0,1 5,-1 0,0-2,1 0,-1-3,2 1,0-1,2 0,-2 2,-1-1,1 1,2-2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7B21E-BEFE-4DAE-8949-74F41DADD650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25789-2FC9-4AE0-B054-EBC2800CB1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8190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6B43B0-3845-4E83-8F0D-378DC5730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A3603D-AD1D-44EB-9D66-ED3CC0D6E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177A90-21BC-49CA-AF42-B4A8F410A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50CD-78BA-4A69-AA01-1CF5DF96CF89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3DFED8-9D17-44F4-98AF-6708E917F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020DEC-2A40-4B47-BBB9-0387B3E27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542D-A6E7-4CCE-9F89-43FB217D45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7289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503477-DE7B-4E1A-9BA9-9024B8129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80F270-F0A9-42A6-BE92-E2DFAD7D3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E6F490-A4F8-4BCD-AE5F-106B873D0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50CD-78BA-4A69-AA01-1CF5DF96CF89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B0F8D1-6157-45DB-910E-6705EDC4A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41DDB8-17F7-4BF4-8AF4-B04539C7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542D-A6E7-4CCE-9F89-43FB217D45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406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6FE207-02E0-4EB4-8DBC-FD62236886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F4A2D7D-9C58-40C9-8672-D69B133C2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8A50BB-DE2D-479D-8974-88306AE0F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50CD-78BA-4A69-AA01-1CF5DF96CF89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BBA7A5-3CFE-47E3-8525-FAAFF6610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E27B36-7D9C-4780-B8B8-5C4B5AE0B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542D-A6E7-4CCE-9F89-43FB217D45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8175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697680-F1E9-46B8-893F-0A9E889A5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1EA6B7-FA81-4CDA-95C6-4EE719684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88186A-F18B-4F7D-A5FA-E4693A21C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50CD-78BA-4A69-AA01-1CF5DF96CF89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66F1A9-FC93-4379-9749-885F277D1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3C4BF7-B760-4BB0-A3B5-0A016C304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542D-A6E7-4CCE-9F89-43FB217D45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4064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75C521-C1AD-47AF-9FBA-12D4ABEB5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27FA8C2-F732-48E8-9F5E-499336554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1EFABD-1FBD-414C-971C-A4074EEA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50CD-78BA-4A69-AA01-1CF5DF96CF89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DF4FFA-BE9A-49C8-8AB3-3719042BA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A18569-0B13-4A35-B5DE-5A0BF3F45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542D-A6E7-4CCE-9F89-43FB217D45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1014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555E37-2DC0-4EE9-84F9-088645B76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E3B4F2-73CC-4E9F-BB9B-0F2D5D95A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D24AC5-B10C-4F30-A393-18D206FB5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DE2267-A6FF-40D0-BDBE-4C0D070B5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50CD-78BA-4A69-AA01-1CF5DF96CF89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522A64B-8A40-454E-A2D2-44BF2D934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F08540-29C6-43BD-BB25-EE465682F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542D-A6E7-4CCE-9F89-43FB217D45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2760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6F5EBA-A7D6-4E1B-BBAF-E77CC8A34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F80A4E-735C-4182-A0AD-2C9135E42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6DB3C9A-7009-40C5-98FB-446EE653A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5CB9EF7-7AC4-4D2F-9BB0-7E154EB182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B3AED00-BE6E-4A35-AF66-71B1951787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AF79D9C-180D-4A24-BD18-70870B587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50CD-78BA-4A69-AA01-1CF5DF96CF89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6C5960A-96DB-4E9C-92BC-D3EE30FE1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10CFA8F-4EE1-4475-9ACF-B52EC248D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542D-A6E7-4CCE-9F89-43FB217D45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0715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B47B56-26A2-46C5-BF4F-4BC8DE8E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E8568CA-3EE6-406D-9E45-843BD1BDB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50CD-78BA-4A69-AA01-1CF5DF96CF89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7828B43-427B-48FE-BF66-C981C7B1D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9C67E72-4C07-47E2-BE60-DF1D7B0F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542D-A6E7-4CCE-9F89-43FB217D45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1374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1A95495-4954-48F8-8833-2945C592E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50CD-78BA-4A69-AA01-1CF5DF96CF89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3144FFE-1027-4F7E-9903-C172133E0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D9F0FA8-189E-4EF1-993C-AC6F45CB5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542D-A6E7-4CCE-9F89-43FB217D45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6320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24461A-95E7-493F-9BC1-D435A39B7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5C3DFC-1930-40A4-8F5D-BCC363805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5A7D281-711A-46EE-AC6D-F2CF2DE6F7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EFB38A-DBB1-4C42-B4F2-B93AFFE94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50CD-78BA-4A69-AA01-1CF5DF96CF89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831912-0A67-4D5F-912E-8902ED4E0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111EA04-DF1C-4DE7-A512-1243FAF4D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542D-A6E7-4CCE-9F89-43FB217D45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613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4C141-9B37-4F0D-9403-254D495FB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70B8C86-4D22-4C47-8463-99E2780571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708D6DC-71E4-4C74-9834-5615D39C16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90A3F-9D67-4627-96E9-17F3B5CEB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50CD-78BA-4A69-AA01-1CF5DF96CF89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337CF5F-A26E-43EA-8A87-5C6D52834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0CF393-61D2-4F6E-8C25-0E19FF934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542D-A6E7-4CCE-9F89-43FB217D45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8558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D83DE51-88B3-43DC-80DD-FB8A5129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4FDAAC-4A2C-49F3-B8E0-26F56B779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FCB096-6A68-4406-AAB6-FD8A9B9241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B50CD-78BA-4A69-AA01-1CF5DF96CF89}" type="datetimeFigureOut">
              <a:rPr lang="es-ES" smtClean="0"/>
              <a:t>06/11/2017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C25183-68D4-41A5-AD89-F66A7CDF8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27642B-17A8-4B1D-B7DA-35C23D7B6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0542D-A6E7-4CCE-9F89-43FB217D45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619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customXml" Target="../ink/ink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1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microsoft.com/office/2007/relationships/hdphoto" Target="../media/hdphoto5.wdp"/><Relationship Id="rId4" Type="http://schemas.openxmlformats.org/officeDocument/2006/relationships/image" Target="../media/image7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BF018B5-5105-4062-8E33-8FBF36A7AE91}"/>
              </a:ext>
            </a:extLst>
          </p:cNvPr>
          <p:cNvSpPr txBox="1"/>
          <p:nvPr/>
        </p:nvSpPr>
        <p:spPr>
          <a:xfrm>
            <a:off x="2464904" y="3193773"/>
            <a:ext cx="76514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>
                <a:latin typeface="Roboto Light" panose="02000000000000000000" pitchFamily="2" charset="0"/>
                <a:ea typeface="Roboto Light" panose="02000000000000000000" pitchFamily="2" charset="0"/>
              </a:rPr>
              <a:t>El Impacto del Software Libre en Gobierno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A9B889-F862-497B-AE5F-47920DF461BE}"/>
              </a:ext>
            </a:extLst>
          </p:cNvPr>
          <p:cNvSpPr txBox="1"/>
          <p:nvPr/>
        </p:nvSpPr>
        <p:spPr>
          <a:xfrm>
            <a:off x="5080203" y="3797896"/>
            <a:ext cx="242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Roboto Light" panose="02000000000000000000" pitchFamily="2" charset="0"/>
                <a:ea typeface="Roboto Light" panose="02000000000000000000" pitchFamily="2" charset="0"/>
              </a:rPr>
              <a:t>MCIM. Ricardo Guillén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7A786FE-A0E5-45E5-90A1-96E39483D66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11" name="Picture 1" descr="LOGO OFSCE copia">
            <a:extLst>
              <a:ext uri="{FF2B5EF4-FFF2-40B4-BE49-F238E27FC236}">
                <a16:creationId xmlns:a16="http://schemas.microsoft.com/office/drawing/2014/main" id="{0B4E39E3-54AA-4DCF-BDE8-9CB27998FE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F1364749-D8FE-4F13-9F7E-C897C5019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0" y="6356351"/>
            <a:ext cx="2743200" cy="365125"/>
          </a:xfrm>
        </p:spPr>
        <p:txBody>
          <a:bodyPr/>
          <a:lstStyle/>
          <a:p>
            <a:fld id="{7EE0542D-A6E7-4CCE-9F89-43FB217D45EF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83312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8D385A9-BFCE-4C06-9F03-CD118E198625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292C570D-2438-4B5B-94B8-9EDE8AA1C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F232360-C11E-4A23-B0EB-1F2BD0317B0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t="20381" r="5736" b="22011"/>
          <a:stretch/>
        </p:blipFill>
        <p:spPr bwMode="auto">
          <a:xfrm>
            <a:off x="919602" y="1337680"/>
            <a:ext cx="10630614" cy="4626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0B5E2E8-6BA7-4B20-8EAF-A69E2B61A523}"/>
              </a:ext>
            </a:extLst>
          </p:cNvPr>
          <p:cNvSpPr txBox="1"/>
          <p:nvPr/>
        </p:nvSpPr>
        <p:spPr>
          <a:xfrm>
            <a:off x="8829599" y="324144"/>
            <a:ext cx="272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Roboto Light" panose="02000000000000000000" pitchFamily="2" charset="0"/>
                <a:ea typeface="Roboto Light" panose="02000000000000000000" pitchFamily="2" charset="0"/>
              </a:rPr>
              <a:t>Mantenimiento de Equipo</a:t>
            </a:r>
          </a:p>
        </p:txBody>
      </p:sp>
    </p:spTree>
    <p:extLst>
      <p:ext uri="{BB962C8B-B14F-4D97-AF65-F5344CB8AC3E}">
        <p14:creationId xmlns:p14="http://schemas.microsoft.com/office/powerpoint/2010/main" val="3368703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CBDED74-9B9F-4F3B-8882-0A8C10FFE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8067" y="1028620"/>
            <a:ext cx="3499757" cy="46663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A327991-EF25-429B-9487-836E247D7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139" y="1028620"/>
            <a:ext cx="3499757" cy="466634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BA2DB7C-3237-4848-A430-D199F9083EEB}"/>
              </a:ext>
            </a:extLst>
          </p:cNvPr>
          <p:cNvSpPr txBox="1"/>
          <p:nvPr/>
        </p:nvSpPr>
        <p:spPr>
          <a:xfrm>
            <a:off x="3097850" y="5858914"/>
            <a:ext cx="2707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i="1" dirty="0">
                <a:latin typeface="Roboto Light" panose="02000000000000000000" pitchFamily="2" charset="0"/>
                <a:ea typeface="Roboto Light" panose="02000000000000000000" pitchFamily="2" charset="0"/>
              </a:rPr>
              <a:t>Bien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70FA72-2F63-4CD5-B4DD-5A0733F0F848}"/>
              </a:ext>
            </a:extLst>
          </p:cNvPr>
          <p:cNvSpPr txBox="1"/>
          <p:nvPr/>
        </p:nvSpPr>
        <p:spPr>
          <a:xfrm>
            <a:off x="7779996" y="5932251"/>
            <a:ext cx="150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i="1" dirty="0">
                <a:latin typeface="Roboto Light" panose="02000000000000000000" pitchFamily="2" charset="0"/>
                <a:ea typeface="Roboto Light" panose="02000000000000000000" pitchFamily="2" charset="0"/>
              </a:rPr>
              <a:t>Dañada</a:t>
            </a:r>
          </a:p>
        </p:txBody>
      </p:sp>
      <p:pic>
        <p:nvPicPr>
          <p:cNvPr id="8" name="Gráfico 7" descr="Marca de verificación">
            <a:extLst>
              <a:ext uri="{FF2B5EF4-FFF2-40B4-BE49-F238E27FC236}">
                <a16:creationId xmlns:a16="http://schemas.microsoft.com/office/drawing/2014/main" id="{D038526B-CF24-4DA5-A3F3-C4A35DB3BF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81525" y="5868279"/>
            <a:ext cx="369897" cy="466501"/>
          </a:xfrm>
          <a:prstGeom prst="rect">
            <a:avLst/>
          </a:prstGeom>
        </p:spPr>
      </p:pic>
      <p:pic>
        <p:nvPicPr>
          <p:cNvPr id="9" name="Gráfico 8" descr="Cerrar">
            <a:extLst>
              <a:ext uri="{FF2B5EF4-FFF2-40B4-BE49-F238E27FC236}">
                <a16:creationId xmlns:a16="http://schemas.microsoft.com/office/drawing/2014/main" id="{36F0C161-0BB2-486B-9F68-DC7ABAF9CF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80515" y="5914734"/>
            <a:ext cx="467400" cy="4674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675FA9A-DE3B-4128-BB4A-C84E6A01ACA9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11" name="Picture 1" descr="LOGO OFSCE copia">
            <a:extLst>
              <a:ext uri="{FF2B5EF4-FFF2-40B4-BE49-F238E27FC236}">
                <a16:creationId xmlns:a16="http://schemas.microsoft.com/office/drawing/2014/main" id="{935E148D-95CB-4F7D-A2DA-92137DC59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6A10187-7BB0-4514-A2E7-8424C6DECA8B}"/>
              </a:ext>
            </a:extLst>
          </p:cNvPr>
          <p:cNvSpPr txBox="1"/>
          <p:nvPr/>
        </p:nvSpPr>
        <p:spPr>
          <a:xfrm>
            <a:off x="8829599" y="324144"/>
            <a:ext cx="272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Roboto Light" panose="02000000000000000000" pitchFamily="2" charset="0"/>
                <a:ea typeface="Roboto Light" panose="02000000000000000000" pitchFamily="2" charset="0"/>
              </a:rPr>
              <a:t>Mantenimiento de Equipo</a:t>
            </a:r>
          </a:p>
        </p:txBody>
      </p:sp>
    </p:spTree>
    <p:extLst>
      <p:ext uri="{BB962C8B-B14F-4D97-AF65-F5344CB8AC3E}">
        <p14:creationId xmlns:p14="http://schemas.microsoft.com/office/powerpoint/2010/main" val="798347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B675FA9A-DE3B-4128-BB4A-C84E6A01ACA9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11" name="Picture 1" descr="LOGO OFSCE copia">
            <a:extLst>
              <a:ext uri="{FF2B5EF4-FFF2-40B4-BE49-F238E27FC236}">
                <a16:creationId xmlns:a16="http://schemas.microsoft.com/office/drawing/2014/main" id="{935E148D-95CB-4F7D-A2DA-92137DC59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6A10187-7BB0-4514-A2E7-8424C6DECA8B}"/>
              </a:ext>
            </a:extLst>
          </p:cNvPr>
          <p:cNvSpPr txBox="1"/>
          <p:nvPr/>
        </p:nvSpPr>
        <p:spPr>
          <a:xfrm>
            <a:off x="8829599" y="324144"/>
            <a:ext cx="272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Roboto Light" panose="02000000000000000000" pitchFamily="2" charset="0"/>
                <a:ea typeface="Roboto Light" panose="02000000000000000000" pitchFamily="2" charset="0"/>
              </a:rPr>
              <a:t>Mantenimiento de Equipo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66C74A4-0061-4131-B4D2-D8AE19BD97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53" t="11575" r="15716" b="41832"/>
          <a:stretch/>
        </p:blipFill>
        <p:spPr>
          <a:xfrm>
            <a:off x="418258" y="1232451"/>
            <a:ext cx="11318818" cy="432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32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B675FA9A-DE3B-4128-BB4A-C84E6A01ACA9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11" name="Picture 1" descr="LOGO OFSCE copia">
            <a:extLst>
              <a:ext uri="{FF2B5EF4-FFF2-40B4-BE49-F238E27FC236}">
                <a16:creationId xmlns:a16="http://schemas.microsoft.com/office/drawing/2014/main" id="{935E148D-95CB-4F7D-A2DA-92137DC59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6A10187-7BB0-4514-A2E7-8424C6DECA8B}"/>
              </a:ext>
            </a:extLst>
          </p:cNvPr>
          <p:cNvSpPr txBox="1"/>
          <p:nvPr/>
        </p:nvSpPr>
        <p:spPr>
          <a:xfrm>
            <a:off x="8829599" y="324144"/>
            <a:ext cx="272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Roboto Light" panose="02000000000000000000" pitchFamily="2" charset="0"/>
                <a:ea typeface="Roboto Light" panose="02000000000000000000" pitchFamily="2" charset="0"/>
              </a:rPr>
              <a:t>Mantenimiento de Equipo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9545BF5-755D-4711-B50B-5EE0CE103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64" y="2635921"/>
            <a:ext cx="2889464" cy="272052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01A4D2F-90B6-4321-9354-496C25CE5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838" y="2635921"/>
            <a:ext cx="3072897" cy="283224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8F7E679-A80B-4347-8BC7-7C9D4E2B86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2376" t="35254" r="15998" b="27010"/>
          <a:stretch/>
        </p:blipFill>
        <p:spPr>
          <a:xfrm>
            <a:off x="7483735" y="2565888"/>
            <a:ext cx="4231187" cy="297231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C73C366-FE33-400E-AD26-D16C92A494D8}"/>
              </a:ext>
            </a:extLst>
          </p:cNvPr>
          <p:cNvSpPr txBox="1"/>
          <p:nvPr/>
        </p:nvSpPr>
        <p:spPr>
          <a:xfrm>
            <a:off x="4410838" y="1398850"/>
            <a:ext cx="3444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Diseño e impresión en 3D</a:t>
            </a:r>
          </a:p>
        </p:txBody>
      </p:sp>
    </p:spTree>
    <p:extLst>
      <p:ext uri="{BB962C8B-B14F-4D97-AF65-F5344CB8AC3E}">
        <p14:creationId xmlns:p14="http://schemas.microsoft.com/office/powerpoint/2010/main" val="855860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B675FA9A-DE3B-4128-BB4A-C84E6A01ACA9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11" name="Picture 1" descr="LOGO OFSCE copia">
            <a:extLst>
              <a:ext uri="{FF2B5EF4-FFF2-40B4-BE49-F238E27FC236}">
                <a16:creationId xmlns:a16="http://schemas.microsoft.com/office/drawing/2014/main" id="{935E148D-95CB-4F7D-A2DA-92137DC59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6A10187-7BB0-4514-A2E7-8424C6DECA8B}"/>
              </a:ext>
            </a:extLst>
          </p:cNvPr>
          <p:cNvSpPr txBox="1"/>
          <p:nvPr/>
        </p:nvSpPr>
        <p:spPr>
          <a:xfrm>
            <a:off x="8829599" y="324144"/>
            <a:ext cx="272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Roboto Light" panose="02000000000000000000" pitchFamily="2" charset="0"/>
                <a:ea typeface="Roboto Light" panose="02000000000000000000" pitchFamily="2" charset="0"/>
              </a:rPr>
              <a:t>Mantenimiento de Equipo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8408A56-D2B4-4135-868F-3383A4877BC2}"/>
              </a:ext>
            </a:extLst>
          </p:cNvPr>
          <p:cNvSpPr txBox="1"/>
          <p:nvPr/>
        </p:nvSpPr>
        <p:spPr>
          <a:xfrm>
            <a:off x="2292867" y="1328931"/>
            <a:ext cx="2424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Software Libre</a:t>
            </a:r>
          </a:p>
        </p:txBody>
      </p:sp>
      <p:sp>
        <p:nvSpPr>
          <p:cNvPr id="2" name="AutoShape 2" descr="https://mierda.tv/wp-contenido/uploads/2017/09/001.png">
            <a:extLst>
              <a:ext uri="{FF2B5EF4-FFF2-40B4-BE49-F238E27FC236}">
                <a16:creationId xmlns:a16="http://schemas.microsoft.com/office/drawing/2014/main" id="{DD404DA9-34EE-4D8E-AF47-F487F6DD81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09013" y="332014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19B984-2D81-4C2A-B3E1-EFE58A915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82" y="4587838"/>
            <a:ext cx="4259943" cy="1325908"/>
          </a:xfrm>
          <a:prstGeom prst="rect">
            <a:avLst/>
          </a:prstGeom>
        </p:spPr>
      </p:pic>
      <p:sp>
        <p:nvSpPr>
          <p:cNvPr id="9" name="AutoShape 4" descr="https://opendeveloperfunding.files.wordpress.com/2015/03/quick-shirt-design-21.png">
            <a:extLst>
              <a:ext uri="{FF2B5EF4-FFF2-40B4-BE49-F238E27FC236}">
                <a16:creationId xmlns:a16="http://schemas.microsoft.com/office/drawing/2014/main" id="{EE56BDA9-7DB6-4AE6-9F59-0FA4126864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61413" y="347254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DF409CD-AAEA-4303-B75E-4542189BA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557" y="2357246"/>
            <a:ext cx="4230874" cy="1184645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697ABC2-8099-411F-B7D7-AA7C44725773}"/>
              </a:ext>
            </a:extLst>
          </p:cNvPr>
          <p:cNvSpPr txBox="1"/>
          <p:nvPr/>
        </p:nvSpPr>
        <p:spPr>
          <a:xfrm>
            <a:off x="8029664" y="1328931"/>
            <a:ext cx="2541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Hardware Libre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8BC64E5-EC34-44EB-8304-1F77B27EB5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7" t="2367" r="1613" b="2456"/>
          <a:stretch/>
        </p:blipFill>
        <p:spPr>
          <a:xfrm>
            <a:off x="6334129" y="2148114"/>
            <a:ext cx="4990940" cy="391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17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B675FA9A-DE3B-4128-BB4A-C84E6A01ACA9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11" name="Picture 1" descr="LOGO OFSCE copia">
            <a:extLst>
              <a:ext uri="{FF2B5EF4-FFF2-40B4-BE49-F238E27FC236}">
                <a16:creationId xmlns:a16="http://schemas.microsoft.com/office/drawing/2014/main" id="{935E148D-95CB-4F7D-A2DA-92137DC59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6A10187-7BB0-4514-A2E7-8424C6DECA8B}"/>
              </a:ext>
            </a:extLst>
          </p:cNvPr>
          <p:cNvSpPr txBox="1"/>
          <p:nvPr/>
        </p:nvSpPr>
        <p:spPr>
          <a:xfrm>
            <a:off x="8829599" y="324144"/>
            <a:ext cx="272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Roboto Light" panose="02000000000000000000" pitchFamily="2" charset="0"/>
                <a:ea typeface="Roboto Light" panose="02000000000000000000" pitchFamily="2" charset="0"/>
              </a:rPr>
              <a:t>Mantenimiento de Equipo</a:t>
            </a:r>
          </a:p>
        </p:txBody>
      </p:sp>
      <p:sp>
        <p:nvSpPr>
          <p:cNvPr id="2" name="AutoShape 2" descr="https://mierda.tv/wp-contenido/uploads/2017/09/001.png">
            <a:extLst>
              <a:ext uri="{FF2B5EF4-FFF2-40B4-BE49-F238E27FC236}">
                <a16:creationId xmlns:a16="http://schemas.microsoft.com/office/drawing/2014/main" id="{DD404DA9-34EE-4D8E-AF47-F487F6DD81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69F25E8-F352-499C-9004-EE36F1CDE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21" y="1103086"/>
            <a:ext cx="10230958" cy="575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55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B675FA9A-DE3B-4128-BB4A-C84E6A01ACA9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11" name="Picture 1" descr="LOGO OFSCE copia">
            <a:extLst>
              <a:ext uri="{FF2B5EF4-FFF2-40B4-BE49-F238E27FC236}">
                <a16:creationId xmlns:a16="http://schemas.microsoft.com/office/drawing/2014/main" id="{935E148D-95CB-4F7D-A2DA-92137DC59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6A10187-7BB0-4514-A2E7-8424C6DECA8B}"/>
              </a:ext>
            </a:extLst>
          </p:cNvPr>
          <p:cNvSpPr txBox="1"/>
          <p:nvPr/>
        </p:nvSpPr>
        <p:spPr>
          <a:xfrm>
            <a:off x="8829599" y="324144"/>
            <a:ext cx="272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Roboto Light" panose="02000000000000000000" pitchFamily="2" charset="0"/>
                <a:ea typeface="Roboto Light" panose="02000000000000000000" pitchFamily="2" charset="0"/>
              </a:rPr>
              <a:t>Mantenimiento de Equipo</a:t>
            </a:r>
          </a:p>
        </p:txBody>
      </p:sp>
      <p:sp>
        <p:nvSpPr>
          <p:cNvPr id="2" name="AutoShape 2" descr="https://mierda.tv/wp-contenido/uploads/2017/09/001.png">
            <a:extLst>
              <a:ext uri="{FF2B5EF4-FFF2-40B4-BE49-F238E27FC236}">
                <a16:creationId xmlns:a16="http://schemas.microsoft.com/office/drawing/2014/main" id="{DD404DA9-34EE-4D8E-AF47-F487F6DD81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7BA7B54-7A44-4BDB-A280-C0A1BF6BC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72" y="931817"/>
            <a:ext cx="10029371" cy="551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62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B675FA9A-DE3B-4128-BB4A-C84E6A01ACA9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11" name="Picture 1" descr="LOGO OFSCE copia">
            <a:extLst>
              <a:ext uri="{FF2B5EF4-FFF2-40B4-BE49-F238E27FC236}">
                <a16:creationId xmlns:a16="http://schemas.microsoft.com/office/drawing/2014/main" id="{935E148D-95CB-4F7D-A2DA-92137DC59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6A10187-7BB0-4514-A2E7-8424C6DECA8B}"/>
              </a:ext>
            </a:extLst>
          </p:cNvPr>
          <p:cNvSpPr txBox="1"/>
          <p:nvPr/>
        </p:nvSpPr>
        <p:spPr>
          <a:xfrm>
            <a:off x="8829599" y="324144"/>
            <a:ext cx="272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Roboto Light" panose="02000000000000000000" pitchFamily="2" charset="0"/>
                <a:ea typeface="Roboto Light" panose="02000000000000000000" pitchFamily="2" charset="0"/>
              </a:rPr>
              <a:t>Mantenimiento de Equipo</a:t>
            </a:r>
          </a:p>
        </p:txBody>
      </p:sp>
      <p:sp>
        <p:nvSpPr>
          <p:cNvPr id="2" name="AutoShape 2" descr="https://mierda.tv/wp-contenido/uploads/2017/09/001.png">
            <a:extLst>
              <a:ext uri="{FF2B5EF4-FFF2-40B4-BE49-F238E27FC236}">
                <a16:creationId xmlns:a16="http://schemas.microsoft.com/office/drawing/2014/main" id="{DD404DA9-34EE-4D8E-AF47-F487F6DD81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EDEE6E7-4A65-4A01-BD2E-A0B70B1A3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54" y="742043"/>
            <a:ext cx="10095492" cy="567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71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B675FA9A-DE3B-4128-BB4A-C84E6A01ACA9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11" name="Picture 1" descr="LOGO OFSCE copia">
            <a:extLst>
              <a:ext uri="{FF2B5EF4-FFF2-40B4-BE49-F238E27FC236}">
                <a16:creationId xmlns:a16="http://schemas.microsoft.com/office/drawing/2014/main" id="{935E148D-95CB-4F7D-A2DA-92137DC59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6A10187-7BB0-4514-A2E7-8424C6DECA8B}"/>
              </a:ext>
            </a:extLst>
          </p:cNvPr>
          <p:cNvSpPr txBox="1"/>
          <p:nvPr/>
        </p:nvSpPr>
        <p:spPr>
          <a:xfrm>
            <a:off x="8829599" y="324144"/>
            <a:ext cx="272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Roboto Light" panose="02000000000000000000" pitchFamily="2" charset="0"/>
                <a:ea typeface="Roboto Light" panose="02000000000000000000" pitchFamily="2" charset="0"/>
              </a:rPr>
              <a:t>Mantenimiento de Equipo</a:t>
            </a:r>
          </a:p>
        </p:txBody>
      </p:sp>
      <p:sp>
        <p:nvSpPr>
          <p:cNvPr id="2" name="AutoShape 2" descr="https://mierda.tv/wp-contenido/uploads/2017/09/001.png">
            <a:extLst>
              <a:ext uri="{FF2B5EF4-FFF2-40B4-BE49-F238E27FC236}">
                <a16:creationId xmlns:a16="http://schemas.microsoft.com/office/drawing/2014/main" id="{DD404DA9-34EE-4D8E-AF47-F487F6DD81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B6DEEF3-AA10-4F85-ACAF-2626A6696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72" y="892040"/>
            <a:ext cx="10322314" cy="580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02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B675FA9A-DE3B-4128-BB4A-C84E6A01ACA9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11" name="Picture 1" descr="LOGO OFSCE copia">
            <a:extLst>
              <a:ext uri="{FF2B5EF4-FFF2-40B4-BE49-F238E27FC236}">
                <a16:creationId xmlns:a16="http://schemas.microsoft.com/office/drawing/2014/main" id="{935E148D-95CB-4F7D-A2DA-92137DC59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6A10187-7BB0-4514-A2E7-8424C6DECA8B}"/>
              </a:ext>
            </a:extLst>
          </p:cNvPr>
          <p:cNvSpPr txBox="1"/>
          <p:nvPr/>
        </p:nvSpPr>
        <p:spPr>
          <a:xfrm>
            <a:off x="8829599" y="324144"/>
            <a:ext cx="272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Roboto Light" panose="02000000000000000000" pitchFamily="2" charset="0"/>
                <a:ea typeface="Roboto Light" panose="02000000000000000000" pitchFamily="2" charset="0"/>
              </a:rPr>
              <a:t>Mantenimiento de Equipo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449D638-9C6B-4395-A828-77F610529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72" y="954157"/>
            <a:ext cx="4152860" cy="553714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B2C0D31-58A9-49EC-98B8-EAD895040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6964" y="954157"/>
            <a:ext cx="4152860" cy="553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78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B243043-1DF8-45E5-B7EE-3865DCEC0307}"/>
              </a:ext>
            </a:extLst>
          </p:cNvPr>
          <p:cNvSpPr txBox="1"/>
          <p:nvPr/>
        </p:nvSpPr>
        <p:spPr>
          <a:xfrm>
            <a:off x="1038872" y="1901928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Objetivo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7F0D4AC-6234-4119-9BE3-616081AF4A2C}"/>
              </a:ext>
            </a:extLst>
          </p:cNvPr>
          <p:cNvSpPr txBox="1"/>
          <p:nvPr/>
        </p:nvSpPr>
        <p:spPr>
          <a:xfrm>
            <a:off x="2319780" y="3583130"/>
            <a:ext cx="8333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S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Crear una reflexión sobre la viabilidad en la implementación de software libre en los órganos de fiscalización </a:t>
            </a:r>
          </a:p>
        </p:txBody>
      </p:sp>
    </p:spTree>
    <p:extLst>
      <p:ext uri="{BB962C8B-B14F-4D97-AF65-F5344CB8AC3E}">
        <p14:creationId xmlns:p14="http://schemas.microsoft.com/office/powerpoint/2010/main" val="888795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5825816-58A7-431A-B304-2570ACC3503E}"/>
              </a:ext>
            </a:extLst>
          </p:cNvPr>
          <p:cNvSpPr txBox="1"/>
          <p:nvPr/>
        </p:nvSpPr>
        <p:spPr>
          <a:xfrm>
            <a:off x="2009911" y="3188390"/>
            <a:ext cx="8249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Caso Práctico 2: Servicio Administrado de Impresión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D385A9-BFCE-4C06-9F03-CD118E198625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292C570D-2438-4B5B-94B8-9EDE8AA1C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546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8D385A9-BFCE-4C06-9F03-CD118E198625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292C570D-2438-4B5B-94B8-9EDE8AA1C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d243u7pon29hni.cloudfront.net/images/products/Impresora_Laser_Brother_HL-L2340DW_WiFi_Direct_l.jpg">
            <a:extLst>
              <a:ext uri="{FF2B5EF4-FFF2-40B4-BE49-F238E27FC236}">
                <a16:creationId xmlns:a16="http://schemas.microsoft.com/office/drawing/2014/main" id="{4DB603F7-4474-4468-B6EB-6560723479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4" b="12732"/>
          <a:stretch/>
        </p:blipFill>
        <p:spPr bwMode="auto">
          <a:xfrm>
            <a:off x="5067427" y="1749287"/>
            <a:ext cx="5830789" cy="402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13C45D3-E0C3-4DAE-B35F-A607F4EA04BB}"/>
              </a:ext>
            </a:extLst>
          </p:cNvPr>
          <p:cNvSpPr txBox="1"/>
          <p:nvPr/>
        </p:nvSpPr>
        <p:spPr>
          <a:xfrm>
            <a:off x="418257" y="2694905"/>
            <a:ext cx="45248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000" b="1" dirty="0">
                <a:latin typeface="Roboto Light" panose="02000000000000000000" pitchFamily="2" charset="0"/>
                <a:ea typeface="Roboto Light" panose="02000000000000000000" pitchFamily="2" charset="0"/>
              </a:rPr>
              <a:t>Impresiones directas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000" b="1" dirty="0">
                <a:latin typeface="Roboto Light" panose="02000000000000000000" pitchFamily="2" charset="0"/>
                <a:ea typeface="Roboto Light" panose="02000000000000000000" pitchFamily="2" charset="0"/>
              </a:rPr>
              <a:t>Olvido de documentos de trabajo en la impresora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000" b="1" dirty="0">
                <a:latin typeface="Roboto Light" panose="02000000000000000000" pitchFamily="2" charset="0"/>
                <a:ea typeface="Roboto Light" panose="02000000000000000000" pitchFamily="2" charset="0"/>
              </a:rPr>
              <a:t>No se podía obtener datos de consumo de manera objetiva.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2000" b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71E3899-FD48-484B-B450-E4A91EF13C31}"/>
              </a:ext>
            </a:extLst>
          </p:cNvPr>
          <p:cNvSpPr txBox="1"/>
          <p:nvPr/>
        </p:nvSpPr>
        <p:spPr>
          <a:xfrm>
            <a:off x="8248970" y="215860"/>
            <a:ext cx="370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Roboto Light" panose="02000000000000000000" pitchFamily="2" charset="0"/>
                <a:ea typeface="Roboto Light" panose="02000000000000000000" pitchFamily="2" charset="0"/>
              </a:rPr>
              <a:t>Servicio Administrado de Impresión</a:t>
            </a:r>
          </a:p>
        </p:txBody>
      </p:sp>
    </p:spTree>
    <p:extLst>
      <p:ext uri="{BB962C8B-B14F-4D97-AF65-F5344CB8AC3E}">
        <p14:creationId xmlns:p14="http://schemas.microsoft.com/office/powerpoint/2010/main" val="2017618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8D385A9-BFCE-4C06-9F03-CD118E198625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292C570D-2438-4B5B-94B8-9EDE8AA1C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lh3.googleusercontent.com/ecBsoGT1eOPSqcHQ3VaBf-pwyFjFEglCaEME2g0gEF_EMrPuTtX81hlSBMIJmhZ_Y83PtnufUqFFDlD9ZjpYzUXTvbDTNk_IRkPQb2l-xHu1SqxUaX_fH7Epun6FmTyofmHkiVyTbaNm348mS1jSS-5aLHfWNu2UE70bhwGulPD-qMpQ1mCmEASpjkwsko70Ocym9Nv73oA4yzr6qk7AfYQX9T1iQgcdeVAelAi_JNLsoo3kSqAji-bsKU-PgSRc1IGwkda-2oRyeWk0pXtecdQcPnXqMBFOlvhcPAnSeomo7DTQVvG5CIWAOrO2v9jFfJ7jgyzOXg1LR9p0kjvx5_6e-CS2U-DJDsFYydYeMt6-4SgTD5CxUGBGyrHtNWaaoW6tXPWUVjj4y-GXotAmGFpKw0APIMS5aKv-WoHbQ7E4TDVeSbPEcnnasuYwWdqOEfXR254u8oPCGyHuFOdAVTtO6aotxqagxXuloe7U89pD4Peo6C0if4iQFVDjMJXOihyaTwsnF1a_HOfxNEZOaEh9xUE9r1AHZeqqkQGUh8wmQzpvLIN3SIyucEvRXiFyvZnIdXlEAUzNSgkgvpw13HKMiED7EWAGAytIOF1TyOo=w1133-h637-no">
            <a:extLst>
              <a:ext uri="{FF2B5EF4-FFF2-40B4-BE49-F238E27FC236}">
                <a16:creationId xmlns:a16="http://schemas.microsoft.com/office/drawing/2014/main" id="{0101256F-9E59-42A9-8B83-6A1D788C6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64" y="790575"/>
            <a:ext cx="10791825" cy="60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7609E021-52FB-49C7-9C6C-5DBAFFDD3255}"/>
              </a:ext>
            </a:extLst>
          </p:cNvPr>
          <p:cNvSpPr/>
          <p:nvPr/>
        </p:nvSpPr>
        <p:spPr>
          <a:xfrm>
            <a:off x="6745358" y="4945609"/>
            <a:ext cx="1683026" cy="16182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C082C8F-630B-424D-B440-513A5D8C6AB9}"/>
              </a:ext>
            </a:extLst>
          </p:cNvPr>
          <p:cNvSpPr txBox="1"/>
          <p:nvPr/>
        </p:nvSpPr>
        <p:spPr>
          <a:xfrm>
            <a:off x="8651414" y="5431590"/>
            <a:ext cx="1906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Lector RFID</a:t>
            </a:r>
          </a:p>
          <a:p>
            <a:r>
              <a:rPr lang="es-ES" dirty="0">
                <a:solidFill>
                  <a:srgbClr val="FF0000"/>
                </a:solidFill>
              </a:rPr>
              <a:t>Modulo Bluetooth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5B29630-BF80-471E-8AE5-3BFA8AA43F2E}"/>
              </a:ext>
            </a:extLst>
          </p:cNvPr>
          <p:cNvSpPr txBox="1"/>
          <p:nvPr/>
        </p:nvSpPr>
        <p:spPr>
          <a:xfrm>
            <a:off x="8248970" y="215860"/>
            <a:ext cx="370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Roboto Light" panose="02000000000000000000" pitchFamily="2" charset="0"/>
                <a:ea typeface="Roboto Light" panose="02000000000000000000" pitchFamily="2" charset="0"/>
              </a:rPr>
              <a:t>Servicio Administrado de Impresión</a:t>
            </a:r>
          </a:p>
        </p:txBody>
      </p:sp>
    </p:spTree>
    <p:extLst>
      <p:ext uri="{BB962C8B-B14F-4D97-AF65-F5344CB8AC3E}">
        <p14:creationId xmlns:p14="http://schemas.microsoft.com/office/powerpoint/2010/main" val="1685192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8D385A9-BFCE-4C06-9F03-CD118E198625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292C570D-2438-4B5B-94B8-9EDE8AA1C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D026231-D74B-4BC3-A24F-442EBF590459}"/>
              </a:ext>
            </a:extLst>
          </p:cNvPr>
          <p:cNvSpPr txBox="1"/>
          <p:nvPr/>
        </p:nvSpPr>
        <p:spPr>
          <a:xfrm>
            <a:off x="4304226" y="752214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Roboto Light" panose="02000000000000000000" pitchFamily="2" charset="0"/>
                <a:ea typeface="Roboto Light" panose="02000000000000000000" pitchFamily="2" charset="0"/>
              </a:rPr>
              <a:t>Diagrama a Bloques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86C9A55-58C5-41B1-9769-C586719B0528}"/>
              </a:ext>
            </a:extLst>
          </p:cNvPr>
          <p:cNvSpPr/>
          <p:nvPr/>
        </p:nvSpPr>
        <p:spPr>
          <a:xfrm>
            <a:off x="1623317" y="1413369"/>
            <a:ext cx="2268565" cy="1930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Servidor Impresiones</a:t>
            </a:r>
          </a:p>
          <a:p>
            <a:pPr algn="ctr"/>
            <a:r>
              <a:rPr lang="es-ES" dirty="0"/>
              <a:t>Linux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3FAB73A-6494-4BF4-8FA8-6141056901CB}"/>
              </a:ext>
            </a:extLst>
          </p:cNvPr>
          <p:cNvSpPr/>
          <p:nvPr/>
        </p:nvSpPr>
        <p:spPr>
          <a:xfrm>
            <a:off x="6696764" y="1446913"/>
            <a:ext cx="2268565" cy="1930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Tableta </a:t>
            </a:r>
          </a:p>
          <a:p>
            <a:pPr algn="ctr"/>
            <a:r>
              <a:rPr lang="es-ES" dirty="0"/>
              <a:t>Android API 14</a:t>
            </a:r>
          </a:p>
          <a:p>
            <a:pPr algn="ctr"/>
            <a:endParaRPr lang="es-E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04AEA66-3FD5-4846-8A39-5DFA2165DE94}"/>
              </a:ext>
            </a:extLst>
          </p:cNvPr>
          <p:cNvSpPr/>
          <p:nvPr/>
        </p:nvSpPr>
        <p:spPr>
          <a:xfrm>
            <a:off x="7421368" y="4484914"/>
            <a:ext cx="1413332" cy="151311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- Lector RFID</a:t>
            </a:r>
          </a:p>
          <a:p>
            <a:pPr algn="ctr"/>
            <a:r>
              <a:rPr lang="es-ES" dirty="0"/>
              <a:t>-Modulo Bluetooth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FCD6E4EF-7F2B-46D6-96AA-95DFD6526979}"/>
              </a:ext>
            </a:extLst>
          </p:cNvPr>
          <p:cNvCxnSpPr>
            <a:cxnSpLocks/>
          </p:cNvCxnSpPr>
          <p:nvPr/>
        </p:nvCxnSpPr>
        <p:spPr>
          <a:xfrm flipV="1">
            <a:off x="8143463" y="3377314"/>
            <a:ext cx="0" cy="10617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5458BF7-F17F-42EE-9326-2D4E912D1165}"/>
              </a:ext>
            </a:extLst>
          </p:cNvPr>
          <p:cNvSpPr/>
          <p:nvPr/>
        </p:nvSpPr>
        <p:spPr>
          <a:xfrm>
            <a:off x="1623317" y="4484914"/>
            <a:ext cx="2268565" cy="1915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PC para generación de reportes y estadísticas de consumo</a:t>
            </a: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9D67E79E-45A3-41AE-8B32-BACB669D6642}"/>
              </a:ext>
            </a:extLst>
          </p:cNvPr>
          <p:cNvCxnSpPr>
            <a:cxnSpLocks/>
          </p:cNvCxnSpPr>
          <p:nvPr/>
        </p:nvCxnSpPr>
        <p:spPr>
          <a:xfrm flipH="1">
            <a:off x="3891882" y="2132270"/>
            <a:ext cx="280488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37F3E434-86A8-4043-92CF-5A94B022F831}"/>
              </a:ext>
            </a:extLst>
          </p:cNvPr>
          <p:cNvCxnSpPr>
            <a:cxnSpLocks/>
          </p:cNvCxnSpPr>
          <p:nvPr/>
        </p:nvCxnSpPr>
        <p:spPr>
          <a:xfrm>
            <a:off x="3891882" y="2461542"/>
            <a:ext cx="280488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ED9B4CD2-0133-48B9-A7ED-4D0C1C251C7E}"/>
              </a:ext>
            </a:extLst>
          </p:cNvPr>
          <p:cNvCxnSpPr>
            <a:cxnSpLocks/>
          </p:cNvCxnSpPr>
          <p:nvPr/>
        </p:nvCxnSpPr>
        <p:spPr>
          <a:xfrm flipV="1">
            <a:off x="2465850" y="3293413"/>
            <a:ext cx="0" cy="11915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9B8C794D-E861-4CA5-9F11-871DE302BAC6}"/>
              </a:ext>
            </a:extLst>
          </p:cNvPr>
          <p:cNvCxnSpPr>
            <a:cxnSpLocks/>
          </p:cNvCxnSpPr>
          <p:nvPr/>
        </p:nvCxnSpPr>
        <p:spPr>
          <a:xfrm>
            <a:off x="3169793" y="3339213"/>
            <a:ext cx="0" cy="11457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2453F5C-6C57-4673-99E4-D74F68BF226F}"/>
              </a:ext>
            </a:extLst>
          </p:cNvPr>
          <p:cNvSpPr txBox="1"/>
          <p:nvPr/>
        </p:nvSpPr>
        <p:spPr>
          <a:xfrm>
            <a:off x="6881642" y="3762722"/>
            <a:ext cx="1115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/>
              <a:t>Bluetooth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610117C-584C-4B8D-AA3E-E6E4619B8929}"/>
              </a:ext>
            </a:extLst>
          </p:cNvPr>
          <p:cNvSpPr txBox="1"/>
          <p:nvPr/>
        </p:nvSpPr>
        <p:spPr>
          <a:xfrm>
            <a:off x="5091301" y="1624228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WIFI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9C438A29-202B-490F-B620-650B7ACD44D8}"/>
              </a:ext>
            </a:extLst>
          </p:cNvPr>
          <p:cNvSpPr txBox="1"/>
          <p:nvPr/>
        </p:nvSpPr>
        <p:spPr>
          <a:xfrm>
            <a:off x="3282580" y="3712702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WIFI o LAN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DD7793C9-FF9F-4515-AD71-4AA70DBBE1B2}"/>
              </a:ext>
            </a:extLst>
          </p:cNvPr>
          <p:cNvSpPr txBox="1"/>
          <p:nvPr/>
        </p:nvSpPr>
        <p:spPr>
          <a:xfrm>
            <a:off x="8248970" y="215860"/>
            <a:ext cx="370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Roboto Light" panose="02000000000000000000" pitchFamily="2" charset="0"/>
                <a:ea typeface="Roboto Light" panose="02000000000000000000" pitchFamily="2" charset="0"/>
              </a:rPr>
              <a:t>Servicio Administrado de Impresión</a:t>
            </a:r>
          </a:p>
        </p:txBody>
      </p:sp>
    </p:spTree>
    <p:extLst>
      <p:ext uri="{BB962C8B-B14F-4D97-AF65-F5344CB8AC3E}">
        <p14:creationId xmlns:p14="http://schemas.microsoft.com/office/powerpoint/2010/main" val="544761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8D385A9-BFCE-4C06-9F03-CD118E198625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292C570D-2438-4B5B-94B8-9EDE8AA1C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lh3.googleusercontent.com/6lG-_q5x2o9YGWjX5P3yaaCx_HiTFZOX3UoM29_lvGWNSNQAIv7YupwBFfi19jrcPQ1zakjVeZn33vAU0-hrD2HaJY3MtYkRDb68DJSiUAyFsQC7KsmIbDENGfpns3hvRKWbJCRLVgKGs8SAQomRBunD8RqsZECYKkW7ZqKW-FPZLqpqI_3z_LjpEMjCChKOL1mksi6OULrnKDDFo-lQGQruqHjjkabnkiWh3jPXaSkmDJvNOh3UZwSCMh-4xeZvZahT4S-ad2LUprCIYGzTyP62wBTs-fqEXcKMODSH5MlRpf0olaEd2btz3vNU-nODSwCAP6WOxTpmlWa6dpIqAOvAxeD1shYXNrVzq3Pwfpl3gmAs5NitJwPLiD_VxeNMdmQhPFDL0SPe_ShwfUGAwZjxYhyNKV1EezTUFjEWXw8KCnYyToDqsAcb2nRQyEYDMuvJfSyDtAqstgmBtlq-RlGxWnzOPtxlYhOmRwsqld_dAz5B6wbCzDWo8Ip7j8vFKsc9-WKS-wLAvzajrId3KloDffanf73EmXDKVHmQKe7cm82B3FoYrWH_hMj4wmgNWj1SFergir8IXDPG48OcyK_AeqW3l-buFDubpun6EZE=w1133-h637-no">
            <a:extLst>
              <a:ext uri="{FF2B5EF4-FFF2-40B4-BE49-F238E27FC236}">
                <a16:creationId xmlns:a16="http://schemas.microsoft.com/office/drawing/2014/main" id="{3A087516-A4FA-4CB1-A61C-A6F894809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8"/>
          <a:stretch/>
        </p:blipFill>
        <p:spPr bwMode="auto">
          <a:xfrm>
            <a:off x="418257" y="1364975"/>
            <a:ext cx="11540383" cy="528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75D736D-8332-4DE9-9ECD-949C4E353EBB}"/>
              </a:ext>
            </a:extLst>
          </p:cNvPr>
          <p:cNvSpPr txBox="1"/>
          <p:nvPr/>
        </p:nvSpPr>
        <p:spPr>
          <a:xfrm>
            <a:off x="8248970" y="215860"/>
            <a:ext cx="370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Roboto Light" panose="02000000000000000000" pitchFamily="2" charset="0"/>
                <a:ea typeface="Roboto Light" panose="02000000000000000000" pitchFamily="2" charset="0"/>
              </a:rPr>
              <a:t>Servicio Administrado de Impresión</a:t>
            </a:r>
          </a:p>
        </p:txBody>
      </p:sp>
    </p:spTree>
    <p:extLst>
      <p:ext uri="{BB962C8B-B14F-4D97-AF65-F5344CB8AC3E}">
        <p14:creationId xmlns:p14="http://schemas.microsoft.com/office/powerpoint/2010/main" val="510622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8D385A9-BFCE-4C06-9F03-CD118E198625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292C570D-2438-4B5B-94B8-9EDE8AA1C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lh3.googleusercontent.com/7JTAI-80G9QEy33m6LQi1W_kBHS99IhiiYyJSDMx5a8HcZPlw34NqEn796J3nifBFh0Aqjmm9tskWj0XPmroSbKlJZ-TGpZA0NnBySVDYa23wyPlDkUZQLwFQwqOEwbrpvJppMPUC4hcAlmF86UoyH4q1exB4co9uGSqP90hR6uM7RrjVoNftTKtSLAwwny8YEB5a5eZ0A4ArbkR89AsjWuHkzXRuK0z9WkimSWVgfP9dVp1qUldQ519I_CeMALqh2wIj6kGTFmpz8247QvdpV35zpQ1jvA4hA8DcvoYdBper6PIS8G4H4OdCzX0f4wZlb0imvAtutDAXuQhRtYmeITii9gvZEpLKU-DZv42CEVOQVGyzwf_n2Yvepp7ttTVlKFUQ_gbmFMsIEInsgClmpza_rW4dRiiY8QzTgOpaIhPhm3GcHNbzJ7KbceH4p1sSu-MPoVIRhlnQRXequk3FA8CTcNImM3fNBkXrYSBDAvCLdM1coRASSenWeqps0m3kJCjyl6ryBqXObjE5BtQqrCy9dmt4aznzICkxwFGdapH1-Wyk48PZygcAhqqNkY1bKvwIa8BGgPhScLEogPPc4ABd2WtRLnkViJ3e2nCz2Y=w1020-h637-no">
            <a:extLst>
              <a:ext uri="{FF2B5EF4-FFF2-40B4-BE49-F238E27FC236}">
                <a16:creationId xmlns:a16="http://schemas.microsoft.com/office/drawing/2014/main" id="{8F256392-01A5-47F1-A90F-7FCC9BC60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7"/>
          <a:stretch/>
        </p:blipFill>
        <p:spPr bwMode="auto">
          <a:xfrm>
            <a:off x="1215590" y="742823"/>
            <a:ext cx="10011851" cy="585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2B30CA5-B579-49DD-9422-B3ABD2BA1074}"/>
              </a:ext>
            </a:extLst>
          </p:cNvPr>
          <p:cNvSpPr txBox="1"/>
          <p:nvPr/>
        </p:nvSpPr>
        <p:spPr>
          <a:xfrm>
            <a:off x="8248970" y="215860"/>
            <a:ext cx="370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Roboto Light" panose="02000000000000000000" pitchFamily="2" charset="0"/>
                <a:ea typeface="Roboto Light" panose="02000000000000000000" pitchFamily="2" charset="0"/>
              </a:rPr>
              <a:t>Servicio Administrado de Impresión</a:t>
            </a:r>
          </a:p>
        </p:txBody>
      </p:sp>
    </p:spTree>
    <p:extLst>
      <p:ext uri="{BB962C8B-B14F-4D97-AF65-F5344CB8AC3E}">
        <p14:creationId xmlns:p14="http://schemas.microsoft.com/office/powerpoint/2010/main" val="5087327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8D385A9-BFCE-4C06-9F03-CD118E198625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292C570D-2438-4B5B-94B8-9EDE8AA1C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lh3.googleusercontent.com/v4LLjvOa_6k764sp1OZfxC5XAq11tc_VapQJRrQLLkCecnaU-j-jOqY00WqJWkCrU-LBEQOzzFcucbe-8VJjcplSWnOBUbx5vuRCjqOmu4wh3aLmxYQ4A7zCXXmTzX5tKwHtkACEjcw86ICKiA3-DqRBwWeI_4A2ekZwmegATm4DItKzcK-Q3Rzwv-W2SZVCljjdWTuyYI4-W6EPplCLuJqCZDyO4be54DZxKCdPeRUEhH_DtiNux2Zl4Co2ThmArs1kaWMb6AE42EicLxBADex5Otr_WcVyrmigjkp-2i5A7SXAhhr73YY43QnGKiDJP2xu0SOxBoOlTZsM7T-mpxNtvk5Y3e2Y1tUXoM2YeFT_63aGshcwSPECNXoYnuitCSyECfH27FDDNm6Q_1uHyy6OapLu3FxTrR9yGDj2TCMjoYjaR5rPG7hfl5JUMx27eqypZ1fFzfZ6oW2LrYAXeg9YdY4WGDB_2KNAgy3Ix3l7O77_dCCSKKX8S6CHoDAwSEUxzMMVqpbY2eP0b0xFde9TUA0rVFZGLgjbMHW6Ld8yD04X9kDGfZ34_H4SqrkJ0vLoJkY-LN5PNI1d1atOuFNByekLQfY8qAoWmotPkhY=w1020-h637-no">
            <a:extLst>
              <a:ext uri="{FF2B5EF4-FFF2-40B4-BE49-F238E27FC236}">
                <a16:creationId xmlns:a16="http://schemas.microsoft.com/office/drawing/2014/main" id="{3659C50F-6EF6-487B-B9C5-AC636B242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6"/>
          <a:stretch/>
        </p:blipFill>
        <p:spPr bwMode="auto">
          <a:xfrm>
            <a:off x="1192241" y="1004889"/>
            <a:ext cx="9705975" cy="571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BF2049E-801B-45CD-857C-B639E5C1D7B8}"/>
              </a:ext>
            </a:extLst>
          </p:cNvPr>
          <p:cNvSpPr txBox="1"/>
          <p:nvPr/>
        </p:nvSpPr>
        <p:spPr>
          <a:xfrm>
            <a:off x="8248970" y="215860"/>
            <a:ext cx="370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Roboto Light" panose="02000000000000000000" pitchFamily="2" charset="0"/>
                <a:ea typeface="Roboto Light" panose="02000000000000000000" pitchFamily="2" charset="0"/>
              </a:rPr>
              <a:t>Servicio Administrado de Impresión</a:t>
            </a:r>
          </a:p>
        </p:txBody>
      </p:sp>
    </p:spTree>
    <p:extLst>
      <p:ext uri="{BB962C8B-B14F-4D97-AF65-F5344CB8AC3E}">
        <p14:creationId xmlns:p14="http://schemas.microsoft.com/office/powerpoint/2010/main" val="25565449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E5F0C37-94BC-47F4-B3C2-8779C0A3EB85}"/>
              </a:ext>
            </a:extLst>
          </p:cNvPr>
          <p:cNvSpPr txBox="1"/>
          <p:nvPr/>
        </p:nvSpPr>
        <p:spPr>
          <a:xfrm>
            <a:off x="2061028" y="3344463"/>
            <a:ext cx="3218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Caso Práctico 1: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95A7DEA-413C-4AFE-81A3-680138F1B63E}"/>
              </a:ext>
            </a:extLst>
          </p:cNvPr>
          <p:cNvSpPr/>
          <p:nvPr/>
        </p:nvSpPr>
        <p:spPr>
          <a:xfrm>
            <a:off x="4727895" y="3334117"/>
            <a:ext cx="63900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Marco de trabajo para el Desarrollo de Sistemas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6111623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E5F0C37-94BC-47F4-B3C2-8779C0A3EB85}"/>
              </a:ext>
            </a:extLst>
          </p:cNvPr>
          <p:cNvSpPr txBox="1"/>
          <p:nvPr/>
        </p:nvSpPr>
        <p:spPr>
          <a:xfrm>
            <a:off x="4122626" y="3271914"/>
            <a:ext cx="4792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a) Desarrollo de Software</a:t>
            </a:r>
          </a:p>
        </p:txBody>
      </p:sp>
    </p:spTree>
    <p:extLst>
      <p:ext uri="{BB962C8B-B14F-4D97-AF65-F5344CB8AC3E}">
        <p14:creationId xmlns:p14="http://schemas.microsoft.com/office/powerpoint/2010/main" val="92831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mistrucos.net/i/big_icons/visual-basic-net.jpg">
            <a:extLst>
              <a:ext uri="{FF2B5EF4-FFF2-40B4-BE49-F238E27FC236}">
                <a16:creationId xmlns:a16="http://schemas.microsoft.com/office/drawing/2014/main" id="{763CA588-7760-447A-A844-2DC7A2011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076" y="2824512"/>
            <a:ext cx="3084059" cy="224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komputerswiat.pl/media/2011/69/1773178/visual-studio-logo-pan.jpg">
            <a:extLst>
              <a:ext uri="{FF2B5EF4-FFF2-40B4-BE49-F238E27FC236}">
                <a16:creationId xmlns:a16="http://schemas.microsoft.com/office/drawing/2014/main" id="{46FC5D3C-5037-4475-BA23-70D83FFAE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101" y="1772192"/>
            <a:ext cx="4068134" cy="127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ingbin.com/wp-content/uploads/2011/02/Microsoft-SQL-Server-2008-Logo-490x306.png">
            <a:extLst>
              <a:ext uri="{FF2B5EF4-FFF2-40B4-BE49-F238E27FC236}">
                <a16:creationId xmlns:a16="http://schemas.microsoft.com/office/drawing/2014/main" id="{D564AA8C-7DEE-473F-A1B0-B5E987A07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296" y="3057149"/>
            <a:ext cx="2323969" cy="145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E5F0C37-94BC-47F4-B3C2-8779C0A3EB85}"/>
              </a:ext>
            </a:extLst>
          </p:cNvPr>
          <p:cNvSpPr txBox="1"/>
          <p:nvPr/>
        </p:nvSpPr>
        <p:spPr>
          <a:xfrm>
            <a:off x="3498106" y="1115532"/>
            <a:ext cx="5367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Framework de Desarrollo Anterior</a:t>
            </a:r>
          </a:p>
        </p:txBody>
      </p:sp>
      <p:pic>
        <p:nvPicPr>
          <p:cNvPr id="1032" name="Picture 8" descr="https://www.getfilecloud.com/blog/wp-content/uploads/2016/06/2008-logo-windows-server-2008.jpg">
            <a:extLst>
              <a:ext uri="{FF2B5EF4-FFF2-40B4-BE49-F238E27FC236}">
                <a16:creationId xmlns:a16="http://schemas.microsoft.com/office/drawing/2014/main" id="{77563C7A-C13C-41A9-8362-822F3B12C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495" y="4847256"/>
            <a:ext cx="41910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 descr="Imagen que contiene objeto&#10;&#10;Descripción generada con confianza alta">
            <a:extLst>
              <a:ext uri="{FF2B5EF4-FFF2-40B4-BE49-F238E27FC236}">
                <a16:creationId xmlns:a16="http://schemas.microsoft.com/office/drawing/2014/main" id="{1F26B1F5-832B-480E-BF2C-BB15128747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086" y="4985369"/>
            <a:ext cx="2034388" cy="105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84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B243043-1DF8-45E5-B7EE-3865DCEC0307}"/>
              </a:ext>
            </a:extLst>
          </p:cNvPr>
          <p:cNvSpPr txBox="1"/>
          <p:nvPr/>
        </p:nvSpPr>
        <p:spPr>
          <a:xfrm>
            <a:off x="1038872" y="1379414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Agenda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7F0D4AC-6234-4119-9BE3-616081AF4A2C}"/>
              </a:ext>
            </a:extLst>
          </p:cNvPr>
          <p:cNvSpPr txBox="1"/>
          <p:nvPr/>
        </p:nvSpPr>
        <p:spPr>
          <a:xfrm>
            <a:off x="2252162" y="2259886"/>
            <a:ext cx="843530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s-ES" b="1" dirty="0">
                <a:latin typeface="Roboto Light" panose="02000000000000000000" pitchFamily="2" charset="0"/>
                <a:ea typeface="Roboto Light" panose="02000000000000000000" pitchFamily="2" charset="0"/>
              </a:rPr>
              <a:t>Breve introducción </a:t>
            </a:r>
            <a:r>
              <a:rPr lang="es-ES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(2 min)</a:t>
            </a:r>
          </a:p>
          <a:p>
            <a:pPr marL="800100" lvl="1" indent="-342900" algn="just">
              <a:buFont typeface="+mj-lt"/>
              <a:buAutoNum type="alphaLcParenR"/>
            </a:pPr>
            <a:r>
              <a:rPr lang="es-ES" dirty="0">
                <a:latin typeface="Roboto Light" panose="02000000000000000000" pitchFamily="2" charset="0"/>
                <a:ea typeface="Roboto Light" panose="02000000000000000000" pitchFamily="2" charset="0"/>
              </a:rPr>
              <a:t>Razones para la adopción del Software Libre en la Administración Pública</a:t>
            </a:r>
          </a:p>
          <a:p>
            <a:pPr marL="800100" lvl="1" indent="-342900" algn="just">
              <a:buFont typeface="+mj-lt"/>
              <a:buAutoNum type="alphaLcParenR"/>
            </a:pPr>
            <a:endParaRPr lang="es-ES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ES" b="1" dirty="0">
                <a:latin typeface="Roboto Light" panose="02000000000000000000" pitchFamily="2" charset="0"/>
                <a:ea typeface="Roboto Light" panose="02000000000000000000" pitchFamily="2" charset="0"/>
              </a:rPr>
              <a:t>Caso Práctico 1: Mantenimiento de equipo </a:t>
            </a:r>
            <a:r>
              <a:rPr lang="es-ES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(4 min)</a:t>
            </a:r>
          </a:p>
          <a:p>
            <a:pPr marL="342900" indent="-342900" algn="just">
              <a:buFont typeface="+mj-lt"/>
              <a:buAutoNum type="arabicPeriod"/>
            </a:pPr>
            <a:endParaRPr lang="es-ES" sz="1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ES" b="1" dirty="0">
                <a:latin typeface="Roboto Light" panose="02000000000000000000" pitchFamily="2" charset="0"/>
                <a:ea typeface="Roboto Light" panose="02000000000000000000" pitchFamily="2" charset="0"/>
              </a:rPr>
              <a:t>Caso Práctico 2: Servicio Administrado de Impresión </a:t>
            </a:r>
            <a:r>
              <a:rPr lang="es-ES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(5 min)</a:t>
            </a:r>
          </a:p>
          <a:p>
            <a:pPr lvl="1" algn="just"/>
            <a:endParaRPr lang="es-ES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indent="-342900" algn="just">
              <a:buAutoNum type="arabicPeriod"/>
            </a:pPr>
            <a:r>
              <a:rPr lang="es-ES" b="1" dirty="0">
                <a:latin typeface="Roboto Light" panose="02000000000000000000" pitchFamily="2" charset="0"/>
                <a:ea typeface="Roboto Light" panose="02000000000000000000" pitchFamily="2" charset="0"/>
              </a:rPr>
              <a:t>Caso Práctico 3: Marco de Trabajo para el Desarrollo de Sistemas </a:t>
            </a:r>
            <a:r>
              <a:rPr lang="es-ES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(7 min)</a:t>
            </a:r>
          </a:p>
          <a:p>
            <a:pPr marL="800100" lvl="1" indent="-342900" algn="just">
              <a:buFont typeface="+mj-lt"/>
              <a:buAutoNum type="alphaLcParenR"/>
            </a:pPr>
            <a:r>
              <a:rPr lang="es-ES" dirty="0">
                <a:latin typeface="Roboto Light" panose="02000000000000000000" pitchFamily="2" charset="0"/>
                <a:ea typeface="Roboto Light" panose="02000000000000000000" pitchFamily="2" charset="0"/>
              </a:rPr>
              <a:t>Herramientas de Desarrollo de Software</a:t>
            </a:r>
          </a:p>
          <a:p>
            <a:pPr marL="800100" lvl="1" indent="-342900" algn="just">
              <a:buFont typeface="+mj-lt"/>
              <a:buAutoNum type="alphaLcParenR"/>
            </a:pPr>
            <a:r>
              <a:rPr lang="es-ES" dirty="0">
                <a:latin typeface="Roboto Light" panose="02000000000000000000" pitchFamily="2" charset="0"/>
                <a:ea typeface="Roboto Light" panose="02000000000000000000" pitchFamily="2" charset="0"/>
              </a:rPr>
              <a:t>Módulo de Planeación de auditorías</a:t>
            </a:r>
          </a:p>
          <a:p>
            <a:pPr marL="800100" lvl="1" indent="-342900" algn="just">
              <a:buFont typeface="+mj-lt"/>
              <a:buAutoNum type="alphaLcParenR"/>
            </a:pPr>
            <a:r>
              <a:rPr lang="es-ES" dirty="0">
                <a:latin typeface="Roboto Light" panose="02000000000000000000" pitchFamily="2" charset="0"/>
                <a:ea typeface="Roboto Light" panose="02000000000000000000" pitchFamily="2" charset="0"/>
              </a:rPr>
              <a:t>Sistema de Atención a Denuncias</a:t>
            </a:r>
          </a:p>
          <a:p>
            <a:pPr marL="800100" lvl="1" indent="-342900" algn="just">
              <a:buFont typeface="+mj-lt"/>
              <a:buAutoNum type="alphaLcParenR"/>
            </a:pPr>
            <a:r>
              <a:rPr lang="es-ES" dirty="0">
                <a:latin typeface="Roboto Light" panose="02000000000000000000" pitchFamily="2" charset="0"/>
                <a:ea typeface="Roboto Light" panose="02000000000000000000" pitchFamily="2" charset="0"/>
              </a:rPr>
              <a:t>Administración del Código Fuente</a:t>
            </a:r>
          </a:p>
          <a:p>
            <a:pPr marL="800100" lvl="1" indent="-342900" algn="just">
              <a:buFont typeface="+mj-lt"/>
              <a:buAutoNum type="alphaLcParenR"/>
            </a:pPr>
            <a:endParaRPr lang="es-ES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indent="-342900" algn="just">
              <a:buFont typeface="+mj-lt"/>
              <a:buAutoNum type="arabicPeriod" startAt="5"/>
            </a:pPr>
            <a:r>
              <a:rPr lang="es-ES" b="1" dirty="0">
                <a:latin typeface="Roboto Light" panose="02000000000000000000" pitchFamily="2" charset="0"/>
                <a:ea typeface="Roboto Light" panose="02000000000000000000" pitchFamily="2" charset="0"/>
              </a:rPr>
              <a:t>Conclusiones </a:t>
            </a:r>
            <a:r>
              <a:rPr lang="es-ES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(2 min)</a:t>
            </a:r>
            <a:endParaRPr lang="es-ES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8569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E5F0C37-94BC-47F4-B3C2-8779C0A3EB85}"/>
              </a:ext>
            </a:extLst>
          </p:cNvPr>
          <p:cNvSpPr txBox="1"/>
          <p:nvPr/>
        </p:nvSpPr>
        <p:spPr>
          <a:xfrm>
            <a:off x="3412412" y="1239381"/>
            <a:ext cx="5367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Framework de Desarrollo Anterior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F0FBD5-FAFA-4A02-BD5D-2CEE1A030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517" y="2821441"/>
            <a:ext cx="847725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12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E5F0C37-94BC-47F4-B3C2-8779C0A3EB85}"/>
              </a:ext>
            </a:extLst>
          </p:cNvPr>
          <p:cNvSpPr txBox="1"/>
          <p:nvPr/>
        </p:nvSpPr>
        <p:spPr>
          <a:xfrm>
            <a:off x="3412412" y="1239381"/>
            <a:ext cx="5367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Framework de Desarrollo Anterior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7A1CFB9-96D9-4DFD-95F5-1E46F2518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716" y="2090057"/>
            <a:ext cx="9420362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70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razorsql.com/images/features/mssql_server_add_column.jpg">
            <a:extLst>
              <a:ext uri="{FF2B5EF4-FFF2-40B4-BE49-F238E27FC236}">
                <a16:creationId xmlns:a16="http://schemas.microsoft.com/office/drawing/2014/main" id="{E0EC69A3-3B74-4B9D-9733-B0861DFA5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765" y="2226581"/>
            <a:ext cx="6703138" cy="375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4F5646-7170-4E34-A387-7A2BFCBD84A2}"/>
              </a:ext>
            </a:extLst>
          </p:cNvPr>
          <p:cNvSpPr txBox="1"/>
          <p:nvPr/>
        </p:nvSpPr>
        <p:spPr>
          <a:xfrm>
            <a:off x="3412412" y="1239381"/>
            <a:ext cx="5367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Framework de Desarrollo Anterior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6CEFAF8-8105-4F5F-B968-5F9465BB45B9}"/>
              </a:ext>
            </a:extLst>
          </p:cNvPr>
          <p:cNvSpPr txBox="1"/>
          <p:nvPr/>
        </p:nvSpPr>
        <p:spPr>
          <a:xfrm>
            <a:off x="728564" y="3687960"/>
            <a:ext cx="2988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Sistemas Dinámicos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Cambios continuos</a:t>
            </a:r>
          </a:p>
        </p:txBody>
      </p:sp>
    </p:spTree>
    <p:extLst>
      <p:ext uri="{BB962C8B-B14F-4D97-AF65-F5344CB8AC3E}">
        <p14:creationId xmlns:p14="http://schemas.microsoft.com/office/powerpoint/2010/main" val="9194554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4F5646-7170-4E34-A387-7A2BFCBD84A2}"/>
              </a:ext>
            </a:extLst>
          </p:cNvPr>
          <p:cNvSpPr txBox="1"/>
          <p:nvPr/>
        </p:nvSpPr>
        <p:spPr>
          <a:xfrm>
            <a:off x="3412412" y="1239381"/>
            <a:ext cx="5367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Framework de Desarrollo Anterior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3D0FA6D-D267-4106-A71C-F922D3350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417" y="2000424"/>
            <a:ext cx="8423956" cy="453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77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4F5646-7170-4E34-A387-7A2BFCBD84A2}"/>
              </a:ext>
            </a:extLst>
          </p:cNvPr>
          <p:cNvSpPr txBox="1"/>
          <p:nvPr/>
        </p:nvSpPr>
        <p:spPr>
          <a:xfrm>
            <a:off x="3412412" y="1239381"/>
            <a:ext cx="5367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Framework de Desarrollo Anterior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5B29CC-95A2-4C60-96C3-828113DB2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49" y="1921101"/>
            <a:ext cx="925830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898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4F5646-7170-4E34-A387-7A2BFCBD84A2}"/>
              </a:ext>
            </a:extLst>
          </p:cNvPr>
          <p:cNvSpPr txBox="1"/>
          <p:nvPr/>
        </p:nvSpPr>
        <p:spPr>
          <a:xfrm>
            <a:off x="3412412" y="1239381"/>
            <a:ext cx="5367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Framework de Desarrollo Anterior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6A44CC6-6DF1-4688-801F-349407E39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2495550"/>
            <a:ext cx="117729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794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E5F0C37-94BC-47F4-B3C2-8779C0A3EB85}"/>
              </a:ext>
            </a:extLst>
          </p:cNvPr>
          <p:cNvSpPr txBox="1"/>
          <p:nvPr/>
        </p:nvSpPr>
        <p:spPr>
          <a:xfrm>
            <a:off x="3622984" y="1216271"/>
            <a:ext cx="5120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Framework de Desarrollo Actual</a:t>
            </a:r>
          </a:p>
        </p:txBody>
      </p:sp>
      <p:pic>
        <p:nvPicPr>
          <p:cNvPr id="14338" name="Picture 2" descr="http://blog.newrelic.com/wp-content/uploads/java-logo.jpg">
            <a:extLst>
              <a:ext uri="{FF2B5EF4-FFF2-40B4-BE49-F238E27FC236}">
                <a16:creationId xmlns:a16="http://schemas.microsoft.com/office/drawing/2014/main" id="{1459E84A-60DE-4AC7-8441-3A1C036EB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88" y="3691594"/>
            <a:ext cx="2551686" cy="156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assets.ubuntu.com/v1/57a889f6-ubuntu-logo112.png">
            <a:extLst>
              <a:ext uri="{FF2B5EF4-FFF2-40B4-BE49-F238E27FC236}">
                <a16:creationId xmlns:a16="http://schemas.microsoft.com/office/drawing/2014/main" id="{8903B365-98DF-42C7-BB59-E1E881FBD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316" y="2589326"/>
            <a:ext cx="1905534" cy="151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Resultado de imagen para mongodb">
            <a:extLst>
              <a:ext uri="{FF2B5EF4-FFF2-40B4-BE49-F238E27FC236}">
                <a16:creationId xmlns:a16="http://schemas.microsoft.com/office/drawing/2014/main" id="{966DF6A7-738A-44AD-941E-D9D5E153E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773" y="4475522"/>
            <a:ext cx="3552733" cy="96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Imagen que contiene objeto&#10;&#10;Descripción generada con confianza alta">
            <a:extLst>
              <a:ext uri="{FF2B5EF4-FFF2-40B4-BE49-F238E27FC236}">
                <a16:creationId xmlns:a16="http://schemas.microsoft.com/office/drawing/2014/main" id="{6A89E69C-1CCD-400E-95DD-6336EC3B1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665" y="2589326"/>
            <a:ext cx="3028950" cy="156748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629E23D-2EEC-4896-87D9-BB1D1D705E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149" y="4185263"/>
            <a:ext cx="2503868" cy="154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012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E5F0C37-94BC-47F4-B3C2-8779C0A3EB85}"/>
              </a:ext>
            </a:extLst>
          </p:cNvPr>
          <p:cNvSpPr txBox="1"/>
          <p:nvPr/>
        </p:nvSpPr>
        <p:spPr>
          <a:xfrm>
            <a:off x="4163440" y="1096691"/>
            <a:ext cx="4059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Framework de Desarrollo</a:t>
            </a:r>
          </a:p>
        </p:txBody>
      </p:sp>
      <p:pic>
        <p:nvPicPr>
          <p:cNvPr id="16388" name="Picture 4" descr="Ubuntu Desktop release cycle, 5 year long-term support">
            <a:extLst>
              <a:ext uri="{FF2B5EF4-FFF2-40B4-BE49-F238E27FC236}">
                <a16:creationId xmlns:a16="http://schemas.microsoft.com/office/drawing/2014/main" id="{B0859F83-C124-4871-BF6E-8AEECAE69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929" y="2152196"/>
            <a:ext cx="9525000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s://assets.ubuntu.com/v1/57a889f6-ubuntu-logo112.png">
            <a:extLst>
              <a:ext uri="{FF2B5EF4-FFF2-40B4-BE49-F238E27FC236}">
                <a16:creationId xmlns:a16="http://schemas.microsoft.com/office/drawing/2014/main" id="{FD28048B-967F-48B0-8FA1-61DDDCBD3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29" y="5857533"/>
            <a:ext cx="817426" cy="65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049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E5F0C37-94BC-47F4-B3C2-8779C0A3EB85}"/>
              </a:ext>
            </a:extLst>
          </p:cNvPr>
          <p:cNvSpPr txBox="1"/>
          <p:nvPr/>
        </p:nvSpPr>
        <p:spPr>
          <a:xfrm>
            <a:off x="4163440" y="1096691"/>
            <a:ext cx="4059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Framework de Desarrollo</a:t>
            </a:r>
          </a:p>
        </p:txBody>
      </p:sp>
      <p:pic>
        <p:nvPicPr>
          <p:cNvPr id="31" name="Picture 4" descr="https://assets.ubuntu.com/v1/57a889f6-ubuntu-logo112.png">
            <a:extLst>
              <a:ext uri="{FF2B5EF4-FFF2-40B4-BE49-F238E27FC236}">
                <a16:creationId xmlns:a16="http://schemas.microsoft.com/office/drawing/2014/main" id="{FD28048B-967F-48B0-8FA1-61DDDCBD3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929" y="5857533"/>
            <a:ext cx="817426" cy="65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https://cloud.addictivetips.com/wp-content/uploads/2011/12/Todo.png">
            <a:extLst>
              <a:ext uri="{FF2B5EF4-FFF2-40B4-BE49-F238E27FC236}">
                <a16:creationId xmlns:a16="http://schemas.microsoft.com/office/drawing/2014/main" id="{960063AC-AA9F-422D-A109-5B2EADD786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" t="7865"/>
          <a:stretch/>
        </p:blipFill>
        <p:spPr bwMode="auto">
          <a:xfrm>
            <a:off x="418257" y="2047011"/>
            <a:ext cx="6794342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DFF8CDA-0F57-4FB9-9F21-0D32B5BB5751}"/>
              </a:ext>
            </a:extLst>
          </p:cNvPr>
          <p:cNvSpPr txBox="1"/>
          <p:nvPr/>
        </p:nvSpPr>
        <p:spPr>
          <a:xfrm>
            <a:off x="7530257" y="2922709"/>
            <a:ext cx="41827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Roboto Light" panose="02000000000000000000" pitchFamily="2" charset="0"/>
                <a:ea typeface="Roboto Light" panose="02000000000000000000" pitchFamily="2" charset="0"/>
              </a:rPr>
              <a:t>Ubuntu Server Sin entorno grafico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Roboto Light" panose="02000000000000000000" pitchFamily="2" charset="0"/>
                <a:ea typeface="Roboto Light" panose="02000000000000000000" pitchFamily="2" charset="0"/>
              </a:rPr>
              <a:t>Todos los recursos en forma optima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Roboto Light" panose="02000000000000000000" pitchFamily="2" charset="0"/>
                <a:ea typeface="Roboto Light" panose="02000000000000000000" pitchFamily="2" charset="0"/>
              </a:rPr>
              <a:t>Muchas medidas de seguridad ya vienen embebidas en el sistema operativo.</a:t>
            </a:r>
          </a:p>
        </p:txBody>
      </p:sp>
    </p:spTree>
    <p:extLst>
      <p:ext uri="{BB962C8B-B14F-4D97-AF65-F5344CB8AC3E}">
        <p14:creationId xmlns:p14="http://schemas.microsoft.com/office/powerpoint/2010/main" val="26497613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Resultado de imagen para mongodb">
            <a:extLst>
              <a:ext uri="{FF2B5EF4-FFF2-40B4-BE49-F238E27FC236}">
                <a16:creationId xmlns:a16="http://schemas.microsoft.com/office/drawing/2014/main" id="{D2090B8D-D94D-461F-8611-AF9A6B68B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428" y="5980034"/>
            <a:ext cx="2198061" cy="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913E4F0-03BF-429A-8362-0EED41B87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558" y="783770"/>
            <a:ext cx="8456434" cy="507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60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53610C6-5427-4581-9222-83E1D7AA7708}"/>
              </a:ext>
            </a:extLst>
          </p:cNvPr>
          <p:cNvSpPr txBox="1"/>
          <p:nvPr/>
        </p:nvSpPr>
        <p:spPr>
          <a:xfrm>
            <a:off x="4534923" y="3406689"/>
            <a:ext cx="4028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1. Breve Introducción</a:t>
            </a:r>
          </a:p>
        </p:txBody>
      </p:sp>
    </p:spTree>
    <p:extLst>
      <p:ext uri="{BB962C8B-B14F-4D97-AF65-F5344CB8AC3E}">
        <p14:creationId xmlns:p14="http://schemas.microsoft.com/office/powerpoint/2010/main" val="23147877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  <a:endParaRPr lang="es-ES" sz="1100" dirty="0">
              <a:solidFill>
                <a:schemeClr val="tx1">
                  <a:lumMod val="50000"/>
                  <a:lumOff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Resultado de imagen para mongodb">
            <a:extLst>
              <a:ext uri="{FF2B5EF4-FFF2-40B4-BE49-F238E27FC236}">
                <a16:creationId xmlns:a16="http://schemas.microsoft.com/office/drawing/2014/main" id="{D2090B8D-D94D-461F-8611-AF9A6B68B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428" y="5980034"/>
            <a:ext cx="2198061" cy="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EA038AB-15F1-4F5B-9BE6-16639A3D9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502" y="819000"/>
            <a:ext cx="8214712" cy="516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834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  <a:endParaRPr lang="es-ES" sz="1100" dirty="0">
              <a:solidFill>
                <a:schemeClr val="tx1">
                  <a:lumMod val="50000"/>
                  <a:lumOff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Resultado de imagen para mongodb">
            <a:extLst>
              <a:ext uri="{FF2B5EF4-FFF2-40B4-BE49-F238E27FC236}">
                <a16:creationId xmlns:a16="http://schemas.microsoft.com/office/drawing/2014/main" id="{D2090B8D-D94D-461F-8611-AF9A6B68B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428" y="5980034"/>
            <a:ext cx="2198061" cy="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 descr="Imagen que contiene texto, mapa&#10;&#10;Descripción generada con confianza muy alta">
            <a:extLst>
              <a:ext uri="{FF2B5EF4-FFF2-40B4-BE49-F238E27FC236}">
                <a16:creationId xmlns:a16="http://schemas.microsoft.com/office/drawing/2014/main" id="{47055885-EB09-436E-8798-9C3D5A4E3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34" y="1944915"/>
            <a:ext cx="7138155" cy="32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46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Resultado de imagen para mongodb">
            <a:extLst>
              <a:ext uri="{FF2B5EF4-FFF2-40B4-BE49-F238E27FC236}">
                <a16:creationId xmlns:a16="http://schemas.microsoft.com/office/drawing/2014/main" id="{22313E26-2391-450C-B627-018AD5E4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428" y="5980034"/>
            <a:ext cx="2198061" cy="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B1A1944-EFBE-4173-8E33-2CE666138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502" y="1779509"/>
            <a:ext cx="4953000" cy="420052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63E76A1-C283-4B78-A8C7-53FB452E71B6}"/>
              </a:ext>
            </a:extLst>
          </p:cNvPr>
          <p:cNvSpPr txBox="1"/>
          <p:nvPr/>
        </p:nvSpPr>
        <p:spPr>
          <a:xfrm>
            <a:off x="1038872" y="3067852"/>
            <a:ext cx="3124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Roboto Light" panose="02000000000000000000" pitchFamily="2" charset="0"/>
                <a:ea typeface="Roboto Light" panose="02000000000000000000" pitchFamily="2" charset="0"/>
              </a:rPr>
              <a:t>Replica para redundancia y alta disponibilidad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AC9E3E0-6046-4C41-A9BE-406F5BBD5AED}"/>
              </a:ext>
            </a:extLst>
          </p:cNvPr>
          <p:cNvSpPr txBox="1"/>
          <p:nvPr/>
        </p:nvSpPr>
        <p:spPr>
          <a:xfrm>
            <a:off x="3622984" y="1216271"/>
            <a:ext cx="5120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Framework de Desarrollo Actual</a:t>
            </a:r>
          </a:p>
        </p:txBody>
      </p:sp>
    </p:spTree>
    <p:extLst>
      <p:ext uri="{BB962C8B-B14F-4D97-AF65-F5344CB8AC3E}">
        <p14:creationId xmlns:p14="http://schemas.microsoft.com/office/powerpoint/2010/main" val="13366105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Resultado de imagen para mongodb">
            <a:extLst>
              <a:ext uri="{FF2B5EF4-FFF2-40B4-BE49-F238E27FC236}">
                <a16:creationId xmlns:a16="http://schemas.microsoft.com/office/drawing/2014/main" id="{22313E26-2391-450C-B627-018AD5E4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428" y="5980034"/>
            <a:ext cx="2198061" cy="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B0B9D18-9C49-49BD-93F6-951AD9DBC571}"/>
              </a:ext>
            </a:extLst>
          </p:cNvPr>
          <p:cNvSpPr txBox="1"/>
          <p:nvPr/>
        </p:nvSpPr>
        <p:spPr>
          <a:xfrm>
            <a:off x="224135" y="2359079"/>
            <a:ext cx="3155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>
                <a:latin typeface="Roboto Light" panose="02000000000000000000" pitchFamily="2" charset="0"/>
                <a:ea typeface="Roboto Light" panose="02000000000000000000" pitchFamily="2" charset="0"/>
              </a:rPr>
              <a:t>Sharding</a:t>
            </a:r>
            <a:r>
              <a:rPr lang="es-ES" dirty="0">
                <a:latin typeface="Roboto Light" panose="02000000000000000000" pitchFamily="2" charset="0"/>
                <a:ea typeface="Roboto Light" panose="02000000000000000000" pitchFamily="2" charset="0"/>
              </a:rPr>
              <a:t> para escalamiento horizontal</a:t>
            </a:r>
          </a:p>
        </p:txBody>
      </p:sp>
      <p:pic>
        <p:nvPicPr>
          <p:cNvPr id="25602" name="Picture 2" descr="https://docs.mongodb.com/v3.0/_images/sharded-collection.png">
            <a:extLst>
              <a:ext uri="{FF2B5EF4-FFF2-40B4-BE49-F238E27FC236}">
                <a16:creationId xmlns:a16="http://schemas.microsoft.com/office/drawing/2014/main" id="{DAC1E1D3-59B1-4AD8-B2A7-F7AEF03D5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094" y="1994814"/>
            <a:ext cx="3715681" cy="356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7AFE94B-2D9B-4208-8108-3B3457BA0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714" y="1571340"/>
            <a:ext cx="5566775" cy="440869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69BCA34-3BF4-48E2-BAD8-5F8B2017E14F}"/>
              </a:ext>
            </a:extLst>
          </p:cNvPr>
          <p:cNvSpPr txBox="1"/>
          <p:nvPr/>
        </p:nvSpPr>
        <p:spPr>
          <a:xfrm>
            <a:off x="3650558" y="782172"/>
            <a:ext cx="5120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Framework de Desarrollo Actual</a:t>
            </a:r>
          </a:p>
        </p:txBody>
      </p:sp>
    </p:spTree>
    <p:extLst>
      <p:ext uri="{BB962C8B-B14F-4D97-AF65-F5344CB8AC3E}">
        <p14:creationId xmlns:p14="http://schemas.microsoft.com/office/powerpoint/2010/main" val="26503340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blog.newrelic.com/wp-content/uploads/java-logo.jpg">
            <a:extLst>
              <a:ext uri="{FF2B5EF4-FFF2-40B4-BE49-F238E27FC236}">
                <a16:creationId xmlns:a16="http://schemas.microsoft.com/office/drawing/2014/main" id="{54308D89-2E69-442F-BFA1-1CA2C1EB1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16" y="5669755"/>
            <a:ext cx="1646270" cy="101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logo">
            <a:extLst>
              <a:ext uri="{FF2B5EF4-FFF2-40B4-BE49-F238E27FC236}">
                <a16:creationId xmlns:a16="http://schemas.microsoft.com/office/drawing/2014/main" id="{B00B89B9-917B-4A7E-A616-B7A018323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701" y="2075332"/>
            <a:ext cx="40576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s://joanpaon.files.wordpress.com/2013/06/netbeans.jpg">
            <a:extLst>
              <a:ext uri="{FF2B5EF4-FFF2-40B4-BE49-F238E27FC236}">
                <a16:creationId xmlns:a16="http://schemas.microsoft.com/office/drawing/2014/main" id="{B50A7B65-7FCC-446B-9137-C3F219D2D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719" y="3887749"/>
            <a:ext cx="28575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E8A937B-E308-41FE-A3FD-196017217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0277" y="1957941"/>
            <a:ext cx="2010658" cy="1069891"/>
          </a:xfrm>
          <a:prstGeom prst="rect">
            <a:avLst/>
          </a:prstGeom>
        </p:spPr>
      </p:pic>
      <p:pic>
        <p:nvPicPr>
          <p:cNvPr id="29702" name="Picture 6" descr="Resultado de imagen">
            <a:extLst>
              <a:ext uri="{FF2B5EF4-FFF2-40B4-BE49-F238E27FC236}">
                <a16:creationId xmlns:a16="http://schemas.microsoft.com/office/drawing/2014/main" id="{60277732-42AB-49FC-BBA7-1B0B3D574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107" y="3887749"/>
            <a:ext cx="1269874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BF6B6D9-AB14-46CD-B65D-2740C9F5D76C}"/>
              </a:ext>
            </a:extLst>
          </p:cNvPr>
          <p:cNvSpPr txBox="1"/>
          <p:nvPr/>
        </p:nvSpPr>
        <p:spPr>
          <a:xfrm>
            <a:off x="3609732" y="815805"/>
            <a:ext cx="5120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Framework de Desarrollo Actual</a:t>
            </a:r>
          </a:p>
        </p:txBody>
      </p:sp>
    </p:spTree>
    <p:extLst>
      <p:ext uri="{BB962C8B-B14F-4D97-AF65-F5344CB8AC3E}">
        <p14:creationId xmlns:p14="http://schemas.microsoft.com/office/powerpoint/2010/main" val="12725546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 descr="Imagen que contiene texto, mapa&#10;&#10;Descripción generada con confianza muy alta">
            <a:extLst>
              <a:ext uri="{FF2B5EF4-FFF2-40B4-BE49-F238E27FC236}">
                <a16:creationId xmlns:a16="http://schemas.microsoft.com/office/drawing/2014/main" id="{37667E2B-B295-4B99-94F5-3C65E20D6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1" y="783506"/>
            <a:ext cx="10638971" cy="594197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444EA61-E662-459A-844A-67176F170188}"/>
              </a:ext>
            </a:extLst>
          </p:cNvPr>
          <p:cNvSpPr txBox="1"/>
          <p:nvPr/>
        </p:nvSpPr>
        <p:spPr>
          <a:xfrm>
            <a:off x="11740491" y="6357257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636363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E5F0C37-94BC-47F4-B3C2-8779C0A3EB85}"/>
              </a:ext>
            </a:extLst>
          </p:cNvPr>
          <p:cNvSpPr txBox="1"/>
          <p:nvPr/>
        </p:nvSpPr>
        <p:spPr>
          <a:xfrm>
            <a:off x="3106057" y="3417057"/>
            <a:ext cx="721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b) Módulo de Planeación de auditorías</a:t>
            </a:r>
          </a:p>
        </p:txBody>
      </p:sp>
    </p:spTree>
    <p:extLst>
      <p:ext uri="{BB962C8B-B14F-4D97-AF65-F5344CB8AC3E}">
        <p14:creationId xmlns:p14="http://schemas.microsoft.com/office/powerpoint/2010/main" val="17979250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8FD8C402-1A97-4994-81CA-C0D651499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"/>
          <a:stretch/>
        </p:blipFill>
        <p:spPr bwMode="auto">
          <a:xfrm>
            <a:off x="1589988" y="255632"/>
            <a:ext cx="8481664" cy="63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0370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Imagen que contiene captura de pantalla, interior&#10;&#10;Descripción generada con confianza muy alta">
            <a:extLst>
              <a:ext uri="{FF2B5EF4-FFF2-40B4-BE49-F238E27FC236}">
                <a16:creationId xmlns:a16="http://schemas.microsoft.com/office/drawing/2014/main" id="{44DA7C50-28BE-4424-9932-DE15A58CE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64" y="795130"/>
            <a:ext cx="10759671" cy="563217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52B1FB7-536F-4439-A32A-B74343214125}"/>
              </a:ext>
            </a:extLst>
          </p:cNvPr>
          <p:cNvSpPr txBox="1"/>
          <p:nvPr/>
        </p:nvSpPr>
        <p:spPr>
          <a:xfrm>
            <a:off x="9428984" y="246638"/>
            <a:ext cx="236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Roboto Light" panose="02000000000000000000" pitchFamily="2" charset="0"/>
                <a:ea typeface="Roboto Light" panose="02000000000000000000" pitchFamily="2" charset="0"/>
              </a:rPr>
              <a:t>Atención a Denuncias</a:t>
            </a:r>
          </a:p>
        </p:txBody>
      </p:sp>
    </p:spTree>
    <p:extLst>
      <p:ext uri="{BB962C8B-B14F-4D97-AF65-F5344CB8AC3E}">
        <p14:creationId xmlns:p14="http://schemas.microsoft.com/office/powerpoint/2010/main" val="10938175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7B5DFEE-8BD7-4EF4-9590-BC6594BDD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7009" y="-5632"/>
            <a:ext cx="9369287" cy="684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7123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B243043-1DF8-45E5-B7EE-3865DCEC0307}"/>
              </a:ext>
            </a:extLst>
          </p:cNvPr>
          <p:cNvSpPr txBox="1"/>
          <p:nvPr/>
        </p:nvSpPr>
        <p:spPr>
          <a:xfrm>
            <a:off x="1038872" y="1901928"/>
            <a:ext cx="2462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Software Libre</a:t>
            </a:r>
          </a:p>
        </p:txBody>
      </p:sp>
      <p:pic>
        <p:nvPicPr>
          <p:cNvPr id="1026" name="Picture 2" descr="http://portal.educ.ar/debates/sociedad/img/stallman.jpg">
            <a:extLst>
              <a:ext uri="{FF2B5EF4-FFF2-40B4-BE49-F238E27FC236}">
                <a16:creationId xmlns:a16="http://schemas.microsoft.com/office/drawing/2014/main" id="{0AF9D6CF-E0E7-4F8F-A66C-2D30BFC8B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744" y="2835965"/>
            <a:ext cx="3271254" cy="402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7F0D4AC-6234-4119-9BE3-616081AF4A2C}"/>
              </a:ext>
            </a:extLst>
          </p:cNvPr>
          <p:cNvSpPr txBox="1"/>
          <p:nvPr/>
        </p:nvSpPr>
        <p:spPr>
          <a:xfrm>
            <a:off x="2290978" y="3053619"/>
            <a:ext cx="6629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Roboto Light" panose="02000000000000000000" pitchFamily="2" charset="0"/>
                <a:ea typeface="Roboto Light" panose="02000000000000000000" pitchFamily="2" charset="0"/>
              </a:rPr>
              <a:t>Es el conjunto de software que por elección manifiesta de su autor puede ser copiado, estudiado, modificado, utilizado libremente con cualquier fin y redistribuido con o sin cambios o mejoras (1).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23036F-C39F-4C0F-8289-60A44218CC47}"/>
              </a:ext>
            </a:extLst>
          </p:cNvPr>
          <p:cNvSpPr/>
          <p:nvPr/>
        </p:nvSpPr>
        <p:spPr>
          <a:xfrm>
            <a:off x="6606499" y="5277870"/>
            <a:ext cx="17171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u="sng" dirty="0">
                <a:latin typeface="Roboto Light" panose="02000000000000000000" pitchFamily="2" charset="0"/>
                <a:ea typeface="Roboto Light" panose="02000000000000000000" pitchFamily="2" charset="0"/>
              </a:rPr>
              <a:t>Richard Stallman</a:t>
            </a:r>
            <a:endParaRPr lang="es-ES" sz="1600" u="sng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9FA3CCBF-1CF1-466B-8734-4DDE6473FD9C}"/>
              </a:ext>
            </a:extLst>
          </p:cNvPr>
          <p:cNvSpPr/>
          <p:nvPr/>
        </p:nvSpPr>
        <p:spPr>
          <a:xfrm>
            <a:off x="1038872" y="6445376"/>
            <a:ext cx="29738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dirty="0"/>
              <a:t>(1) https://www.gnu.org/philosophy/free-sw.es.html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6B44D8BA-73C7-4800-83C7-479E0A0B709C}"/>
                  </a:ext>
                </a:extLst>
              </p14:cNvPr>
              <p14:cNvContentPartPr/>
              <p14:nvPr/>
            </p14:nvContentPartPr>
            <p14:xfrm>
              <a:off x="7919945" y="4320000"/>
              <a:ext cx="1533960" cy="92772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6B44D8BA-73C7-4800-83C7-479E0A0B709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10943" y="4311357"/>
                <a:ext cx="1551604" cy="94536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23860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CF40133-0218-4350-88A7-14D5707E6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0" y="1638221"/>
            <a:ext cx="5158595" cy="379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F772A08-E705-41AB-A1AA-D19A5617AE40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6" name="Picture 1" descr="LOGO OFSCE copia">
            <a:extLst>
              <a:ext uri="{FF2B5EF4-FFF2-40B4-BE49-F238E27FC236}">
                <a16:creationId xmlns:a16="http://schemas.microsoft.com/office/drawing/2014/main" id="{24F114FD-318F-4713-A4B1-5FFF8214BE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B347B3E-4DE3-4201-93BC-4790C0823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3" t="23151" r="5451"/>
          <a:stretch/>
        </p:blipFill>
        <p:spPr bwMode="auto">
          <a:xfrm>
            <a:off x="6766747" y="175408"/>
            <a:ext cx="3113771" cy="207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0807D00-A6DA-41B0-AB56-62357F4F2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1" t="10486" r="13311" b="11525"/>
          <a:stretch/>
        </p:blipFill>
        <p:spPr bwMode="auto">
          <a:xfrm>
            <a:off x="6827519" y="2422136"/>
            <a:ext cx="3052997" cy="197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B476B37-A853-4068-B9F3-2A084CC6C1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10406" r="13363" b="9997"/>
          <a:stretch/>
        </p:blipFill>
        <p:spPr bwMode="auto">
          <a:xfrm>
            <a:off x="6766747" y="4601703"/>
            <a:ext cx="3113770" cy="204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797CA191-BDFB-4D21-ACA9-D226C1844133}"/>
              </a:ext>
            </a:extLst>
          </p:cNvPr>
          <p:cNvCxnSpPr>
            <a:cxnSpLocks/>
          </p:cNvCxnSpPr>
          <p:nvPr/>
        </p:nvCxnSpPr>
        <p:spPr>
          <a:xfrm flipV="1">
            <a:off x="1843881" y="1132115"/>
            <a:ext cx="4922866" cy="12133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955E3913-87C8-4404-AA89-A6231E8068AB}"/>
              </a:ext>
            </a:extLst>
          </p:cNvPr>
          <p:cNvCxnSpPr>
            <a:cxnSpLocks/>
          </p:cNvCxnSpPr>
          <p:nvPr/>
        </p:nvCxnSpPr>
        <p:spPr>
          <a:xfrm>
            <a:off x="1843881" y="2754075"/>
            <a:ext cx="4810919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443B310D-53FD-41D9-951F-E17ED7B8583E}"/>
              </a:ext>
            </a:extLst>
          </p:cNvPr>
          <p:cNvCxnSpPr>
            <a:cxnSpLocks/>
          </p:cNvCxnSpPr>
          <p:nvPr/>
        </p:nvCxnSpPr>
        <p:spPr>
          <a:xfrm>
            <a:off x="1843881" y="2977999"/>
            <a:ext cx="4645819" cy="20512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2415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31FD83CE-CE10-42DC-8F33-50506BC42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3544" y="175408"/>
            <a:ext cx="8579576" cy="6390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3456576-D803-459A-8479-3B62095EC2FF}"/>
              </a:ext>
            </a:extLst>
          </p:cNvPr>
          <p:cNvSpPr txBox="1"/>
          <p:nvPr/>
        </p:nvSpPr>
        <p:spPr>
          <a:xfrm>
            <a:off x="11740491" y="634274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2161104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4267388-0722-42AB-A1F2-3B43D6173AFB}"/>
              </a:ext>
            </a:extLst>
          </p:cNvPr>
          <p:cNvSpPr txBox="1"/>
          <p:nvPr/>
        </p:nvSpPr>
        <p:spPr>
          <a:xfrm>
            <a:off x="3327711" y="3246446"/>
            <a:ext cx="5734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c) Sistema de Atención a Denuncias</a:t>
            </a:r>
          </a:p>
        </p:txBody>
      </p:sp>
    </p:spTree>
    <p:extLst>
      <p:ext uri="{BB962C8B-B14F-4D97-AF65-F5344CB8AC3E}">
        <p14:creationId xmlns:p14="http://schemas.microsoft.com/office/powerpoint/2010/main" val="39420378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48C86073-4306-4C06-8171-8A47FFBD15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7" b="18093"/>
          <a:stretch/>
        </p:blipFill>
        <p:spPr>
          <a:xfrm>
            <a:off x="2425147" y="1378226"/>
            <a:ext cx="6540489" cy="471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094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52B1FB7-536F-4439-A32A-B74343214125}"/>
              </a:ext>
            </a:extLst>
          </p:cNvPr>
          <p:cNvSpPr txBox="1"/>
          <p:nvPr/>
        </p:nvSpPr>
        <p:spPr>
          <a:xfrm>
            <a:off x="9428984" y="246638"/>
            <a:ext cx="236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Roboto Light" panose="02000000000000000000" pitchFamily="2" charset="0"/>
                <a:ea typeface="Roboto Light" panose="02000000000000000000" pitchFamily="2" charset="0"/>
              </a:rPr>
              <a:t>Atención a Denuncias</a:t>
            </a:r>
          </a:p>
        </p:txBody>
      </p:sp>
      <p:pic>
        <p:nvPicPr>
          <p:cNvPr id="4" name="Imagen 3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6ABA96C6-D210-4EB4-A558-87C8B10D3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7" y="723422"/>
            <a:ext cx="11058126" cy="580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192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52B1FB7-536F-4439-A32A-B74343214125}"/>
              </a:ext>
            </a:extLst>
          </p:cNvPr>
          <p:cNvSpPr txBox="1"/>
          <p:nvPr/>
        </p:nvSpPr>
        <p:spPr>
          <a:xfrm>
            <a:off x="9428984" y="246638"/>
            <a:ext cx="2369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Roboto Light" panose="02000000000000000000" pitchFamily="2" charset="0"/>
                <a:ea typeface="Roboto Light" panose="02000000000000000000" pitchFamily="2" charset="0"/>
              </a:rPr>
              <a:t>Atención a Denuncias</a:t>
            </a:r>
          </a:p>
        </p:txBody>
      </p:sp>
      <p:pic>
        <p:nvPicPr>
          <p:cNvPr id="3" name="Imagen 2" descr="Imagen que contiene captura de pantalla&#10;&#10;Descripción generada con confianza muy alta">
            <a:extLst>
              <a:ext uri="{FF2B5EF4-FFF2-40B4-BE49-F238E27FC236}">
                <a16:creationId xmlns:a16="http://schemas.microsoft.com/office/drawing/2014/main" id="{25CD2969-8581-42E9-82A4-94AA81A28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26" y="738939"/>
            <a:ext cx="11078817" cy="577151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63CC2F1-E1A8-479C-9C1A-8900A3670CF0}"/>
              </a:ext>
            </a:extLst>
          </p:cNvPr>
          <p:cNvSpPr txBox="1"/>
          <p:nvPr/>
        </p:nvSpPr>
        <p:spPr>
          <a:xfrm>
            <a:off x="11740491" y="634274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146110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E5F0C37-94BC-47F4-B3C2-8779C0A3EB85}"/>
              </a:ext>
            </a:extLst>
          </p:cNvPr>
          <p:cNvSpPr txBox="1"/>
          <p:nvPr/>
        </p:nvSpPr>
        <p:spPr>
          <a:xfrm>
            <a:off x="3533437" y="3460373"/>
            <a:ext cx="6016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d)  Administración del Código Fuente</a:t>
            </a:r>
          </a:p>
        </p:txBody>
      </p:sp>
    </p:spTree>
    <p:extLst>
      <p:ext uri="{BB962C8B-B14F-4D97-AF65-F5344CB8AC3E}">
        <p14:creationId xmlns:p14="http://schemas.microsoft.com/office/powerpoint/2010/main" val="26779294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B243043-1DF8-45E5-B7EE-3865DCEC0307}"/>
              </a:ext>
            </a:extLst>
          </p:cNvPr>
          <p:cNvSpPr txBox="1"/>
          <p:nvPr/>
        </p:nvSpPr>
        <p:spPr>
          <a:xfrm>
            <a:off x="3753179" y="913945"/>
            <a:ext cx="4495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Distribución de aplicaciones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Gráfico 20">
            <a:extLst>
              <a:ext uri="{FF2B5EF4-FFF2-40B4-BE49-F238E27FC236}">
                <a16:creationId xmlns:a16="http://schemas.microsoft.com/office/drawing/2014/main" id="{E15238C0-6829-483A-A178-6E72E62B7EC9}"/>
              </a:ext>
            </a:extLst>
          </p:cNvPr>
          <p:cNvGraphicFramePr/>
          <p:nvPr>
            <p:extLst/>
          </p:nvPr>
        </p:nvGraphicFramePr>
        <p:xfrm>
          <a:off x="1038872" y="1437165"/>
          <a:ext cx="4961878" cy="475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" name="Gráfico 23">
            <a:extLst>
              <a:ext uri="{FF2B5EF4-FFF2-40B4-BE49-F238E27FC236}">
                <a16:creationId xmlns:a16="http://schemas.microsoft.com/office/drawing/2014/main" id="{2439A811-CC1E-4732-AC66-D9CC4B26D5BD}"/>
              </a:ext>
            </a:extLst>
          </p:cNvPr>
          <p:cNvGraphicFramePr/>
          <p:nvPr>
            <p:extLst/>
          </p:nvPr>
        </p:nvGraphicFramePr>
        <p:xfrm>
          <a:off x="6000750" y="1382488"/>
          <a:ext cx="4961878" cy="475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609751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00833080-214A-4F8F-9D27-8559062E9B3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1C3A9DBF-8567-443F-89B3-0EAE13FACF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D6BD8C9-C976-478E-8CE8-755893EA5B1C}"/>
              </a:ext>
            </a:extLst>
          </p:cNvPr>
          <p:cNvSpPr txBox="1"/>
          <p:nvPr/>
        </p:nvSpPr>
        <p:spPr>
          <a:xfrm>
            <a:off x="5338735" y="2982961"/>
            <a:ext cx="55360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El código fuente se almacenaba en la PC del programador</a:t>
            </a:r>
          </a:p>
          <a:p>
            <a:endParaRPr lang="es-ES" sz="2800" b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2052" name="Picture 4" descr="https://img3.stockfresh.com/files/a/araga/m/28/748923_stock-photo-working-on-the-computer-isometric.jpg">
            <a:extLst>
              <a:ext uri="{FF2B5EF4-FFF2-40B4-BE49-F238E27FC236}">
                <a16:creationId xmlns:a16="http://schemas.microsoft.com/office/drawing/2014/main" id="{33EA74D1-C697-4DC1-B0EB-90BC5432D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4" t="5556" r="29953" b="51667"/>
          <a:stretch/>
        </p:blipFill>
        <p:spPr bwMode="auto">
          <a:xfrm>
            <a:off x="2200928" y="2093863"/>
            <a:ext cx="2683329" cy="274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1326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00833080-214A-4F8F-9D27-8559062E9B3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1C3A9DBF-8567-443F-89B3-0EAE13FACF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D6BD8C9-C976-478E-8CE8-755893EA5B1C}"/>
              </a:ext>
            </a:extLst>
          </p:cNvPr>
          <p:cNvSpPr txBox="1"/>
          <p:nvPr/>
        </p:nvSpPr>
        <p:spPr>
          <a:xfrm>
            <a:off x="5338735" y="2982961"/>
            <a:ext cx="55360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Varias copias del código en diferentes discos duros</a:t>
            </a:r>
          </a:p>
          <a:p>
            <a:endParaRPr lang="es-ES" sz="2800" b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9218" name="Picture 2" descr="cinta control de versiones">
            <a:extLst>
              <a:ext uri="{FF2B5EF4-FFF2-40B4-BE49-F238E27FC236}">
                <a16:creationId xmlns:a16="http://schemas.microsoft.com/office/drawing/2014/main" id="{E7E2FE19-0AD4-469F-A459-2F2B9A41F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5" r="27826" b="5715"/>
          <a:stretch/>
        </p:blipFill>
        <p:spPr bwMode="auto">
          <a:xfrm>
            <a:off x="1362513" y="2075543"/>
            <a:ext cx="3976222" cy="380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706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B243043-1DF8-45E5-B7EE-3865DCEC0307}"/>
              </a:ext>
            </a:extLst>
          </p:cNvPr>
          <p:cNvSpPr txBox="1"/>
          <p:nvPr/>
        </p:nvSpPr>
        <p:spPr>
          <a:xfrm>
            <a:off x="1038872" y="1901928"/>
            <a:ext cx="2424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Software Libre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lexipol.com/wp-content/uploads/2017/09/shutterstock_481608259.jpg">
            <a:extLst>
              <a:ext uri="{FF2B5EF4-FFF2-40B4-BE49-F238E27FC236}">
                <a16:creationId xmlns:a16="http://schemas.microsoft.com/office/drawing/2014/main" id="{F1A9C4F3-1D4A-4269-AD94-45A7DE9FD3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90"/>
          <a:stretch/>
        </p:blipFill>
        <p:spPr bwMode="auto">
          <a:xfrm>
            <a:off x="5048858" y="1311965"/>
            <a:ext cx="6667324" cy="554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1D5105C-C52B-4A44-BBCA-D9772A60FF1C}"/>
              </a:ext>
            </a:extLst>
          </p:cNvPr>
          <p:cNvSpPr txBox="1"/>
          <p:nvPr/>
        </p:nvSpPr>
        <p:spPr>
          <a:xfrm>
            <a:off x="2341714" y="3551584"/>
            <a:ext cx="2707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i="1" dirty="0">
                <a:latin typeface="Roboto Light" panose="02000000000000000000" pitchFamily="2" charset="0"/>
                <a:ea typeface="Roboto Light" panose="02000000000000000000" pitchFamily="2" charset="0"/>
              </a:rPr>
              <a:t>Libre Expresión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7D44A5F-5758-44DF-9ADA-3430DFA2E337}"/>
              </a:ext>
            </a:extLst>
          </p:cNvPr>
          <p:cNvSpPr txBox="1"/>
          <p:nvPr/>
        </p:nvSpPr>
        <p:spPr>
          <a:xfrm>
            <a:off x="2342612" y="4074804"/>
            <a:ext cx="2409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i="1" dirty="0">
                <a:latin typeface="Roboto Light" panose="02000000000000000000" pitchFamily="2" charset="0"/>
                <a:ea typeface="Roboto Light" panose="02000000000000000000" pitchFamily="2" charset="0"/>
              </a:rPr>
              <a:t>“Barra Libre”</a:t>
            </a:r>
          </a:p>
        </p:txBody>
      </p:sp>
      <p:pic>
        <p:nvPicPr>
          <p:cNvPr id="6" name="Gráfico 5" descr="Marca de verificación">
            <a:extLst>
              <a:ext uri="{FF2B5EF4-FFF2-40B4-BE49-F238E27FC236}">
                <a16:creationId xmlns:a16="http://schemas.microsoft.com/office/drawing/2014/main" id="{D52E5B7F-2444-4778-9EBE-5799CB9A8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41962" y="3579550"/>
            <a:ext cx="369897" cy="466501"/>
          </a:xfrm>
          <a:prstGeom prst="rect">
            <a:avLst/>
          </a:prstGeom>
        </p:spPr>
      </p:pic>
      <p:pic>
        <p:nvPicPr>
          <p:cNvPr id="12" name="Gráfico 11" descr="Cerrar">
            <a:extLst>
              <a:ext uri="{FF2B5EF4-FFF2-40B4-BE49-F238E27FC236}">
                <a16:creationId xmlns:a16="http://schemas.microsoft.com/office/drawing/2014/main" id="{B231B017-0E5D-494C-8C9B-2E4FAD704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41962" y="4074804"/>
            <a:ext cx="467400" cy="4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257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00833080-214A-4F8F-9D27-8559062E9B3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1C3A9DBF-8567-443F-89B3-0EAE13FACF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FEE6E5A-6E41-4077-9B0B-69B6170E375E}"/>
              </a:ext>
            </a:extLst>
          </p:cNvPr>
          <p:cNvSpPr txBox="1"/>
          <p:nvPr/>
        </p:nvSpPr>
        <p:spPr>
          <a:xfrm>
            <a:off x="3499402" y="2333625"/>
            <a:ext cx="55360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Consolas" panose="020B0609020204030204" pitchFamily="49" charset="0"/>
                <a:ea typeface="Roboto Light" panose="02000000000000000000" pitchFamily="2" charset="0"/>
              </a:rPr>
              <a:t>CodigoFuente1.cpp</a:t>
            </a:r>
          </a:p>
          <a:p>
            <a:r>
              <a:rPr lang="es-ES" sz="2800" b="1" dirty="0">
                <a:latin typeface="Consolas" panose="020B0609020204030204" pitchFamily="49" charset="0"/>
                <a:ea typeface="Roboto Light" panose="02000000000000000000" pitchFamily="2" charset="0"/>
              </a:rPr>
              <a:t>CodigoFuente1Corregido.cpp</a:t>
            </a:r>
          </a:p>
          <a:p>
            <a:r>
              <a:rPr lang="es-ES" sz="2800" b="1" dirty="0">
                <a:latin typeface="Consolas" panose="020B0609020204030204" pitchFamily="49" charset="0"/>
                <a:ea typeface="Roboto Light" panose="02000000000000000000" pitchFamily="2" charset="0"/>
              </a:rPr>
              <a:t>CodigoFuente1ElBueno.cpp</a:t>
            </a:r>
          </a:p>
          <a:p>
            <a:r>
              <a:rPr lang="es-ES" sz="2800" b="1" dirty="0">
                <a:latin typeface="Consolas" panose="020B0609020204030204" pitchFamily="49" charset="0"/>
                <a:ea typeface="Roboto Light" panose="02000000000000000000" pitchFamily="2" charset="0"/>
              </a:rPr>
              <a:t>CodigoFuente1Final.cpp</a:t>
            </a:r>
          </a:p>
          <a:p>
            <a:r>
              <a:rPr lang="es-ES" sz="2800" b="1" dirty="0">
                <a:latin typeface="Consolas" panose="020B0609020204030204" pitchFamily="49" charset="0"/>
                <a:ea typeface="Roboto Light" panose="02000000000000000000" pitchFamily="2" charset="0"/>
              </a:rPr>
              <a:t>CodigoFuente1FinalFinal.cpp</a:t>
            </a:r>
          </a:p>
        </p:txBody>
      </p:sp>
      <p:sp>
        <p:nvSpPr>
          <p:cNvPr id="2" name="AutoShape 2" descr="https://elpais.com/elpais/imagenes/2017/02/21/ciencia/1487674345_626879_1487757194_noticia_fotograma.jpg">
            <a:extLst>
              <a:ext uri="{FF2B5EF4-FFF2-40B4-BE49-F238E27FC236}">
                <a16:creationId xmlns:a16="http://schemas.microsoft.com/office/drawing/2014/main" id="{3CB60713-0A65-4AC3-90E1-F5974CA88D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62650" y="39709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C989DED-262B-4338-959C-1E506C658C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7645" l="1122" r="96939">
                        <a14:foregroundMark x1="12653" y1="74819" x2="6020" y2="63406"/>
                        <a14:foregroundMark x1="6020" y1="63406" x2="11020" y2="32428"/>
                        <a14:foregroundMark x1="11020" y1="32428" x2="12755" y2="74457"/>
                        <a14:foregroundMark x1="12653" y1="77536" x2="17143" y2="75725"/>
                        <a14:foregroundMark x1="17143" y1="75725" x2="17143" y2="75725"/>
                        <a14:foregroundMark x1="12653" y1="75362" x2="14592" y2="90036"/>
                        <a14:foregroundMark x1="14592" y1="90036" x2="23265" y2="94746"/>
                        <a14:foregroundMark x1="23265" y1="94746" x2="32959" y2="93478"/>
                        <a14:foregroundMark x1="32959" y1="93478" x2="53061" y2="98007"/>
                        <a14:foregroundMark x1="53061" y1="98007" x2="91735" y2="87319"/>
                        <a14:foregroundMark x1="91735" y1="87319" x2="96939" y2="74638"/>
                        <a14:foregroundMark x1="96939" y1="74638" x2="86939" y2="73007"/>
                        <a14:foregroundMark x1="86939" y1="73007" x2="67653" y2="75725"/>
                        <a14:foregroundMark x1="67653" y1="75725" x2="16735" y2="73913"/>
                        <a14:foregroundMark x1="16735" y1="73913" x2="12653" y2="75362"/>
                        <a14:foregroundMark x1="8776" y1="49819" x2="204" y2="50000"/>
                        <a14:foregroundMark x1="204" y1="50000" x2="204" y2="96196"/>
                        <a14:foregroundMark x1="204" y1="96196" x2="12041" y2="99638"/>
                        <a14:foregroundMark x1="12041" y1="99638" x2="20918" y2="98370"/>
                        <a14:foregroundMark x1="20918" y1="98370" x2="37959" y2="99819"/>
                        <a14:foregroundMark x1="37959" y1="99819" x2="95612" y2="97826"/>
                        <a14:foregroundMark x1="95612" y1="97826" x2="80612" y2="82428"/>
                        <a14:foregroundMark x1="80612" y1="82428" x2="24388" y2="71558"/>
                        <a14:foregroundMark x1="24388" y1="71558" x2="9388" y2="52174"/>
                        <a14:foregroundMark x1="9388" y1="52174" x2="8878" y2="49819"/>
                        <a14:foregroundMark x1="9286" y1="50362" x2="9388" y2="67391"/>
                        <a14:foregroundMark x1="9388" y1="67391" x2="2755" y2="95652"/>
                        <a14:foregroundMark x1="2755" y1="95652" x2="1122" y2="51630"/>
                        <a14:foregroundMark x1="1122" y1="51630" x2="8571" y2="51812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5" r="1944" b="41354"/>
          <a:stretch/>
        </p:blipFill>
        <p:spPr>
          <a:xfrm>
            <a:off x="0" y="4427994"/>
            <a:ext cx="6622507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783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00833080-214A-4F8F-9D27-8559062E9B3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1C3A9DBF-8567-443F-89B3-0EAE13FACF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static.iris.net.co/semana/upload/images/2014/1/30/373309_22218_1.jpg">
            <a:extLst>
              <a:ext uri="{FF2B5EF4-FFF2-40B4-BE49-F238E27FC236}">
                <a16:creationId xmlns:a16="http://schemas.microsoft.com/office/drawing/2014/main" id="{FD3B3A8B-8561-42EF-9F66-B1362D76B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1349829"/>
            <a:ext cx="6738264" cy="416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8C4A9CD-A82C-4888-B368-06DA91AFB742}"/>
              </a:ext>
            </a:extLst>
          </p:cNvPr>
          <p:cNvSpPr/>
          <p:nvPr/>
        </p:nvSpPr>
        <p:spPr>
          <a:xfrm>
            <a:off x="6738263" y="3203836"/>
            <a:ext cx="47537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latin typeface="Roboto Light" panose="02000000000000000000" pitchFamily="2" charset="0"/>
                <a:ea typeface="Roboto Light" panose="02000000000000000000" pitchFamily="2" charset="0"/>
              </a:rPr>
              <a:t>Compartir por Red o por USB</a:t>
            </a:r>
          </a:p>
        </p:txBody>
      </p:sp>
    </p:spTree>
    <p:extLst>
      <p:ext uri="{BB962C8B-B14F-4D97-AF65-F5344CB8AC3E}">
        <p14:creationId xmlns:p14="http://schemas.microsoft.com/office/powerpoint/2010/main" val="34914228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00833080-214A-4F8F-9D27-8559062E9B3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1C3A9DBF-8567-443F-89B3-0EAE13FACF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D6BD8C9-C976-478E-8CE8-755893EA5B1C}"/>
              </a:ext>
            </a:extLst>
          </p:cNvPr>
          <p:cNvSpPr txBox="1"/>
          <p:nvPr/>
        </p:nvSpPr>
        <p:spPr>
          <a:xfrm>
            <a:off x="3242679" y="1053126"/>
            <a:ext cx="5329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Sistema de Control de Versiones</a:t>
            </a:r>
          </a:p>
        </p:txBody>
      </p:sp>
      <p:pic>
        <p:nvPicPr>
          <p:cNvPr id="4098" name="Picture 2" descr="http://pistachitos.com/wp-content/uploads/2017/09/cvs.png">
            <a:extLst>
              <a:ext uri="{FF2B5EF4-FFF2-40B4-BE49-F238E27FC236}">
                <a16:creationId xmlns:a16="http://schemas.microsoft.com/office/drawing/2014/main" id="{7532FF57-62DD-4A62-8858-F48EEEAEF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799" y="2197733"/>
            <a:ext cx="6458857" cy="416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6185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00833080-214A-4F8F-9D27-8559062E9B3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1C3A9DBF-8567-443F-89B3-0EAE13FACF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D6BD8C9-C976-478E-8CE8-755893EA5B1C}"/>
              </a:ext>
            </a:extLst>
          </p:cNvPr>
          <p:cNvSpPr txBox="1"/>
          <p:nvPr/>
        </p:nvSpPr>
        <p:spPr>
          <a:xfrm>
            <a:off x="1038872" y="1243626"/>
            <a:ext cx="5536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Sistema de Control de Versiones</a:t>
            </a:r>
          </a:p>
          <a:p>
            <a:endParaRPr lang="es-ES" sz="2800" b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5122" name="Picture 2" descr="Resultado de imagen para git">
            <a:extLst>
              <a:ext uri="{FF2B5EF4-FFF2-40B4-BE49-F238E27FC236}">
                <a16:creationId xmlns:a16="http://schemas.microsoft.com/office/drawing/2014/main" id="{C5992635-C88E-4775-A638-2D8632D53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35" y="3041019"/>
            <a:ext cx="3364030" cy="140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n para linus tolvards">
            <a:extLst>
              <a:ext uri="{FF2B5EF4-FFF2-40B4-BE49-F238E27FC236}">
                <a16:creationId xmlns:a16="http://schemas.microsoft.com/office/drawing/2014/main" id="{21456F46-6BA0-470E-8C41-DF697245D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0" b="99267" l="8000" r="96000">
                        <a14:foregroundMark x1="19642" y1="81856" x2="39600" y2="79218"/>
                        <a14:foregroundMark x1="39600" y1="79218" x2="48600" y2="85575"/>
                        <a14:foregroundMark x1="48600" y1="85575" x2="60200" y2="83374"/>
                        <a14:foregroundMark x1="60200" y1="83374" x2="69600" y2="76773"/>
                        <a14:foregroundMark x1="69600" y1="76773" x2="98200" y2="93154"/>
                        <a14:foregroundMark x1="98200" y1="93154" x2="11557" y2="98332"/>
                        <a14:foregroundMark x1="9643" y1="95737" x2="15621" y2="84152"/>
                        <a14:foregroundMark x1="91800" y1="88998" x2="92400" y2="99511"/>
                        <a14:foregroundMark x1="91800" y1="89487" x2="92000" y2="90220"/>
                        <a14:foregroundMark x1="94800" y1="91687" x2="96000" y2="93154"/>
                        <a14:foregroundMark x1="37200" y1="76528" x2="39200" y2="64303"/>
                        <a14:foregroundMark x1="39200" y1="64303" x2="35800" y2="51100"/>
                        <a14:foregroundMark x1="35800" y1="51100" x2="42200" y2="27628"/>
                        <a14:foregroundMark x1="42200" y1="27628" x2="49800" y2="17604"/>
                        <a14:foregroundMark x1="49800" y1="17604" x2="60800" y2="19071"/>
                        <a14:foregroundMark x1="60800" y1="19071" x2="70800" y2="24450"/>
                        <a14:foregroundMark x1="70800" y1="24450" x2="75866" y2="30644"/>
                        <a14:foregroundMark x1="78800" y1="37218" x2="78800" y2="46944"/>
                        <a14:foregroundMark x1="78800" y1="46944" x2="72775" y2="62442"/>
                        <a14:foregroundMark x1="69200" y1="71638" x2="62600" y2="81174"/>
                        <a14:foregroundMark x1="62600" y1="81174" x2="51200" y2="82641"/>
                        <a14:foregroundMark x1="51200" y1="82641" x2="36800" y2="76773"/>
                        <a14:foregroundMark x1="59000" y1="24939" x2="48600" y2="25183"/>
                        <a14:foregroundMark x1="48600" y1="25183" x2="54200" y2="36919"/>
                        <a14:foregroundMark x1="54200" y1="36919" x2="64400" y2="33252"/>
                        <a14:foregroundMark x1="64400" y1="33252" x2="57600" y2="22983"/>
                        <a14:foregroundMark x1="57600" y1="22983" x2="57200" y2="22983"/>
                        <a14:foregroundMark x1="49200" y1="45477" x2="38000" y2="46699"/>
                        <a14:foregroundMark x1="38000" y1="46699" x2="43800" y2="57946"/>
                        <a14:foregroundMark x1="43800" y1="57946" x2="54400" y2="55257"/>
                        <a14:foregroundMark x1="54400" y1="55257" x2="49400" y2="44010"/>
                        <a14:foregroundMark x1="49400" y1="44010" x2="45800" y2="42543"/>
                        <a14:foregroundMark x1="69000" y1="48411" x2="69600" y2="47188"/>
                        <a14:foregroundMark x1="73200" y1="49144" x2="73200" y2="49389"/>
                        <a14:foregroundMark x1="73200" y1="51100" x2="70000" y2="50367"/>
                        <a14:foregroundMark x1="55800" y1="60147" x2="50600" y2="71394"/>
                        <a14:foregroundMark x1="50600" y1="71394" x2="39200" y2="69438"/>
                        <a14:foregroundMark x1="39200" y1="69438" x2="47400" y2="60636"/>
                        <a14:foregroundMark x1="47400" y1="60636" x2="55800" y2="62836"/>
                        <a14:foregroundMark x1="79000" y1="38142" x2="75600" y2="31051"/>
                        <a14:backgroundMark x1="79400" y1="35941" x2="76200" y2="29340"/>
                        <a14:backgroundMark x1="79400" y1="37164" x2="75000" y2="27873"/>
                        <a14:backgroundMark x1="69994" y1="71110" x2="73400" y2="66748"/>
                        <a14:backgroundMark x1="69200" y1="72127" x2="69795" y2="71365"/>
                        <a14:backgroundMark x1="70124" y1="71432" x2="72800" y2="66993"/>
                        <a14:backgroundMark x1="69600" y1="72616" x2="70200" y2="71638"/>
                        <a14:backgroundMark x1="70600" y1="72861" x2="71400" y2="72372"/>
                        <a14:backgroundMark x1="70400" y1="72616" x2="70600" y2="72372"/>
                        <a14:backgroundMark x1="69800" y1="72616" x2="70400" y2="72372"/>
                        <a14:backgroundMark x1="70400" y1="71149" x2="72800" y2="66259"/>
                        <a14:backgroundMark x1="69600" y1="72861" x2="73200" y2="65281"/>
                        <a14:backgroundMark x1="72000" y1="66504" x2="70200" y2="71394"/>
                        <a14:backgroundMark x1="78400" y1="48900" x2="80000" y2="44254"/>
                        <a14:backgroundMark x1="70800" y1="66504" x2="73800" y2="64548"/>
                        <a14:backgroundMark x1="69000" y1="72616" x2="71000" y2="69438"/>
                        <a14:backgroundMark x1="19200" y1="81174" x2="14800" y2="82885"/>
                        <a14:backgroundMark x1="9000" y1="95355" x2="7200" y2="99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392" y="2872206"/>
            <a:ext cx="4872608" cy="398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C111286-2A92-422B-9119-F498891FEF4F}"/>
              </a:ext>
            </a:extLst>
          </p:cNvPr>
          <p:cNvSpPr/>
          <p:nvPr/>
        </p:nvSpPr>
        <p:spPr>
          <a:xfrm>
            <a:off x="5716399" y="5868713"/>
            <a:ext cx="14975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u="sng" dirty="0">
                <a:latin typeface="Roboto Light" panose="02000000000000000000" pitchFamily="2" charset="0"/>
                <a:ea typeface="Roboto Light" panose="02000000000000000000" pitchFamily="2" charset="0"/>
              </a:rPr>
              <a:t>Linus Torvalds</a:t>
            </a:r>
            <a:endParaRPr lang="es-ES" sz="1600" u="sng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1" name="Entrada de lápiz 20">
                <a:extLst>
                  <a:ext uri="{FF2B5EF4-FFF2-40B4-BE49-F238E27FC236}">
                    <a16:creationId xmlns:a16="http://schemas.microsoft.com/office/drawing/2014/main" id="{B3663540-5A06-4C7F-9448-DE609A024978}"/>
                  </a:ext>
                </a:extLst>
              </p14:cNvPr>
              <p14:cNvContentPartPr/>
              <p14:nvPr/>
            </p14:nvContentPartPr>
            <p14:xfrm>
              <a:off x="6653825" y="4681650"/>
              <a:ext cx="1798200" cy="903240"/>
            </p14:xfrm>
          </p:contentPart>
        </mc:Choice>
        <mc:Fallback xmlns="">
          <p:pic>
            <p:nvPicPr>
              <p:cNvPr id="21" name="Entrada de lápiz 20">
                <a:extLst>
                  <a:ext uri="{FF2B5EF4-FFF2-40B4-BE49-F238E27FC236}">
                    <a16:creationId xmlns:a16="http://schemas.microsoft.com/office/drawing/2014/main" id="{B3663540-5A06-4C7F-9448-DE609A02497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45185" y="4673010"/>
                <a:ext cx="1815840" cy="92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1151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ocadillo: rectángulo con esquinas redondeadas 20">
            <a:extLst>
              <a:ext uri="{FF2B5EF4-FFF2-40B4-BE49-F238E27FC236}">
                <a16:creationId xmlns:a16="http://schemas.microsoft.com/office/drawing/2014/main" id="{C9E87E63-A54F-42DB-A9AB-A7E4CE6C1C38}"/>
              </a:ext>
            </a:extLst>
          </p:cNvPr>
          <p:cNvSpPr/>
          <p:nvPr/>
        </p:nvSpPr>
        <p:spPr>
          <a:xfrm rot="10800000">
            <a:off x="8071050" y="5653239"/>
            <a:ext cx="2046515" cy="1068661"/>
          </a:xfrm>
          <a:prstGeom prst="wedgeRoundRectCallout">
            <a:avLst>
              <a:gd name="adj1" fmla="val -23936"/>
              <a:gd name="adj2" fmla="val 91169"/>
              <a:gd name="adj3" fmla="val 16667"/>
            </a:avLst>
          </a:prstGeom>
          <a:solidFill>
            <a:schemeClr val="bg1">
              <a:lumMod val="8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&lt;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833080-214A-4F8F-9D27-8559062E9B3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1C3A9DBF-8567-443F-89B3-0EAE13FACF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D6BD8C9-C976-478E-8CE8-755893EA5B1C}"/>
              </a:ext>
            </a:extLst>
          </p:cNvPr>
          <p:cNvSpPr txBox="1"/>
          <p:nvPr/>
        </p:nvSpPr>
        <p:spPr>
          <a:xfrm>
            <a:off x="1038872" y="1006617"/>
            <a:ext cx="5536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Sistema de Control de Versiones</a:t>
            </a:r>
          </a:p>
          <a:p>
            <a:endParaRPr lang="es-ES" sz="2800" b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6148" name="Picture 4" descr="http://juwit.github.io/reveal-git-flow/images/main-branches@2x.png">
            <a:extLst>
              <a:ext uri="{FF2B5EF4-FFF2-40B4-BE49-F238E27FC236}">
                <a16:creationId xmlns:a16="http://schemas.microsoft.com/office/drawing/2014/main" id="{DB918000-C525-4C76-8520-9506B1DAB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1" t="7633" r="31395" b="1574"/>
          <a:stretch/>
        </p:blipFill>
        <p:spPr bwMode="auto">
          <a:xfrm rot="16200000">
            <a:off x="6198707" y="1298127"/>
            <a:ext cx="1611088" cy="622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76B6987-10C3-4468-A915-22EBCC422663}"/>
              </a:ext>
            </a:extLst>
          </p:cNvPr>
          <p:cNvSpPr txBox="1"/>
          <p:nvPr/>
        </p:nvSpPr>
        <p:spPr>
          <a:xfrm>
            <a:off x="2622034" y="3457335"/>
            <a:ext cx="15446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master</a:t>
            </a:r>
          </a:p>
          <a:p>
            <a:endParaRPr lang="es-ES" sz="2800" b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9ACF511-7FAE-4FB4-A441-B18B908225B0}"/>
              </a:ext>
            </a:extLst>
          </p:cNvPr>
          <p:cNvSpPr txBox="1"/>
          <p:nvPr/>
        </p:nvSpPr>
        <p:spPr>
          <a:xfrm>
            <a:off x="2572334" y="4689986"/>
            <a:ext cx="15446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latin typeface="Roboto Light" panose="02000000000000000000" pitchFamily="2" charset="0"/>
                <a:ea typeface="Roboto Light" panose="02000000000000000000" pitchFamily="2" charset="0"/>
              </a:rPr>
              <a:t>develop</a:t>
            </a:r>
            <a:endParaRPr lang="es-ES" sz="2800" b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s-ES" sz="2800" b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651754B-3A43-4EFC-91EA-D98C7C56892B}"/>
              </a:ext>
            </a:extLst>
          </p:cNvPr>
          <p:cNvSpPr txBox="1"/>
          <p:nvPr/>
        </p:nvSpPr>
        <p:spPr>
          <a:xfrm>
            <a:off x="4241819" y="3205577"/>
            <a:ext cx="56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Roboto Light" panose="02000000000000000000" pitchFamily="2" charset="0"/>
                <a:ea typeface="Roboto Light" panose="02000000000000000000" pitchFamily="2" charset="0"/>
              </a:rPr>
              <a:t>V1</a:t>
            </a:r>
          </a:p>
          <a:p>
            <a:endParaRPr lang="es-ES" b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DB5F976-8203-4DA1-AC50-DA4D91D36A4A}"/>
              </a:ext>
            </a:extLst>
          </p:cNvPr>
          <p:cNvSpPr txBox="1"/>
          <p:nvPr/>
        </p:nvSpPr>
        <p:spPr>
          <a:xfrm>
            <a:off x="7130158" y="3166962"/>
            <a:ext cx="56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Roboto Light" panose="02000000000000000000" pitchFamily="2" charset="0"/>
                <a:ea typeface="Roboto Light" panose="02000000000000000000" pitchFamily="2" charset="0"/>
              </a:rPr>
              <a:t>V2</a:t>
            </a:r>
          </a:p>
          <a:p>
            <a:endParaRPr lang="es-ES" b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6C127AC-E592-4389-8D1B-A00B2B4C1645}"/>
              </a:ext>
            </a:extLst>
          </p:cNvPr>
          <p:cNvSpPr txBox="1"/>
          <p:nvPr/>
        </p:nvSpPr>
        <p:spPr>
          <a:xfrm>
            <a:off x="8486827" y="3169646"/>
            <a:ext cx="56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Roboto Light" panose="02000000000000000000" pitchFamily="2" charset="0"/>
                <a:ea typeface="Roboto Light" panose="02000000000000000000" pitchFamily="2" charset="0"/>
              </a:rPr>
              <a:t>V3</a:t>
            </a:r>
          </a:p>
          <a:p>
            <a:endParaRPr lang="es-ES" b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3AD5CF8-C876-49CD-A031-D06356E389CF}"/>
              </a:ext>
            </a:extLst>
          </p:cNvPr>
          <p:cNvSpPr txBox="1"/>
          <p:nvPr/>
        </p:nvSpPr>
        <p:spPr>
          <a:xfrm>
            <a:off x="8163926" y="5710439"/>
            <a:ext cx="1860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Roboto Light" panose="02000000000000000000" pitchFamily="2" charset="0"/>
                <a:ea typeface="Roboto Light" panose="02000000000000000000" pitchFamily="2" charset="0"/>
              </a:rPr>
              <a:t>Trabajo en Progreso para la siguiente versión</a:t>
            </a:r>
          </a:p>
          <a:p>
            <a:pPr algn="ctr"/>
            <a:endParaRPr lang="es-ES" b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9" name="Bocadillo: rectángulo con esquinas redondeadas 18">
            <a:extLst>
              <a:ext uri="{FF2B5EF4-FFF2-40B4-BE49-F238E27FC236}">
                <a16:creationId xmlns:a16="http://schemas.microsoft.com/office/drawing/2014/main" id="{B815BCB9-E050-43A5-87D3-6248749BA7E0}"/>
              </a:ext>
            </a:extLst>
          </p:cNvPr>
          <p:cNvSpPr/>
          <p:nvPr/>
        </p:nvSpPr>
        <p:spPr>
          <a:xfrm>
            <a:off x="3950095" y="1709810"/>
            <a:ext cx="2046515" cy="1068661"/>
          </a:xfrm>
          <a:prstGeom prst="wedgeRoundRectCallout">
            <a:avLst>
              <a:gd name="adj1" fmla="val -23936"/>
              <a:gd name="adj2" fmla="val 91169"/>
              <a:gd name="adj3" fmla="val 16667"/>
            </a:avLst>
          </a:prstGeom>
          <a:solidFill>
            <a:schemeClr val="bg1">
              <a:lumMod val="85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&lt;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AE49224-D1DC-4341-8D3A-B7DC62FF2017}"/>
              </a:ext>
            </a:extLst>
          </p:cNvPr>
          <p:cNvSpPr txBox="1"/>
          <p:nvPr/>
        </p:nvSpPr>
        <p:spPr>
          <a:xfrm>
            <a:off x="4042970" y="1767011"/>
            <a:ext cx="18607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Roboto Light" panose="02000000000000000000" pitchFamily="2" charset="0"/>
                <a:ea typeface="Roboto Light" panose="02000000000000000000" pitchFamily="2" charset="0"/>
              </a:rPr>
              <a:t>Versión Inicial en producción</a:t>
            </a:r>
          </a:p>
          <a:p>
            <a:pPr algn="ctr"/>
            <a:endParaRPr lang="es-ES" b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4822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00833080-214A-4F8F-9D27-8559062E9B3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1C3A9DBF-8567-443F-89B3-0EAE13FACF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D6BD8C9-C976-478E-8CE8-755893EA5B1C}"/>
              </a:ext>
            </a:extLst>
          </p:cNvPr>
          <p:cNvSpPr txBox="1"/>
          <p:nvPr/>
        </p:nvSpPr>
        <p:spPr>
          <a:xfrm>
            <a:off x="1038872" y="1006617"/>
            <a:ext cx="5536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Sistema de Control de Versiones</a:t>
            </a:r>
          </a:p>
          <a:p>
            <a:endParaRPr lang="es-ES" sz="2800" b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76B6987-10C3-4468-A915-22EBCC422663}"/>
              </a:ext>
            </a:extLst>
          </p:cNvPr>
          <p:cNvSpPr txBox="1"/>
          <p:nvPr/>
        </p:nvSpPr>
        <p:spPr>
          <a:xfrm>
            <a:off x="2653280" y="4429883"/>
            <a:ext cx="2920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latin typeface="Roboto Light" panose="02000000000000000000" pitchFamily="2" charset="0"/>
                <a:ea typeface="Roboto Light" panose="02000000000000000000" pitchFamily="2" charset="0"/>
              </a:rPr>
              <a:t>feature</a:t>
            </a:r>
            <a:endParaRPr lang="es-ES" sz="2800" b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(característica)</a:t>
            </a:r>
          </a:p>
          <a:p>
            <a:endParaRPr lang="es-ES" sz="2800" b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9ACF511-7FAE-4FB4-A441-B18B908225B0}"/>
              </a:ext>
            </a:extLst>
          </p:cNvPr>
          <p:cNvSpPr txBox="1"/>
          <p:nvPr/>
        </p:nvSpPr>
        <p:spPr>
          <a:xfrm>
            <a:off x="2669171" y="3151371"/>
            <a:ext cx="15446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latin typeface="Roboto Light" panose="02000000000000000000" pitchFamily="2" charset="0"/>
                <a:ea typeface="Roboto Light" panose="02000000000000000000" pitchFamily="2" charset="0"/>
              </a:rPr>
              <a:t>develop</a:t>
            </a:r>
            <a:endParaRPr lang="es-ES" sz="2800" b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s-ES" sz="2800" b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7170" name="Picture 2" descr="http://juwit.github.io/reveal-git-flow/images/fb@2x.png">
            <a:extLst>
              <a:ext uri="{FF2B5EF4-FFF2-40B4-BE49-F238E27FC236}">
                <a16:creationId xmlns:a16="http://schemas.microsoft.com/office/drawing/2014/main" id="{0F4F77C3-5A6D-42EF-AC11-21BF7BFE1E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0" t="12012" r="9936"/>
          <a:stretch/>
        </p:blipFill>
        <p:spPr bwMode="auto">
          <a:xfrm rot="16200000">
            <a:off x="6119774" y="1026823"/>
            <a:ext cx="1971009" cy="598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3656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00833080-214A-4F8F-9D27-8559062E9B3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1C3A9DBF-8567-443F-89B3-0EAE13FACF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D6BD8C9-C976-478E-8CE8-755893EA5B1C}"/>
              </a:ext>
            </a:extLst>
          </p:cNvPr>
          <p:cNvSpPr txBox="1"/>
          <p:nvPr/>
        </p:nvSpPr>
        <p:spPr>
          <a:xfrm>
            <a:off x="6655904" y="175408"/>
            <a:ext cx="5536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Sistema de Control de Versiones</a:t>
            </a:r>
          </a:p>
          <a:p>
            <a:endParaRPr lang="es-ES" sz="2800" b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8194" name="Picture 2" descr="Resultado de imagen para gitflow">
            <a:extLst>
              <a:ext uri="{FF2B5EF4-FFF2-40B4-BE49-F238E27FC236}">
                <a16:creationId xmlns:a16="http://schemas.microsoft.com/office/drawing/2014/main" id="{0CE1194C-9F0C-40EB-BE01-D210C8A86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905496"/>
            <a:ext cx="8216900" cy="579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6247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00833080-214A-4F8F-9D27-8559062E9B3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1C3A9DBF-8567-443F-89B3-0EAE13FACF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D6BD8C9-C976-478E-8CE8-755893EA5B1C}"/>
              </a:ext>
            </a:extLst>
          </p:cNvPr>
          <p:cNvSpPr txBox="1"/>
          <p:nvPr/>
        </p:nvSpPr>
        <p:spPr>
          <a:xfrm>
            <a:off x="6655904" y="175408"/>
            <a:ext cx="5536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Sistema de Control de Versiones</a:t>
            </a:r>
          </a:p>
          <a:p>
            <a:endParaRPr lang="es-ES" sz="2800" b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09A9AA5-949B-4851-907E-791C6E6AAC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68" b="7877"/>
          <a:stretch/>
        </p:blipFill>
        <p:spPr>
          <a:xfrm>
            <a:off x="309489" y="932566"/>
            <a:ext cx="11575023" cy="558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0127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7855796-7CBF-49E4-BF5C-BF6F4A83B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03" b="5824"/>
          <a:stretch/>
        </p:blipFill>
        <p:spPr>
          <a:xfrm>
            <a:off x="309487" y="773723"/>
            <a:ext cx="11627647" cy="580995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1C6C4B5-52D5-4009-88EA-DA13910951D9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6" name="Picture 1" descr="LOGO OFSCE copia">
            <a:extLst>
              <a:ext uri="{FF2B5EF4-FFF2-40B4-BE49-F238E27FC236}">
                <a16:creationId xmlns:a16="http://schemas.microsoft.com/office/drawing/2014/main" id="{013C3D5E-E734-40A7-B886-D64FF0727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709EAD9-36C3-4984-A221-DD0ECD6092DE}"/>
              </a:ext>
            </a:extLst>
          </p:cNvPr>
          <p:cNvSpPr txBox="1"/>
          <p:nvPr/>
        </p:nvSpPr>
        <p:spPr>
          <a:xfrm>
            <a:off x="6655904" y="175408"/>
            <a:ext cx="5536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Sistema de Control de Versiones</a:t>
            </a:r>
          </a:p>
          <a:p>
            <a:endParaRPr lang="es-ES" sz="2800" b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0751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1C6C4B5-52D5-4009-88EA-DA13910951D9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6" name="Picture 1" descr="LOGO OFSCE copia">
            <a:extLst>
              <a:ext uri="{FF2B5EF4-FFF2-40B4-BE49-F238E27FC236}">
                <a16:creationId xmlns:a16="http://schemas.microsoft.com/office/drawing/2014/main" id="{013C3D5E-E734-40A7-B886-D64FF0727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709EAD9-36C3-4984-A221-DD0ECD6092DE}"/>
              </a:ext>
            </a:extLst>
          </p:cNvPr>
          <p:cNvSpPr txBox="1"/>
          <p:nvPr/>
        </p:nvSpPr>
        <p:spPr>
          <a:xfrm>
            <a:off x="6655904" y="175408"/>
            <a:ext cx="5536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Sistema de Control de Versiones</a:t>
            </a:r>
          </a:p>
          <a:p>
            <a:endParaRPr lang="es-ES" sz="2800" b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1026" name="Picture 2" descr="https://developer.atlassian.com/blog/2015/12/tips-tools-to-solve-git-conflicts/intellij.png">
            <a:extLst>
              <a:ext uri="{FF2B5EF4-FFF2-40B4-BE49-F238E27FC236}">
                <a16:creationId xmlns:a16="http://schemas.microsoft.com/office/drawing/2014/main" id="{2513DD09-545E-49B9-B01C-7026059E3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39" y="790575"/>
            <a:ext cx="11068050" cy="60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5F6E8EA-0E60-437E-A1AC-D23CE44DF199}"/>
              </a:ext>
            </a:extLst>
          </p:cNvPr>
          <p:cNvSpPr txBox="1"/>
          <p:nvPr/>
        </p:nvSpPr>
        <p:spPr>
          <a:xfrm>
            <a:off x="11740491" y="634274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337604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53610C6-5427-4581-9222-83E1D7AA7708}"/>
              </a:ext>
            </a:extLst>
          </p:cNvPr>
          <p:cNvSpPr txBox="1"/>
          <p:nvPr/>
        </p:nvSpPr>
        <p:spPr>
          <a:xfrm>
            <a:off x="2972771" y="3116403"/>
            <a:ext cx="4028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1. Breve Introducción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0E0F0C6-36B1-4B50-8432-E4C390DB30C5}"/>
              </a:ext>
            </a:extLst>
          </p:cNvPr>
          <p:cNvSpPr txBox="1"/>
          <p:nvPr/>
        </p:nvSpPr>
        <p:spPr>
          <a:xfrm>
            <a:off x="2972771" y="3639623"/>
            <a:ext cx="8841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a) Razones para la adopción de software libre en la administración pública</a:t>
            </a:r>
          </a:p>
        </p:txBody>
      </p:sp>
    </p:spTree>
    <p:extLst>
      <p:ext uri="{BB962C8B-B14F-4D97-AF65-F5344CB8AC3E}">
        <p14:creationId xmlns:p14="http://schemas.microsoft.com/office/powerpoint/2010/main" val="30670751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B675FA9A-DE3B-4128-BB4A-C84E6A01ACA9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11" name="Picture 1" descr="LOGO OFSCE copia">
            <a:extLst>
              <a:ext uri="{FF2B5EF4-FFF2-40B4-BE49-F238E27FC236}">
                <a16:creationId xmlns:a16="http://schemas.microsoft.com/office/drawing/2014/main" id="{935E148D-95CB-4F7D-A2DA-92137DC59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A4C3F4A-3F7E-4106-8850-F8034C133392}"/>
              </a:ext>
            </a:extLst>
          </p:cNvPr>
          <p:cNvSpPr txBox="1"/>
          <p:nvPr/>
        </p:nvSpPr>
        <p:spPr>
          <a:xfrm>
            <a:off x="2191502" y="2519656"/>
            <a:ext cx="836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latin typeface="Roboto Light" panose="02000000000000000000" pitchFamily="2" charset="0"/>
                <a:ea typeface="Roboto Light" panose="02000000000000000000" pitchFamily="2" charset="0"/>
              </a:rPr>
              <a:t>Repositorio de Código Git compartido entre las instituciones fiscalizadoras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1B6FD00-3800-4937-91CD-542BBB7D6A9D}"/>
              </a:ext>
            </a:extLst>
          </p:cNvPr>
          <p:cNvSpPr txBox="1"/>
          <p:nvPr/>
        </p:nvSpPr>
        <p:spPr>
          <a:xfrm>
            <a:off x="2943977" y="3357856"/>
            <a:ext cx="80794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Interesados pueden compartir y participar en proyectos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Homogenizar sistemas y adecuarlos a las necesidades individuales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Generar conocimiento para todos los órganos de </a:t>
            </a:r>
            <a:r>
              <a:rPr lang="es-ES" sz="20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fiscalizacion</a:t>
            </a:r>
            <a:endParaRPr lang="es-ES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4205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B675FA9A-DE3B-4128-BB4A-C84E6A01ACA9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11" name="Picture 1" descr="LOGO OFSCE copia">
            <a:extLst>
              <a:ext uri="{FF2B5EF4-FFF2-40B4-BE49-F238E27FC236}">
                <a16:creationId xmlns:a16="http://schemas.microsoft.com/office/drawing/2014/main" id="{935E148D-95CB-4F7D-A2DA-92137DC59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71223CE-142D-46C4-A389-E87BC53734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41" b="5667"/>
          <a:stretch/>
        </p:blipFill>
        <p:spPr>
          <a:xfrm>
            <a:off x="885824" y="1000125"/>
            <a:ext cx="10865645" cy="501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632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D59A591-4D6A-4E3E-BAF6-03E0AD47338D}"/>
              </a:ext>
            </a:extLst>
          </p:cNvPr>
          <p:cNvSpPr txBox="1"/>
          <p:nvPr/>
        </p:nvSpPr>
        <p:spPr>
          <a:xfrm>
            <a:off x="5025927" y="3062539"/>
            <a:ext cx="178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b="1" i="1" dirty="0">
                <a:latin typeface="Roboto Light" panose="02000000000000000000" pitchFamily="2" charset="0"/>
                <a:ea typeface="Roboto Light" panose="02000000000000000000" pitchFamily="2" charset="0"/>
              </a:rPr>
              <a:t>Gracias!</a:t>
            </a:r>
            <a:endParaRPr lang="es-ES" sz="3200" i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318603D-927E-468A-AEE6-A0B9297858D5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6" name="Picture 1" descr="LOGO OFSCE copia">
            <a:extLst>
              <a:ext uri="{FF2B5EF4-FFF2-40B4-BE49-F238E27FC236}">
                <a16:creationId xmlns:a16="http://schemas.microsoft.com/office/drawing/2014/main" id="{DC884BBD-DFB6-4D66-8811-EC900FDDE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14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3C417F6-70FB-4115-A389-978594EE3ACD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CB88F0B9-6588-4C98-8329-4C83E20C8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C6B1BA1-BA71-4AC4-8054-52FBCBD3C0FB}"/>
              </a:ext>
            </a:extLst>
          </p:cNvPr>
          <p:cNvSpPr txBox="1"/>
          <p:nvPr/>
        </p:nvSpPr>
        <p:spPr>
          <a:xfrm>
            <a:off x="1228626" y="2194996"/>
            <a:ext cx="97339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MX" sz="2400" i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La libertad y autonomía para usar, estudiar y desarrollar software</a:t>
            </a:r>
          </a:p>
          <a:p>
            <a:pPr marL="342900" indent="-342900">
              <a:buAutoNum type="arabicPeriod"/>
            </a:pPr>
            <a:endParaRPr lang="es-MX" sz="2400" i="1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indent="-342900">
              <a:buAutoNum type="arabicPeriod"/>
            </a:pPr>
            <a:r>
              <a:rPr lang="es-MX" sz="2400" i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La seguridad nacional</a:t>
            </a:r>
          </a:p>
          <a:p>
            <a:pPr marL="342900" indent="-342900">
              <a:buAutoNum type="arabicPeriod"/>
            </a:pPr>
            <a:endParaRPr lang="es-MX" sz="2400" i="1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indent="-342900">
              <a:buAutoNum type="arabicPeriod"/>
            </a:pPr>
            <a:r>
              <a:rPr lang="es-MX" sz="2400" i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El desarrollo de la industria del software local</a:t>
            </a:r>
          </a:p>
          <a:p>
            <a:pPr marL="342900" indent="-342900">
              <a:buAutoNum type="arabicPeriod"/>
            </a:pPr>
            <a:endParaRPr lang="es-MX" sz="2400" i="1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indent="-342900">
              <a:buAutoNum type="arabicPeriod"/>
            </a:pPr>
            <a:r>
              <a:rPr lang="es-MX" sz="2400" i="1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El costo de las licencias del software.</a:t>
            </a:r>
            <a:endParaRPr lang="es-ES" sz="2400" i="1" dirty="0"/>
          </a:p>
        </p:txBody>
      </p:sp>
    </p:spTree>
    <p:extLst>
      <p:ext uri="{BB962C8B-B14F-4D97-AF65-F5344CB8AC3E}">
        <p14:creationId xmlns:p14="http://schemas.microsoft.com/office/powerpoint/2010/main" val="2680291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5825816-58A7-431A-B304-2570ACC3503E}"/>
              </a:ext>
            </a:extLst>
          </p:cNvPr>
          <p:cNvSpPr txBox="1"/>
          <p:nvPr/>
        </p:nvSpPr>
        <p:spPr>
          <a:xfrm>
            <a:off x="2822711" y="3304505"/>
            <a:ext cx="6724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Roboto Light" panose="02000000000000000000" pitchFamily="2" charset="0"/>
                <a:ea typeface="Roboto Light" panose="02000000000000000000" pitchFamily="2" charset="0"/>
              </a:rPr>
              <a:t>Caso Práctico 1: Mantenimiento de Equipo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D385A9-BFCE-4C06-9F03-CD118E198625}"/>
              </a:ext>
            </a:extLst>
          </p:cNvPr>
          <p:cNvSpPr txBox="1"/>
          <p:nvPr/>
        </p:nvSpPr>
        <p:spPr>
          <a:xfrm>
            <a:off x="1038872" y="185083"/>
            <a:ext cx="28520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ÓRGANO DE FISCALIZACIÓN </a:t>
            </a:r>
          </a:p>
          <a:p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DEL CONGRESO DEL ESTADO DE CHIAPAS</a:t>
            </a:r>
          </a:p>
        </p:txBody>
      </p:sp>
      <p:pic>
        <p:nvPicPr>
          <p:cNvPr id="7" name="Picture 1" descr="LOGO OFSCE copia">
            <a:extLst>
              <a:ext uri="{FF2B5EF4-FFF2-40B4-BE49-F238E27FC236}">
                <a16:creationId xmlns:a16="http://schemas.microsoft.com/office/drawing/2014/main" id="{292C570D-2438-4B5B-94B8-9EDE8AA1C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9"/>
          <a:stretch/>
        </p:blipFill>
        <p:spPr bwMode="auto">
          <a:xfrm>
            <a:off x="418257" y="175408"/>
            <a:ext cx="620615" cy="4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3058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2480</TotalTime>
  <Words>1257</Words>
  <Application>Microsoft Office PowerPoint</Application>
  <PresentationFormat>Panorámica</PresentationFormat>
  <Paragraphs>284</Paragraphs>
  <Slides>72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72</vt:i4>
      </vt:variant>
    </vt:vector>
  </HeadingPairs>
  <TitlesOfParts>
    <vt:vector size="78" baseType="lpstr">
      <vt:lpstr>Arial</vt:lpstr>
      <vt:lpstr>Calibri</vt:lpstr>
      <vt:lpstr>Calibri Light</vt:lpstr>
      <vt:lpstr>Consolas</vt:lpstr>
      <vt:lpstr>Roboto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Ricardo Guillen</dc:creator>
  <cp:lastModifiedBy>Ricardo Guillen</cp:lastModifiedBy>
  <cp:revision>122</cp:revision>
  <dcterms:created xsi:type="dcterms:W3CDTF">2017-11-04T03:11:29Z</dcterms:created>
  <dcterms:modified xsi:type="dcterms:W3CDTF">2017-11-06T13:56:45Z</dcterms:modified>
</cp:coreProperties>
</file>