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02" r:id="rId2"/>
    <p:sldId id="408" r:id="rId3"/>
    <p:sldId id="409" r:id="rId4"/>
    <p:sldId id="391" r:id="rId5"/>
    <p:sldId id="410" r:id="rId6"/>
    <p:sldId id="333" r:id="rId7"/>
    <p:sldId id="411" r:id="rId8"/>
    <p:sldId id="412" r:id="rId9"/>
    <p:sldId id="415" r:id="rId10"/>
  </p:sldIdLst>
  <p:sldSz cx="9144000" cy="6858000" type="screen4x3"/>
  <p:notesSz cx="7010400" cy="9271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res Melendez Vicente" initials="FMV" lastIdx="7" clrIdx="0">
    <p:extLst>
      <p:ext uri="{19B8F6BF-5375-455C-9EA6-DF929625EA0E}">
        <p15:presenceInfo xmlns:p15="http://schemas.microsoft.com/office/powerpoint/2012/main" userId="S-1-5-21-905647660-2571481949-3661747931-564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A95D7E"/>
    <a:srgbClr val="E8E8E8"/>
    <a:srgbClr val="E4E4E4"/>
    <a:srgbClr val="AE0622"/>
    <a:srgbClr val="904062"/>
    <a:srgbClr val="993300"/>
    <a:srgbClr val="299970"/>
    <a:srgbClr val="F41867"/>
    <a:srgbClr val="F8A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28" autoAdjust="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159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18779-DF16-4EA0-AC66-0682B17A9AAB}" type="datetimeFigureOut">
              <a:rPr lang="es-MX" smtClean="0"/>
              <a:pPr/>
              <a:t>06/11/2017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8475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338" y="8805863"/>
            <a:ext cx="3038475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BD357-52AD-4AE1-A3AE-97D3899CDDE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3520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550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550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r">
              <a:defRPr sz="1200"/>
            </a:lvl1pPr>
          </a:lstStyle>
          <a:p>
            <a:fld id="{B4095B64-7121-EF40-906A-FFFB3DB778C5}" type="datetimeFigureOut">
              <a:rPr lang="es-ES" smtClean="0"/>
              <a:pPr/>
              <a:t>06/11/2017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31" tIns="46516" rIns="93031" bIns="46516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03725"/>
            <a:ext cx="5608320" cy="4171950"/>
          </a:xfrm>
          <a:prstGeom prst="rect">
            <a:avLst/>
          </a:prstGeom>
        </p:spPr>
        <p:txBody>
          <a:bodyPr vert="horz" lIns="93031" tIns="46516" rIns="93031" bIns="46516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37840" cy="463550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05841"/>
            <a:ext cx="3037840" cy="463550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r">
              <a:defRPr sz="1200"/>
            </a:lvl1pPr>
          </a:lstStyle>
          <a:p>
            <a:fld id="{97375DDD-8106-AE4E-B475-EA05E3361DC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3121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87450" y="695325"/>
            <a:ext cx="4635500" cy="3476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75DDD-8106-AE4E-B475-EA05E3361DC4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4690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87450" y="695325"/>
            <a:ext cx="4635500" cy="3476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75DDD-8106-AE4E-B475-EA05E3361DC4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484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87450" y="695325"/>
            <a:ext cx="4635500" cy="3476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75DDD-8106-AE4E-B475-EA05E3361DC4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739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87450" y="695325"/>
            <a:ext cx="4635500" cy="3476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75DDD-8106-AE4E-B475-EA05E3361DC4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7172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87450" y="695325"/>
            <a:ext cx="4635500" cy="3476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75DDD-8106-AE4E-B475-EA05E3361DC4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461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87450" y="695325"/>
            <a:ext cx="4635500" cy="3476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75DDD-8106-AE4E-B475-EA05E3361DC4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3920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87450" y="695325"/>
            <a:ext cx="4635500" cy="3476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75DDD-8106-AE4E-B475-EA05E3361DC4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1019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A1249-3B2E-2C4E-8C8A-9795C02001CB}" type="datetimeFigureOut">
              <a:rPr lang="es-ES" smtClean="0"/>
              <a:pPr/>
              <a:t>06/11/2017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53FCB-0B9D-1B4B-A849-499CBEC390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992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A1249-3B2E-2C4E-8C8A-9795C02001CB}" type="datetimeFigureOut">
              <a:rPr lang="es-ES" smtClean="0"/>
              <a:pPr/>
              <a:t>06/11/2017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53FCB-0B9D-1B4B-A849-499CBEC390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7843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A1249-3B2E-2C4E-8C8A-9795C02001CB}" type="datetimeFigureOut">
              <a:rPr lang="es-ES" smtClean="0"/>
              <a:pPr/>
              <a:t>06/11/2017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53FCB-0B9D-1B4B-A849-499CBEC390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4130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A1249-3B2E-2C4E-8C8A-9795C02001CB}" type="datetimeFigureOut">
              <a:rPr lang="es-ES" smtClean="0"/>
              <a:pPr/>
              <a:t>06/11/2017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53FCB-0B9D-1B4B-A849-499CBEC390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1011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A1249-3B2E-2C4E-8C8A-9795C02001CB}" type="datetimeFigureOut">
              <a:rPr lang="es-ES" smtClean="0"/>
              <a:pPr/>
              <a:t>06/11/2017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53FCB-0B9D-1B4B-A849-499CBEC390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8811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A1249-3B2E-2C4E-8C8A-9795C02001CB}" type="datetimeFigureOut">
              <a:rPr lang="es-ES" smtClean="0"/>
              <a:pPr/>
              <a:t>06/11/2017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53FCB-0B9D-1B4B-A849-499CBEC390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1812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A1249-3B2E-2C4E-8C8A-9795C02001CB}" type="datetimeFigureOut">
              <a:rPr lang="es-ES" smtClean="0"/>
              <a:pPr/>
              <a:t>06/11/2017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53FCB-0B9D-1B4B-A849-499CBEC390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2799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A1249-3B2E-2C4E-8C8A-9795C02001CB}" type="datetimeFigureOut">
              <a:rPr lang="es-ES" smtClean="0"/>
              <a:pPr/>
              <a:t>06/11/2017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53FCB-0B9D-1B4B-A849-499CBEC390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659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A1249-3B2E-2C4E-8C8A-9795C02001CB}" type="datetimeFigureOut">
              <a:rPr lang="es-ES" smtClean="0"/>
              <a:pPr/>
              <a:t>06/11/2017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53FCB-0B9D-1B4B-A849-499CBEC390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7107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A1249-3B2E-2C4E-8C8A-9795C02001CB}" type="datetimeFigureOut">
              <a:rPr lang="es-ES" smtClean="0"/>
              <a:pPr/>
              <a:t>06/11/2017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53FCB-0B9D-1B4B-A849-499CBEC390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897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A1249-3B2E-2C4E-8C8A-9795C02001CB}" type="datetimeFigureOut">
              <a:rPr lang="es-ES" smtClean="0"/>
              <a:pPr/>
              <a:t>06/11/2017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53FCB-0B9D-1B4B-A849-499CBEC390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5495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NUL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A1249-3B2E-2C4E-8C8A-9795C02001CB}" type="datetimeFigureOut">
              <a:rPr lang="es-ES" smtClean="0"/>
              <a:pPr/>
              <a:t>06/11/2017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53FCB-0B9D-1B4B-A849-499CBEC3905B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7" name="Imagen 6" descr="Base_Leyes Anticorrupción-04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6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1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emf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24" Type="http://schemas.openxmlformats.org/officeDocument/2006/relationships/image" Target="../media/image26.png"/><Relationship Id="rId5" Type="http://schemas.openxmlformats.org/officeDocument/2006/relationships/image" Target="../media/image8.emf"/><Relationship Id="rId15" Type="http://schemas.openxmlformats.org/officeDocument/2006/relationships/image" Target="../media/image18.emf"/><Relationship Id="rId23" Type="http://schemas.openxmlformats.org/officeDocument/2006/relationships/image" Target="../media/image3.jpeg"/><Relationship Id="rId10" Type="http://schemas.openxmlformats.org/officeDocument/2006/relationships/image" Target="../media/image13.emf"/><Relationship Id="rId19" Type="http://schemas.openxmlformats.org/officeDocument/2006/relationships/image" Target="../media/image22.emf"/><Relationship Id="rId4" Type="http://schemas.openxmlformats.org/officeDocument/2006/relationships/image" Target="../media/image7.jpeg"/><Relationship Id="rId9" Type="http://schemas.openxmlformats.org/officeDocument/2006/relationships/image" Target="../media/image12.emf"/><Relationship Id="rId14" Type="http://schemas.openxmlformats.org/officeDocument/2006/relationships/image" Target="../media/image17.emf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3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32.jpeg"/><Relationship Id="rId4" Type="http://schemas.openxmlformats.org/officeDocument/2006/relationships/image" Target="../media/image27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67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82" name="Título 1"/>
          <p:cNvSpPr txBox="1">
            <a:spLocks/>
          </p:cNvSpPr>
          <p:nvPr/>
        </p:nvSpPr>
        <p:spPr>
          <a:xfrm>
            <a:off x="49149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4800" b="1" dirty="0" smtClean="0">
                <a:solidFill>
                  <a:schemeClr val="accent2"/>
                </a:solidFill>
              </a:rPr>
              <a:t>Visión </a:t>
            </a:r>
            <a:r>
              <a:rPr lang="es-MX" sz="4800" dirty="0" smtClean="0">
                <a:solidFill>
                  <a:schemeClr val="accent2"/>
                </a:solidFill>
              </a:rPr>
              <a:t>de la </a:t>
            </a:r>
            <a:r>
              <a:rPr lang="es-MX" sz="4800" b="1" dirty="0" smtClean="0">
                <a:solidFill>
                  <a:schemeClr val="accent2"/>
                </a:solidFill>
              </a:rPr>
              <a:t>PND</a:t>
            </a:r>
            <a:r>
              <a:rPr lang="es-MX" sz="4800" dirty="0" smtClean="0">
                <a:solidFill>
                  <a:schemeClr val="accent2"/>
                </a:solidFill>
              </a:rPr>
              <a:t> en la </a:t>
            </a:r>
            <a:r>
              <a:rPr lang="es-MX" sz="4800" b="1" dirty="0" smtClean="0">
                <a:solidFill>
                  <a:schemeClr val="accent2"/>
                </a:solidFill>
              </a:rPr>
              <a:t>SFP</a:t>
            </a:r>
            <a:endParaRPr lang="es-MX" sz="4800" b="1" dirty="0">
              <a:solidFill>
                <a:schemeClr val="accent2"/>
              </a:solidFill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967919" y="1227221"/>
            <a:ext cx="5788481" cy="520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  <a:spcBef>
                <a:spcPts val="1000"/>
              </a:spcBef>
            </a:pPr>
            <a:r>
              <a:rPr lang="es-MX" spc="2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¿QUÉ </a:t>
            </a:r>
            <a:r>
              <a:rPr lang="es-MX" b="1" spc="250" dirty="0" smtClean="0">
                <a:solidFill>
                  <a:srgbClr val="F41867"/>
                </a:solidFill>
              </a:rPr>
              <a:t>NO ES </a:t>
            </a:r>
            <a:r>
              <a:rPr lang="es-MX" spc="2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 </a:t>
            </a:r>
            <a:r>
              <a:rPr lang="es-MX" b="1" spc="2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PND</a:t>
            </a:r>
            <a:r>
              <a:rPr lang="es-MX" spc="2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</a:p>
          <a:p>
            <a:pPr marL="228600" lvl="0" indent="-228600" algn="just" defTabSz="9144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MX" sz="2800" b="1" i="1" dirty="0" smtClean="0">
                <a:solidFill>
                  <a:srgbClr val="F41867"/>
                </a:solidFill>
              </a:rPr>
              <a:t>No </a:t>
            </a:r>
            <a:r>
              <a:rPr lang="es-MX" sz="2800" b="1" i="1" dirty="0">
                <a:solidFill>
                  <a:srgbClr val="F41867"/>
                </a:solidFill>
              </a:rPr>
              <a:t>es </a:t>
            </a:r>
            <a:r>
              <a:rPr lang="es-MX" sz="2800" dirty="0">
                <a:solidFill>
                  <a:prstClr val="black"/>
                </a:solidFill>
              </a:rPr>
              <a:t>un repositorio de datos.  </a:t>
            </a:r>
          </a:p>
          <a:p>
            <a:pPr marL="228600" lvl="0" indent="-228600" algn="just" defTabSz="9144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MX" sz="2800" b="1" i="1" dirty="0" smtClean="0">
                <a:solidFill>
                  <a:srgbClr val="F41867"/>
                </a:solidFill>
              </a:rPr>
              <a:t>No </a:t>
            </a:r>
            <a:r>
              <a:rPr lang="es-MX" sz="2800" b="1" i="1" dirty="0">
                <a:solidFill>
                  <a:srgbClr val="F41867"/>
                </a:solidFill>
              </a:rPr>
              <a:t>es </a:t>
            </a:r>
            <a:r>
              <a:rPr lang="es-MX" sz="2800" dirty="0" smtClean="0">
                <a:solidFill>
                  <a:prstClr val="black"/>
                </a:solidFill>
              </a:rPr>
              <a:t>una </a:t>
            </a:r>
            <a:r>
              <a:rPr lang="es-MX" sz="2800" dirty="0">
                <a:solidFill>
                  <a:prstClr val="black"/>
                </a:solidFill>
              </a:rPr>
              <a:t>herramienta </a:t>
            </a:r>
            <a:r>
              <a:rPr lang="es-MX" sz="2800" dirty="0" smtClean="0">
                <a:solidFill>
                  <a:prstClr val="black"/>
                </a:solidFill>
              </a:rPr>
              <a:t>únicamente de consulta </a:t>
            </a:r>
            <a:r>
              <a:rPr lang="es-MX" sz="2800" dirty="0">
                <a:solidFill>
                  <a:prstClr val="black"/>
                </a:solidFill>
              </a:rPr>
              <a:t>pública, es decir, su función no es la transparencia y la rendición de cuentas (en sentido estricto). </a:t>
            </a:r>
          </a:p>
          <a:p>
            <a:pPr marL="228600" lvl="0" indent="-228600" algn="just" defTabSz="9144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MX" sz="2800" b="1" i="1" dirty="0" smtClean="0">
                <a:solidFill>
                  <a:srgbClr val="F41867"/>
                </a:solidFill>
              </a:rPr>
              <a:t>No </a:t>
            </a:r>
            <a:r>
              <a:rPr lang="es-MX" sz="2800" b="1" i="1" dirty="0">
                <a:solidFill>
                  <a:srgbClr val="F41867"/>
                </a:solidFill>
              </a:rPr>
              <a:t>es </a:t>
            </a:r>
            <a:r>
              <a:rPr lang="es-MX" sz="2800" dirty="0">
                <a:solidFill>
                  <a:prstClr val="black"/>
                </a:solidFill>
              </a:rPr>
              <a:t>una herramienta acabada, debe ser escalable. </a:t>
            </a:r>
          </a:p>
          <a:p>
            <a:pPr algn="just"/>
            <a:endParaRPr lang="es-MX" sz="2600" dirty="0" smtClean="0"/>
          </a:p>
          <a:p>
            <a:pPr algn="just"/>
            <a:endParaRPr lang="es-MX" sz="2600" dirty="0"/>
          </a:p>
        </p:txBody>
      </p:sp>
      <p:pic>
        <p:nvPicPr>
          <p:cNvPr id="5" name="4 Imagen" descr="PPT_PND_6_11_17_BARRA-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" y="2194560"/>
            <a:ext cx="708957" cy="326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872295" y="1371601"/>
            <a:ext cx="7399421" cy="520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s-MX" sz="2600" dirty="0"/>
          </a:p>
          <a:p>
            <a:pPr algn="just"/>
            <a:endParaRPr lang="es-MX" sz="2600" dirty="0" smtClean="0"/>
          </a:p>
          <a:p>
            <a:pPr algn="just"/>
            <a:endParaRPr lang="es-MX" sz="260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9149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4800" b="1" dirty="0" smtClean="0">
                <a:solidFill>
                  <a:schemeClr val="accent2"/>
                </a:solidFill>
              </a:rPr>
              <a:t>Visión </a:t>
            </a:r>
            <a:r>
              <a:rPr lang="es-MX" sz="4800" dirty="0" smtClean="0">
                <a:solidFill>
                  <a:schemeClr val="accent2"/>
                </a:solidFill>
              </a:rPr>
              <a:t>de la </a:t>
            </a:r>
            <a:r>
              <a:rPr lang="es-MX" sz="4800" b="1" dirty="0" smtClean="0">
                <a:solidFill>
                  <a:schemeClr val="accent2"/>
                </a:solidFill>
              </a:rPr>
              <a:t>PND</a:t>
            </a:r>
            <a:r>
              <a:rPr lang="es-MX" sz="4800" dirty="0" smtClean="0">
                <a:solidFill>
                  <a:schemeClr val="accent2"/>
                </a:solidFill>
              </a:rPr>
              <a:t> en la </a:t>
            </a:r>
            <a:r>
              <a:rPr lang="es-MX" sz="4800" b="1" dirty="0" smtClean="0">
                <a:solidFill>
                  <a:schemeClr val="accent2"/>
                </a:solidFill>
              </a:rPr>
              <a:t>SFP</a:t>
            </a:r>
            <a:endParaRPr lang="es-MX" sz="4800" b="1" dirty="0">
              <a:solidFill>
                <a:schemeClr val="accent2"/>
              </a:solidFill>
            </a:endParaRPr>
          </a:p>
        </p:txBody>
      </p:sp>
      <p:pic>
        <p:nvPicPr>
          <p:cNvPr id="6" name="5 Imagen" descr="PPT_PND_6_11_17_BARRA-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" y="2194560"/>
            <a:ext cx="708957" cy="3261200"/>
          </a:xfrm>
          <a:prstGeom prst="rect">
            <a:avLst/>
          </a:prstGeom>
        </p:spPr>
      </p:pic>
      <p:sp>
        <p:nvSpPr>
          <p:cNvPr id="9" name="Marcador de contenido 2"/>
          <p:cNvSpPr txBox="1">
            <a:spLocks/>
          </p:cNvSpPr>
          <p:nvPr/>
        </p:nvSpPr>
        <p:spPr>
          <a:xfrm>
            <a:off x="967918" y="1227221"/>
            <a:ext cx="6996993" cy="520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50000"/>
              </a:lnSpc>
              <a:spcBef>
                <a:spcPts val="1000"/>
              </a:spcBef>
            </a:pPr>
            <a:r>
              <a:rPr lang="es-MX" spc="2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¿QUÉ </a:t>
            </a:r>
            <a:r>
              <a:rPr lang="es-MX" b="1" spc="250" dirty="0" smtClean="0">
                <a:solidFill>
                  <a:srgbClr val="299970"/>
                </a:solidFill>
              </a:rPr>
              <a:t>SÍ ES</a:t>
            </a:r>
            <a:r>
              <a:rPr lang="es-MX" b="1" spc="2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MX" spc="2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 </a:t>
            </a:r>
            <a:r>
              <a:rPr lang="es-MX" b="1" spc="2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PND</a:t>
            </a:r>
            <a:r>
              <a:rPr lang="es-MX" spc="2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</a:p>
          <a:p>
            <a:pPr lvl="0" algn="just" defTabSz="914400">
              <a:spcBef>
                <a:spcPts val="1000"/>
              </a:spcBef>
            </a:pPr>
            <a:r>
              <a:rPr lang="es-MX" sz="2400" b="1" dirty="0" smtClean="0"/>
              <a:t>Artículo 9. </a:t>
            </a:r>
            <a:r>
              <a:rPr lang="es-MX" sz="2400" i="1" dirty="0" smtClean="0"/>
              <a:t>El Comité Coordinador tendrá las siguientes facultades:</a:t>
            </a:r>
          </a:p>
          <a:p>
            <a:pPr lvl="0" algn="just" defTabSz="914400">
              <a:lnSpc>
                <a:spcPts val="600"/>
              </a:lnSpc>
              <a:spcBef>
                <a:spcPts val="1000"/>
              </a:spcBef>
            </a:pPr>
            <a:endParaRPr lang="es-MX" sz="2400" i="1" dirty="0" smtClean="0"/>
          </a:p>
          <a:p>
            <a:pPr lvl="1" algn="just"/>
            <a:r>
              <a:rPr lang="es-MX" sz="2400" b="1" i="1" dirty="0" smtClean="0">
                <a:solidFill>
                  <a:srgbClr val="299970"/>
                </a:solidFill>
              </a:rPr>
              <a:t>XII.	Establecer </a:t>
            </a:r>
            <a:r>
              <a:rPr lang="es-MX" sz="2400" i="1" dirty="0" smtClean="0">
                <a:solidFill>
                  <a:schemeClr val="tx1"/>
                </a:solidFill>
              </a:rPr>
              <a:t>una Plataforma Digital que integre y conecte los diversos sistemas electrónicos que posean datos e información necesaria para que el Comité Coordinador pueda establecer políticas integrales, metodologías de medición y aprobar los indicadores necesarios para que se puedan evaluar las mismas;</a:t>
            </a:r>
          </a:p>
          <a:p>
            <a:pPr algn="just"/>
            <a:endParaRPr lang="es-MX" sz="2600" dirty="0" smtClean="0"/>
          </a:p>
          <a:p>
            <a:pPr algn="just"/>
            <a:endParaRPr lang="es-MX" sz="2600" dirty="0"/>
          </a:p>
        </p:txBody>
      </p:sp>
    </p:spTree>
    <p:extLst>
      <p:ext uri="{BB962C8B-B14F-4D97-AF65-F5344CB8AC3E}">
        <p14:creationId xmlns:p14="http://schemas.microsoft.com/office/powerpoint/2010/main" val="116876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8457" y="2099349"/>
            <a:ext cx="6530340" cy="144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9149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4800" b="1" dirty="0" smtClean="0">
                <a:solidFill>
                  <a:schemeClr val="accent2"/>
                </a:solidFill>
              </a:rPr>
              <a:t>Pasos </a:t>
            </a:r>
            <a:r>
              <a:rPr lang="es-MX" sz="4800" dirty="0" smtClean="0">
                <a:solidFill>
                  <a:schemeClr val="accent2"/>
                </a:solidFill>
              </a:rPr>
              <a:t>para la </a:t>
            </a:r>
            <a:r>
              <a:rPr lang="es-MX" sz="4800" b="1" i="1" dirty="0" smtClean="0">
                <a:solidFill>
                  <a:schemeClr val="accent2"/>
                </a:solidFill>
              </a:rPr>
              <a:t>construcción</a:t>
            </a:r>
            <a:r>
              <a:rPr lang="es-MX" sz="4800" dirty="0" smtClean="0">
                <a:solidFill>
                  <a:schemeClr val="accent2"/>
                </a:solidFill>
              </a:rPr>
              <a:t> de la </a:t>
            </a:r>
            <a:r>
              <a:rPr lang="es-MX" sz="4800" b="1" dirty="0" smtClean="0">
                <a:solidFill>
                  <a:schemeClr val="accent2"/>
                </a:solidFill>
              </a:rPr>
              <a:t>PND</a:t>
            </a:r>
            <a:endParaRPr lang="es-MX" sz="4800" b="1" dirty="0">
              <a:solidFill>
                <a:schemeClr val="accent2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469756" y="2384678"/>
            <a:ext cx="11718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400" dirty="0" smtClean="0">
                <a:solidFill>
                  <a:schemeClr val="bg1"/>
                </a:solidFill>
              </a:rPr>
              <a:t>¿Quiénes tienen la información?</a:t>
            </a:r>
            <a:endParaRPr lang="es-ES_tradnl" sz="1400" dirty="0">
              <a:solidFill>
                <a:schemeClr val="bg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777856" y="2384678"/>
            <a:ext cx="11268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400" dirty="0" smtClean="0">
                <a:solidFill>
                  <a:schemeClr val="bg1"/>
                </a:solidFill>
              </a:rPr>
              <a:t>¿Qué tipo de sistemas existen?</a:t>
            </a:r>
            <a:endParaRPr lang="es-ES_tradnl" sz="1400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027536" y="2329694"/>
            <a:ext cx="1126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400" dirty="0" smtClean="0">
                <a:solidFill>
                  <a:schemeClr val="bg1"/>
                </a:solidFill>
              </a:rPr>
              <a:t>¿Qué información generan los sistemas?</a:t>
            </a:r>
            <a:endParaRPr lang="es-ES_tradnl" sz="1400" dirty="0">
              <a:solidFill>
                <a:schemeClr val="bg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263557" y="2221972"/>
            <a:ext cx="111252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300" dirty="0" smtClean="0">
                <a:solidFill>
                  <a:schemeClr val="bg1"/>
                </a:solidFill>
              </a:rPr>
              <a:t>¿Cómo adecuamos la información a los sistemas de la PND?  </a:t>
            </a:r>
            <a:endParaRPr lang="es-ES_tradnl" sz="1300" dirty="0">
              <a:solidFill>
                <a:schemeClr val="bg1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536097" y="2329694"/>
            <a:ext cx="11268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400" dirty="0" smtClean="0">
                <a:solidFill>
                  <a:schemeClr val="bg1"/>
                </a:solidFill>
              </a:rPr>
              <a:t>¿Cómo construimos la PND?</a:t>
            </a:r>
            <a:endParaRPr lang="es-ES_tradnl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3020" y="3820160"/>
            <a:ext cx="651899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Rectángulo"/>
          <p:cNvSpPr/>
          <p:nvPr/>
        </p:nvSpPr>
        <p:spPr>
          <a:xfrm>
            <a:off x="1469756" y="4152518"/>
            <a:ext cx="11718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400" dirty="0" smtClean="0">
                <a:solidFill>
                  <a:schemeClr val="bg1"/>
                </a:solidFill>
              </a:rPr>
              <a:t>¿Para qué queremos la PND?</a:t>
            </a:r>
            <a:endParaRPr lang="es-ES_tradnl" sz="1400" dirty="0">
              <a:solidFill>
                <a:schemeClr val="bg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2770236" y="4152518"/>
            <a:ext cx="12328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350" dirty="0" smtClean="0">
                <a:solidFill>
                  <a:schemeClr val="bg1"/>
                </a:solidFill>
              </a:rPr>
              <a:t>¿Qué tipo de herramienta necesitamos?</a:t>
            </a:r>
            <a:endParaRPr lang="es-ES_tradnl" sz="1350" dirty="0">
              <a:solidFill>
                <a:schemeClr val="bg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4091036" y="4132198"/>
            <a:ext cx="11718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400" dirty="0" smtClean="0">
                <a:solidFill>
                  <a:schemeClr val="bg1"/>
                </a:solidFill>
              </a:rPr>
              <a:t>¿Para qué sirve cada Sistema?</a:t>
            </a:r>
            <a:endParaRPr lang="es-ES_tradnl" sz="1400" dirty="0">
              <a:solidFill>
                <a:schemeClr val="bg1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259436" y="4142358"/>
            <a:ext cx="117184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350" dirty="0" smtClean="0">
                <a:solidFill>
                  <a:schemeClr val="bg1"/>
                </a:solidFill>
              </a:rPr>
              <a:t>¿Quiénes tienen la información?</a:t>
            </a:r>
            <a:endParaRPr lang="es-ES_tradnl" sz="1350" dirty="0">
              <a:solidFill>
                <a:schemeClr val="bg1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6458316" y="4071238"/>
            <a:ext cx="11718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1300" dirty="0" smtClean="0">
                <a:solidFill>
                  <a:schemeClr val="bg1"/>
                </a:solidFill>
              </a:rPr>
              <a:t>¿Cómo la generamos, la conectamos y la utilizamos? </a:t>
            </a:r>
            <a:endParaRPr lang="es-ES_tradnl" sz="1300" dirty="0">
              <a:solidFill>
                <a:schemeClr val="bg1"/>
              </a:solidFill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1290320" y="2286000"/>
            <a:ext cx="142240" cy="1016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21 Rectángulo"/>
          <p:cNvSpPr/>
          <p:nvPr/>
        </p:nvSpPr>
        <p:spPr>
          <a:xfrm>
            <a:off x="1290320" y="4003040"/>
            <a:ext cx="142240" cy="1016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3" name="22 Imagen" descr="PPT_PND_6_11_17_BARRA-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" y="1987589"/>
            <a:ext cx="708957" cy="326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8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Resultado de imagen para GOVERNMENT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672" y="2964425"/>
            <a:ext cx="1186731" cy="118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INVESTIGATION ICON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795" y="2834195"/>
            <a:ext cx="657063" cy="65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918" y="1182956"/>
            <a:ext cx="3517900" cy="1803400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2307218" y="219984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dirty="0">
                <a:solidFill>
                  <a:srgbClr val="993300"/>
                </a:solidFill>
                <a:latin typeface="Arial"/>
                <a:cs typeface="Arial"/>
              </a:rPr>
              <a:t>Comité </a:t>
            </a:r>
          </a:p>
          <a:p>
            <a:pPr algn="ctr"/>
            <a:r>
              <a:rPr lang="es-ES" b="1" dirty="0">
                <a:solidFill>
                  <a:srgbClr val="993300"/>
                </a:solidFill>
                <a:latin typeface="Arial"/>
                <a:cs typeface="Arial"/>
              </a:rPr>
              <a:t>Coordinador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6887" y="2557419"/>
            <a:ext cx="393700" cy="1143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5114" y="1966119"/>
            <a:ext cx="330200" cy="127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7175" y="2553357"/>
            <a:ext cx="431800" cy="1270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1277" y="1335359"/>
            <a:ext cx="457200" cy="1651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5818" y="1593589"/>
            <a:ext cx="304800" cy="1270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7321" y="1597443"/>
            <a:ext cx="292100" cy="12700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93848" y="1995935"/>
            <a:ext cx="317500" cy="11430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859" y="1520448"/>
            <a:ext cx="457201" cy="475489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001464" y="1753991"/>
            <a:ext cx="266700" cy="29210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03" y="2043492"/>
            <a:ext cx="350536" cy="364557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837" y="1717432"/>
            <a:ext cx="350536" cy="364557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11372" y="2098667"/>
            <a:ext cx="266700" cy="292100"/>
          </a:xfrm>
          <a:prstGeom prst="rect">
            <a:avLst/>
          </a:prstGeom>
          <a:ln>
            <a:noFill/>
          </a:ln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58683" y="2552759"/>
            <a:ext cx="266700" cy="292100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1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475870" y="2589435"/>
            <a:ext cx="266700" cy="292100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7960" y="5327524"/>
            <a:ext cx="152400" cy="30480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99901" y="5327524"/>
            <a:ext cx="152400" cy="304800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59941" y="5327524"/>
            <a:ext cx="152400" cy="3048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56741" y="5327526"/>
            <a:ext cx="203200" cy="36830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59876" y="5657501"/>
            <a:ext cx="152400" cy="3048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21817" y="5657501"/>
            <a:ext cx="152400" cy="30480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81857" y="5657501"/>
            <a:ext cx="152400" cy="304800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78657" y="5657503"/>
            <a:ext cx="203200" cy="368300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12677" y="5657501"/>
            <a:ext cx="152400" cy="304800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74618" y="5657501"/>
            <a:ext cx="152400" cy="304800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4658" y="5657501"/>
            <a:ext cx="152400" cy="304800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31458" y="5657503"/>
            <a:ext cx="203200" cy="368300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84940" y="5987479"/>
            <a:ext cx="152400" cy="304800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46881" y="5987479"/>
            <a:ext cx="152400" cy="304800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06921" y="5987479"/>
            <a:ext cx="152400" cy="304800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03721" y="5987479"/>
            <a:ext cx="203200" cy="368300"/>
          </a:xfrm>
          <a:prstGeom prst="rect">
            <a:avLst/>
          </a:prstGeom>
        </p:spPr>
      </p:pic>
      <p:pic>
        <p:nvPicPr>
          <p:cNvPr id="1026" name="Picture 2" descr="Resultado de imagen para EYE ICON"/>
          <p:cNvPicPr>
            <a:picLocks noChangeAspect="1" noChangeArrowheads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255" y="4502689"/>
            <a:ext cx="568322" cy="56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ángulo 58"/>
          <p:cNvSpPr/>
          <p:nvPr/>
        </p:nvSpPr>
        <p:spPr>
          <a:xfrm>
            <a:off x="3548714" y="4990913"/>
            <a:ext cx="19132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2FA783"/>
                </a:solidFill>
                <a:latin typeface="Arial"/>
                <a:cs typeface="Arial"/>
              </a:rPr>
              <a:t>CIUDADANÍA</a:t>
            </a:r>
            <a:endParaRPr lang="es-ES" sz="2000" b="1" dirty="0">
              <a:solidFill>
                <a:srgbClr val="2FA783"/>
              </a:solidFill>
              <a:latin typeface="Arial"/>
              <a:cs typeface="Arial"/>
            </a:endParaRPr>
          </a:p>
        </p:txBody>
      </p:sp>
      <p:sp>
        <p:nvSpPr>
          <p:cNvPr id="64" name="Rectángulo 63"/>
          <p:cNvSpPr/>
          <p:nvPr/>
        </p:nvSpPr>
        <p:spPr>
          <a:xfrm>
            <a:off x="914693" y="3644159"/>
            <a:ext cx="1913225" cy="707886"/>
          </a:xfrm>
          <a:prstGeom prst="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accent4">
                    <a:lumMod val="75000"/>
                  </a:schemeClr>
                </a:solidFill>
                <a:latin typeface="Arial"/>
                <a:cs typeface="Arial"/>
              </a:rPr>
              <a:t>SECRETARÍA EJECUTIVA</a:t>
            </a:r>
            <a:endParaRPr lang="es-ES" sz="2000" b="1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034" name="Picture 10" descr="Resultado de imagen para MANAGE ICON"/>
          <p:cNvPicPr>
            <a:picLocks noChangeAspect="1" noChangeArrowheads="1"/>
          </p:cNvPicPr>
          <p:nvPr/>
        </p:nvPicPr>
        <p:blipFill>
          <a:blip r:embed="rId1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425" y="3615040"/>
            <a:ext cx="798392" cy="79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Imagen 6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29024" y="3171017"/>
            <a:ext cx="1942179" cy="1284827"/>
          </a:xfrm>
          <a:prstGeom prst="rect">
            <a:avLst/>
          </a:prstGeom>
        </p:spPr>
      </p:pic>
      <p:pic>
        <p:nvPicPr>
          <p:cNvPr id="1036" name="Picture 12" descr="Resultado de imagen para GOVERNMENT ICON"/>
          <p:cNvPicPr>
            <a:picLocks noChangeAspect="1" noChangeArrowheads="1"/>
          </p:cNvPicPr>
          <p:nvPr/>
        </p:nvPicPr>
        <p:blipFill>
          <a:blip r:embed="rId2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05" y="4199276"/>
            <a:ext cx="840637" cy="84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sultado de imagen para GOVERNMENT ICON"/>
          <p:cNvPicPr>
            <a:picLocks noChangeAspect="1" noChangeArrowheads="1"/>
          </p:cNvPicPr>
          <p:nvPr/>
        </p:nvPicPr>
        <p:blipFill>
          <a:blip r:embed="rId2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055" y="4003673"/>
            <a:ext cx="800438" cy="80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esultado de imagen para DATA ICON"/>
          <p:cNvPicPr>
            <a:picLocks noChangeAspect="1" noChangeArrowheads="1"/>
          </p:cNvPicPr>
          <p:nvPr/>
        </p:nvPicPr>
        <p:blipFill>
          <a:blip r:embed="rId2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598" y="3458663"/>
            <a:ext cx="948846" cy="94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ítulo 1"/>
          <p:cNvSpPr txBox="1">
            <a:spLocks/>
          </p:cNvSpPr>
          <p:nvPr/>
        </p:nvSpPr>
        <p:spPr>
          <a:xfrm>
            <a:off x="49149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4800" b="1" dirty="0" smtClean="0">
                <a:solidFill>
                  <a:schemeClr val="accent2"/>
                </a:solidFill>
              </a:rPr>
              <a:t>Usuarios </a:t>
            </a:r>
            <a:r>
              <a:rPr lang="es-MX" sz="4800" dirty="0" smtClean="0">
                <a:solidFill>
                  <a:schemeClr val="accent2"/>
                </a:solidFill>
              </a:rPr>
              <a:t>de la </a:t>
            </a:r>
            <a:r>
              <a:rPr lang="es-MX" sz="4800" b="1" dirty="0" smtClean="0">
                <a:solidFill>
                  <a:schemeClr val="accent2"/>
                </a:solidFill>
              </a:rPr>
              <a:t>PND</a:t>
            </a:r>
            <a:endParaRPr lang="es-MX" sz="4800" b="1" dirty="0">
              <a:solidFill>
                <a:schemeClr val="accent2"/>
              </a:solidFill>
            </a:endParaRPr>
          </a:p>
        </p:txBody>
      </p:sp>
      <p:pic>
        <p:nvPicPr>
          <p:cNvPr id="49" name="48 Imagen" descr="PPT_PND_6_11_17_BARRA-14.jp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810" y="1987589"/>
            <a:ext cx="708957" cy="3261200"/>
          </a:xfrm>
          <a:prstGeom prst="rect">
            <a:avLst/>
          </a:prstGeom>
        </p:spPr>
      </p:pic>
      <p:pic>
        <p:nvPicPr>
          <p:cNvPr id="60" name="Picture 4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4078657" y="3573016"/>
            <a:ext cx="871741" cy="83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2" name="61 Conector recto de flecha"/>
          <p:cNvCxnSpPr/>
          <p:nvPr/>
        </p:nvCxnSpPr>
        <p:spPr>
          <a:xfrm flipH="1">
            <a:off x="5184598" y="4502689"/>
            <a:ext cx="11612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 de flecha"/>
          <p:cNvCxnSpPr/>
          <p:nvPr/>
        </p:nvCxnSpPr>
        <p:spPr>
          <a:xfrm flipH="1">
            <a:off x="3026887" y="4406369"/>
            <a:ext cx="88538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 de flecha"/>
          <p:cNvCxnSpPr/>
          <p:nvPr/>
        </p:nvCxnSpPr>
        <p:spPr>
          <a:xfrm>
            <a:off x="4831458" y="4502689"/>
            <a:ext cx="0" cy="4882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74 Conector recto de flecha"/>
          <p:cNvCxnSpPr/>
          <p:nvPr/>
        </p:nvCxnSpPr>
        <p:spPr>
          <a:xfrm flipV="1">
            <a:off x="4074217" y="2964425"/>
            <a:ext cx="0" cy="4942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83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87" name="CuadroTexto 86"/>
          <p:cNvSpPr txBox="1"/>
          <p:nvPr/>
        </p:nvSpPr>
        <p:spPr>
          <a:xfrm>
            <a:off x="4702079" y="5996388"/>
            <a:ext cx="24330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Arial" panose="020B0604020202020204" pitchFamily="34" charset="0"/>
                <a:cs typeface="Arial" panose="020B0604020202020204" pitchFamily="34" charset="0"/>
              </a:rPr>
              <a:t>Interconexión entre el SNA y el SNF</a:t>
            </a:r>
          </a:p>
        </p:txBody>
      </p:sp>
      <p:sp>
        <p:nvSpPr>
          <p:cNvPr id="88" name="CuadroTexto 87"/>
          <p:cNvSpPr txBox="1"/>
          <p:nvPr/>
        </p:nvSpPr>
        <p:spPr>
          <a:xfrm>
            <a:off x="1810232" y="2412663"/>
            <a:ext cx="2433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Arial" panose="020B0604020202020204" pitchFamily="34" charset="0"/>
                <a:cs typeface="Arial" panose="020B0604020202020204" pitchFamily="34" charset="0"/>
              </a:rPr>
              <a:t>Sistema de declaraciones patrimonial, de intereses y fiscal</a:t>
            </a:r>
          </a:p>
        </p:txBody>
      </p:sp>
      <p:sp>
        <p:nvSpPr>
          <p:cNvPr id="89" name="CuadroTexto 88"/>
          <p:cNvSpPr txBox="1"/>
          <p:nvPr/>
        </p:nvSpPr>
        <p:spPr>
          <a:xfrm>
            <a:off x="1601525" y="5996388"/>
            <a:ext cx="24330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Arial" panose="020B0604020202020204" pitchFamily="34" charset="0"/>
                <a:cs typeface="Arial" panose="020B0604020202020204" pitchFamily="34" charset="0"/>
              </a:rPr>
              <a:t>Sistema de Denuncias Públicas</a:t>
            </a:r>
          </a:p>
        </p:txBody>
      </p:sp>
      <p:sp>
        <p:nvSpPr>
          <p:cNvPr id="90" name="CuadroTexto 89"/>
          <p:cNvSpPr txBox="1"/>
          <p:nvPr/>
        </p:nvSpPr>
        <p:spPr>
          <a:xfrm>
            <a:off x="4867291" y="2400487"/>
            <a:ext cx="2433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Arial" panose="020B0604020202020204" pitchFamily="34" charset="0"/>
                <a:cs typeface="Arial" panose="020B0604020202020204" pitchFamily="34" charset="0"/>
              </a:rPr>
              <a:t>Servidores Públicos que intervienen en Contrataciones Públicas</a:t>
            </a:r>
          </a:p>
        </p:txBody>
      </p:sp>
      <p:sp>
        <p:nvSpPr>
          <p:cNvPr id="94" name="CuadroTexto 93"/>
          <p:cNvSpPr txBox="1"/>
          <p:nvPr/>
        </p:nvSpPr>
        <p:spPr>
          <a:xfrm>
            <a:off x="933160" y="4105055"/>
            <a:ext cx="24330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b="1" dirty="0">
                <a:latin typeface="Arial" panose="020B0604020202020204" pitchFamily="34" charset="0"/>
                <a:cs typeface="Arial" panose="020B0604020202020204" pitchFamily="34" charset="0"/>
              </a:rPr>
              <a:t>Información Pública de Contrataciones</a:t>
            </a:r>
          </a:p>
        </p:txBody>
      </p:sp>
      <p:sp>
        <p:nvSpPr>
          <p:cNvPr id="95" name="CuadroTexto 94"/>
          <p:cNvSpPr txBox="1"/>
          <p:nvPr/>
        </p:nvSpPr>
        <p:spPr>
          <a:xfrm>
            <a:off x="5918622" y="4113199"/>
            <a:ext cx="25243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b="1" dirty="0">
                <a:latin typeface="Arial" panose="020B0604020202020204" pitchFamily="34" charset="0"/>
                <a:cs typeface="Arial" panose="020B0604020202020204" pitchFamily="34" charset="0"/>
              </a:rPr>
              <a:t>Servidores Públicos y particulares sancionados</a:t>
            </a: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49149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4800" b="1" dirty="0" smtClean="0">
                <a:solidFill>
                  <a:schemeClr val="accent2"/>
                </a:solidFill>
              </a:rPr>
              <a:t>Sistemas </a:t>
            </a:r>
            <a:r>
              <a:rPr lang="es-MX" sz="4800" dirty="0" smtClean="0">
                <a:solidFill>
                  <a:schemeClr val="accent2"/>
                </a:solidFill>
              </a:rPr>
              <a:t>de la </a:t>
            </a:r>
            <a:r>
              <a:rPr lang="es-MX" sz="4800" b="1" dirty="0" smtClean="0">
                <a:solidFill>
                  <a:schemeClr val="accent2"/>
                </a:solidFill>
              </a:rPr>
              <a:t>PND</a:t>
            </a:r>
            <a:endParaRPr lang="es-MX" sz="4800" b="1" dirty="0">
              <a:solidFill>
                <a:schemeClr val="accent2"/>
              </a:solidFill>
            </a:endParaRPr>
          </a:p>
        </p:txBody>
      </p:sp>
      <p:pic>
        <p:nvPicPr>
          <p:cNvPr id="18" name="17 Imagen" descr="PPT_PND_6_11_17_BARRA-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" y="1987589"/>
            <a:ext cx="708957" cy="3261200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1410" y="2807435"/>
            <a:ext cx="1672590" cy="159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C:\Users\Typografisch\Desktop\icons pnd\ICONS pnd-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0006" y="1022379"/>
            <a:ext cx="1481724" cy="1481724"/>
          </a:xfrm>
          <a:prstGeom prst="rect">
            <a:avLst/>
          </a:prstGeom>
          <a:noFill/>
        </p:spPr>
      </p:pic>
      <p:pic>
        <p:nvPicPr>
          <p:cNvPr id="2058" name="Picture 10" descr="C:\Users\Typografisch\Desktop\icons pnd\ICONS pnd-0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24015" y="4575623"/>
            <a:ext cx="1481725" cy="1481725"/>
          </a:xfrm>
          <a:prstGeom prst="rect">
            <a:avLst/>
          </a:prstGeom>
          <a:noFill/>
        </p:spPr>
      </p:pic>
      <p:pic>
        <p:nvPicPr>
          <p:cNvPr id="2059" name="Picture 11" descr="C:\Users\Typografisch\Desktop\icons pnd\ICONS pnd-0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1610" y="2692435"/>
            <a:ext cx="1481724" cy="1481724"/>
          </a:xfrm>
          <a:prstGeom prst="rect">
            <a:avLst/>
          </a:prstGeom>
          <a:noFill/>
        </p:spPr>
      </p:pic>
      <p:pic>
        <p:nvPicPr>
          <p:cNvPr id="30" name="Picture 9" descr="C:\Users\Typografisch\Desktop\icons pnd\ICONS pnd-06.jp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177760" y="4575623"/>
            <a:ext cx="1481724" cy="1481724"/>
          </a:xfrm>
          <a:prstGeom prst="rect">
            <a:avLst/>
          </a:prstGeom>
          <a:noFill/>
        </p:spPr>
      </p:pic>
      <p:pic>
        <p:nvPicPr>
          <p:cNvPr id="31" name="Picture 8" descr="C:\Users\Typografisch\Desktop\icons pnd\ICONS pnd-05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59528" y="2692435"/>
            <a:ext cx="1481724" cy="1481724"/>
          </a:xfrm>
          <a:prstGeom prst="rect">
            <a:avLst/>
          </a:prstGeom>
          <a:noFill/>
        </p:spPr>
      </p:pic>
      <p:pic>
        <p:nvPicPr>
          <p:cNvPr id="32" name="Picture 7" descr="C:\Users\Typografisch\Desktop\icons pnd\ICONS pnd-04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0" y="981739"/>
            <a:ext cx="1481724" cy="1481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409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7" name="Marcador de contenido 2"/>
          <p:cNvSpPr txBox="1">
            <a:spLocks/>
          </p:cNvSpPr>
          <p:nvPr/>
        </p:nvSpPr>
        <p:spPr>
          <a:xfrm>
            <a:off x="3859331" y="1755784"/>
            <a:ext cx="4562775" cy="4529273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 algn="just" defTabSz="914400">
              <a:lnSpc>
                <a:spcPct val="150000"/>
              </a:lnSpc>
              <a:spcBef>
                <a:spcPts val="1000"/>
              </a:spcBef>
              <a:buAutoNum type="arabicPeriod"/>
            </a:pPr>
            <a:r>
              <a:rPr lang="es-MX" sz="4400" dirty="0" smtClean="0">
                <a:solidFill>
                  <a:srgbClr val="A95D7E"/>
                </a:solidFill>
              </a:rPr>
              <a:t>¿</a:t>
            </a:r>
            <a:r>
              <a:rPr lang="es-MX" sz="4400" b="1" dirty="0" smtClean="0">
                <a:solidFill>
                  <a:srgbClr val="A95D7E"/>
                </a:solidFill>
              </a:rPr>
              <a:t>Para qué sirve </a:t>
            </a:r>
            <a:r>
              <a:rPr lang="es-MX" sz="4400" dirty="0" smtClean="0">
                <a:solidFill>
                  <a:srgbClr val="A95D7E"/>
                </a:solidFill>
              </a:rPr>
              <a:t>el sistema?</a:t>
            </a:r>
          </a:p>
          <a:p>
            <a:pPr marL="514350" lvl="0" indent="-514350" algn="just" defTabSz="914400">
              <a:lnSpc>
                <a:spcPct val="150000"/>
              </a:lnSpc>
              <a:spcBef>
                <a:spcPts val="1000"/>
              </a:spcBef>
              <a:buAutoNum type="arabicPeriod"/>
            </a:pPr>
            <a:r>
              <a:rPr lang="es-MX" sz="4400" dirty="0" smtClean="0">
                <a:solidFill>
                  <a:srgbClr val="A95D7E"/>
                </a:solidFill>
              </a:rPr>
              <a:t>¿</a:t>
            </a:r>
            <a:r>
              <a:rPr lang="es-MX" sz="4400" b="1" dirty="0" smtClean="0">
                <a:solidFill>
                  <a:srgbClr val="A95D7E"/>
                </a:solidFill>
              </a:rPr>
              <a:t>Qué información </a:t>
            </a:r>
            <a:r>
              <a:rPr lang="es-MX" sz="4400" dirty="0" smtClean="0">
                <a:solidFill>
                  <a:srgbClr val="A95D7E"/>
                </a:solidFill>
              </a:rPr>
              <a:t>requerimos?</a:t>
            </a:r>
          </a:p>
          <a:p>
            <a:pPr marL="457200" lvl="0" indent="-457200" algn="just" defTabSz="914400">
              <a:lnSpc>
                <a:spcPct val="150000"/>
              </a:lnSpc>
              <a:spcBef>
                <a:spcPts val="1000"/>
              </a:spcBef>
              <a:buAutoNum type="arabicPeriod"/>
            </a:pPr>
            <a:r>
              <a:rPr lang="es-MX" sz="4400" dirty="0" smtClean="0">
                <a:solidFill>
                  <a:srgbClr val="A95D7E"/>
                </a:solidFill>
              </a:rPr>
              <a:t>¿</a:t>
            </a:r>
            <a:r>
              <a:rPr lang="es-MX" sz="4400" b="1" dirty="0" smtClean="0">
                <a:solidFill>
                  <a:srgbClr val="A95D7E"/>
                </a:solidFill>
              </a:rPr>
              <a:t>Quién tiene </a:t>
            </a:r>
            <a:r>
              <a:rPr lang="es-MX" sz="4400" dirty="0" smtClean="0">
                <a:solidFill>
                  <a:srgbClr val="A95D7E"/>
                </a:solidFill>
              </a:rPr>
              <a:t>la información?</a:t>
            </a:r>
          </a:p>
          <a:p>
            <a:pPr marL="457200" lvl="0" indent="-457200" algn="just" defTabSz="914400">
              <a:lnSpc>
                <a:spcPct val="150000"/>
              </a:lnSpc>
              <a:spcBef>
                <a:spcPts val="1000"/>
              </a:spcBef>
              <a:buAutoNum type="arabicPeriod"/>
            </a:pPr>
            <a:r>
              <a:rPr lang="es-MX" sz="4400" dirty="0" smtClean="0">
                <a:solidFill>
                  <a:srgbClr val="A95D7E"/>
                </a:solidFill>
              </a:rPr>
              <a:t>¿Qué </a:t>
            </a:r>
            <a:r>
              <a:rPr lang="es-MX" sz="4400" b="1" dirty="0" smtClean="0">
                <a:solidFill>
                  <a:srgbClr val="A95D7E"/>
                </a:solidFill>
              </a:rPr>
              <a:t>funcionalidades</a:t>
            </a:r>
            <a:r>
              <a:rPr lang="es-MX" sz="4400" dirty="0" smtClean="0">
                <a:solidFill>
                  <a:srgbClr val="A95D7E"/>
                </a:solidFill>
              </a:rPr>
              <a:t> específicas </a:t>
            </a:r>
            <a:r>
              <a:rPr lang="es-MX" sz="4400" b="1" dirty="0" smtClean="0">
                <a:solidFill>
                  <a:srgbClr val="A95D7E"/>
                </a:solidFill>
              </a:rPr>
              <a:t>requiere</a:t>
            </a:r>
            <a:r>
              <a:rPr lang="es-MX" sz="4400" dirty="0" smtClean="0">
                <a:solidFill>
                  <a:srgbClr val="A95D7E"/>
                </a:solidFill>
              </a:rPr>
              <a:t>?</a:t>
            </a:r>
          </a:p>
          <a:p>
            <a:pPr marL="457200" lvl="0" indent="-457200" algn="just" defTabSz="914400">
              <a:lnSpc>
                <a:spcPct val="150000"/>
              </a:lnSpc>
              <a:spcBef>
                <a:spcPts val="1000"/>
              </a:spcBef>
              <a:buAutoNum type="arabicPeriod"/>
            </a:pPr>
            <a:r>
              <a:rPr lang="es-MX" sz="4400" dirty="0" smtClean="0">
                <a:solidFill>
                  <a:srgbClr val="A95D7E"/>
                </a:solidFill>
              </a:rPr>
              <a:t>¿</a:t>
            </a:r>
            <a:r>
              <a:rPr lang="es-MX" sz="4400" b="1" dirty="0" smtClean="0">
                <a:solidFill>
                  <a:srgbClr val="A95D7E"/>
                </a:solidFill>
              </a:rPr>
              <a:t>Quién</a:t>
            </a:r>
            <a:r>
              <a:rPr lang="es-MX" sz="4400" dirty="0" smtClean="0">
                <a:solidFill>
                  <a:srgbClr val="A95D7E"/>
                </a:solidFill>
              </a:rPr>
              <a:t> y </a:t>
            </a:r>
            <a:r>
              <a:rPr lang="es-MX" sz="4400" b="1" dirty="0" smtClean="0">
                <a:solidFill>
                  <a:srgbClr val="A95D7E"/>
                </a:solidFill>
              </a:rPr>
              <a:t>cómo</a:t>
            </a:r>
            <a:r>
              <a:rPr lang="es-MX" sz="4400" dirty="0" smtClean="0">
                <a:solidFill>
                  <a:srgbClr val="A95D7E"/>
                </a:solidFill>
              </a:rPr>
              <a:t> va a </a:t>
            </a:r>
            <a:r>
              <a:rPr lang="es-MX" sz="4400" b="1" dirty="0" smtClean="0">
                <a:solidFill>
                  <a:srgbClr val="A95D7E"/>
                </a:solidFill>
              </a:rPr>
              <a:t>usar</a:t>
            </a:r>
            <a:r>
              <a:rPr lang="es-MX" sz="4400" dirty="0" smtClean="0">
                <a:solidFill>
                  <a:srgbClr val="A95D7E"/>
                </a:solidFill>
              </a:rPr>
              <a:t> el Sistema?</a:t>
            </a:r>
          </a:p>
          <a:p>
            <a:pPr marL="457200" lvl="0" indent="-457200" algn="just" defTabSz="914400">
              <a:lnSpc>
                <a:spcPct val="150000"/>
              </a:lnSpc>
              <a:spcBef>
                <a:spcPts val="1000"/>
              </a:spcBef>
              <a:buAutoNum type="arabicPeriod"/>
            </a:pPr>
            <a:r>
              <a:rPr lang="es-MX" sz="4400" dirty="0" smtClean="0">
                <a:solidFill>
                  <a:srgbClr val="A95D7E"/>
                </a:solidFill>
              </a:rPr>
              <a:t>¿Cómo se </a:t>
            </a:r>
            <a:r>
              <a:rPr lang="es-MX" sz="4400" b="1" dirty="0" smtClean="0">
                <a:solidFill>
                  <a:srgbClr val="A95D7E"/>
                </a:solidFill>
              </a:rPr>
              <a:t>conecta </a:t>
            </a:r>
            <a:r>
              <a:rPr lang="es-MX" sz="4400" dirty="0" smtClean="0">
                <a:solidFill>
                  <a:srgbClr val="A95D7E"/>
                </a:solidFill>
              </a:rPr>
              <a:t>con toda la </a:t>
            </a:r>
            <a:r>
              <a:rPr lang="es-MX" sz="4400" b="1" dirty="0" smtClean="0">
                <a:solidFill>
                  <a:srgbClr val="A95D7E"/>
                </a:solidFill>
              </a:rPr>
              <a:t>PND</a:t>
            </a:r>
            <a:r>
              <a:rPr lang="es-MX" sz="4400" dirty="0" smtClean="0">
                <a:solidFill>
                  <a:srgbClr val="A95D7E"/>
                </a:solidFill>
              </a:rPr>
              <a:t>?</a:t>
            </a:r>
            <a:endParaRPr lang="es-MX" sz="2200" i="1" dirty="0">
              <a:solidFill>
                <a:schemeClr val="accent4"/>
              </a:solidFill>
            </a:endParaRPr>
          </a:p>
          <a:p>
            <a:pPr algn="just"/>
            <a:endParaRPr lang="es-MX" sz="2400" dirty="0">
              <a:solidFill>
                <a:schemeClr val="accent4"/>
              </a:solidFill>
            </a:endParaRPr>
          </a:p>
          <a:p>
            <a:pPr algn="just"/>
            <a:endParaRPr lang="es-MX" sz="2400" dirty="0" smtClean="0">
              <a:solidFill>
                <a:schemeClr val="accent4"/>
              </a:solidFill>
            </a:endParaRPr>
          </a:p>
          <a:p>
            <a:pPr algn="just"/>
            <a:endParaRPr lang="es-MX" sz="2400" dirty="0">
              <a:solidFill>
                <a:schemeClr val="accent4"/>
              </a:solidFill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9149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4800" b="1" dirty="0" smtClean="0">
                <a:solidFill>
                  <a:schemeClr val="accent2"/>
                </a:solidFill>
              </a:rPr>
              <a:t>Análisis </a:t>
            </a:r>
            <a:r>
              <a:rPr lang="es-MX" sz="4800" dirty="0" smtClean="0">
                <a:solidFill>
                  <a:schemeClr val="accent2"/>
                </a:solidFill>
              </a:rPr>
              <a:t>por </a:t>
            </a:r>
            <a:r>
              <a:rPr lang="es-MX" sz="4800" b="1" i="1" dirty="0" smtClean="0">
                <a:solidFill>
                  <a:schemeClr val="accent2"/>
                </a:solidFill>
              </a:rPr>
              <a:t>sistema</a:t>
            </a:r>
            <a:endParaRPr lang="es-MX" sz="4800" b="1" i="1" dirty="0">
              <a:solidFill>
                <a:schemeClr val="accent2"/>
              </a:solidFill>
            </a:endParaRPr>
          </a:p>
        </p:txBody>
      </p:sp>
      <p:pic>
        <p:nvPicPr>
          <p:cNvPr id="14" name="13 Imagen" descr="PPT_PND_6_11_17_BARRA-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" y="1987589"/>
            <a:ext cx="708957" cy="3261200"/>
          </a:xfrm>
          <a:prstGeom prst="rect">
            <a:avLst/>
          </a:prstGeom>
        </p:spPr>
      </p:pic>
      <p:pic>
        <p:nvPicPr>
          <p:cNvPr id="15" name="Picture 6" descr="C:\Users\Typografisch\Desktop\icons pnd\ICONS pnd-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6676" y="1266219"/>
            <a:ext cx="1481724" cy="1481724"/>
          </a:xfrm>
          <a:prstGeom prst="rect">
            <a:avLst/>
          </a:prstGeom>
          <a:noFill/>
        </p:spPr>
      </p:pic>
      <p:pic>
        <p:nvPicPr>
          <p:cNvPr id="16" name="Picture 7" descr="C:\Users\Typografisch\Desktop\icons pnd\ICONS pnd-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77607" y="1225579"/>
            <a:ext cx="1481724" cy="1481724"/>
          </a:xfrm>
          <a:prstGeom prst="rect">
            <a:avLst/>
          </a:prstGeom>
          <a:noFill/>
        </p:spPr>
      </p:pic>
      <p:pic>
        <p:nvPicPr>
          <p:cNvPr id="20" name="Picture 11" descr="C:\Users\Typografisch\Desktop\icons pnd\ICONS pnd-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6676" y="2936275"/>
            <a:ext cx="1481724" cy="1481724"/>
          </a:xfrm>
          <a:prstGeom prst="rect">
            <a:avLst/>
          </a:prstGeom>
          <a:noFill/>
        </p:spPr>
      </p:pic>
      <p:pic>
        <p:nvPicPr>
          <p:cNvPr id="21" name="Picture 8" descr="C:\Users\Typografisch\Desktop\icons pnd\ICONS pnd-0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77607" y="2936275"/>
            <a:ext cx="1481724" cy="1481724"/>
          </a:xfrm>
          <a:prstGeom prst="rect">
            <a:avLst/>
          </a:prstGeom>
          <a:noFill/>
        </p:spPr>
      </p:pic>
      <p:pic>
        <p:nvPicPr>
          <p:cNvPr id="22" name="Picture 10" descr="C:\Users\Typografisch\Desktop\icons pnd\ICONS pnd-0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66676" y="4575623"/>
            <a:ext cx="1481725" cy="1481725"/>
          </a:xfrm>
          <a:prstGeom prst="rect">
            <a:avLst/>
          </a:prstGeom>
          <a:noFill/>
        </p:spPr>
      </p:pic>
      <p:pic>
        <p:nvPicPr>
          <p:cNvPr id="23" name="Picture 9" descr="C:\Users\Typografisch\Desktop\icons pnd\ICONS pnd-06.jpg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2377607" y="4575623"/>
            <a:ext cx="1481724" cy="1481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102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82" name="Título 1"/>
          <p:cNvSpPr txBox="1">
            <a:spLocks/>
          </p:cNvSpPr>
          <p:nvPr/>
        </p:nvSpPr>
        <p:spPr>
          <a:xfrm>
            <a:off x="632825" y="-120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b="1" dirty="0" smtClean="0">
                <a:solidFill>
                  <a:schemeClr val="accent2"/>
                </a:solidFill>
              </a:rPr>
              <a:t>Análisis </a:t>
            </a:r>
            <a:r>
              <a:rPr lang="es-MX" b="1" i="1" dirty="0" smtClean="0">
                <a:solidFill>
                  <a:schemeClr val="accent2"/>
                </a:solidFill>
              </a:rPr>
              <a:t>normativo</a:t>
            </a:r>
            <a:endParaRPr lang="es-MX" b="1" i="1" dirty="0">
              <a:solidFill>
                <a:schemeClr val="accent2"/>
              </a:solidFill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967918" y="1227221"/>
            <a:ext cx="6996993" cy="52096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MX" sz="2800" dirty="0" smtClean="0">
                <a:solidFill>
                  <a:srgbClr val="993300"/>
                </a:solidFill>
              </a:rPr>
              <a:t>Establecimiento </a:t>
            </a:r>
            <a:r>
              <a:rPr lang="es-MX" sz="2800" dirty="0">
                <a:solidFill>
                  <a:srgbClr val="993300"/>
                </a:solidFill>
              </a:rPr>
              <a:t>de la PDN</a:t>
            </a:r>
            <a:r>
              <a:rPr lang="es-MX" sz="2800" dirty="0">
                <a:solidFill>
                  <a:prstClr val="black"/>
                </a:solidFill>
              </a:rPr>
              <a:t>: facultad del C.C. </a:t>
            </a:r>
          </a:p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993300"/>
                </a:solidFill>
              </a:rPr>
              <a:t>Acceso limitado a </a:t>
            </a:r>
            <a:r>
              <a:rPr lang="es-MX" sz="2800" b="1" dirty="0">
                <a:solidFill>
                  <a:srgbClr val="993300"/>
                </a:solidFill>
              </a:rPr>
              <a:t>usuarios focalizados</a:t>
            </a:r>
            <a:r>
              <a:rPr lang="es-MX" sz="2800" dirty="0">
                <a:solidFill>
                  <a:srgbClr val="993300"/>
                </a:solidFill>
              </a:rPr>
              <a:t>:</a:t>
            </a:r>
            <a:r>
              <a:rPr lang="es-MX" sz="2800" dirty="0">
                <a:solidFill>
                  <a:prstClr val="black"/>
                </a:solidFill>
              </a:rPr>
              <a:t> </a:t>
            </a:r>
          </a:p>
          <a:p>
            <a:pPr marL="685800" lvl="1" indent="-228600" algn="l" defTabSz="914400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prstClr val="black"/>
                </a:solidFill>
              </a:rPr>
              <a:t>Integrantes del C.C;</a:t>
            </a:r>
          </a:p>
          <a:p>
            <a:pPr marL="685800" lvl="1" indent="-228600" algn="l" defTabSz="914400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prstClr val="black"/>
                </a:solidFill>
              </a:rPr>
              <a:t>Comisión Ejecutiva; </a:t>
            </a:r>
          </a:p>
          <a:p>
            <a:pPr marL="685800" lvl="1" indent="-228600" algn="l" defTabSz="914400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prstClr val="black"/>
                </a:solidFill>
              </a:rPr>
              <a:t>Integrantes del Comité de Participación Ciudadana (C.P.C); y </a:t>
            </a:r>
          </a:p>
          <a:p>
            <a:pPr marL="685800" lvl="1" indent="-228600" algn="l" defTabSz="914400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prstClr val="black"/>
                </a:solidFill>
              </a:rPr>
              <a:t>Autoridades competentes en:</a:t>
            </a:r>
          </a:p>
          <a:p>
            <a:pPr marL="1143000" lvl="2" indent="-228600" algn="l" defTabSz="914400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s-MX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Prevención, detección y sanción de responsabilidades administrativas y hechos de corrupción.</a:t>
            </a:r>
          </a:p>
          <a:p>
            <a:pPr marL="1143000" lvl="2" indent="-228600" algn="l" defTabSz="914400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s-MX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Fiscalización y control de recursos públicos.</a:t>
            </a:r>
          </a:p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993300"/>
                </a:solidFill>
              </a:rPr>
              <a:t>Objetivos:</a:t>
            </a:r>
          </a:p>
          <a:p>
            <a:pPr marL="685800" lvl="1" indent="-228600" algn="l" defTabSz="914400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s-MX" sz="2200" b="1" dirty="0">
                <a:solidFill>
                  <a:prstClr val="black"/>
                </a:solidFill>
              </a:rPr>
              <a:t>Operativos:</a:t>
            </a:r>
            <a:r>
              <a:rPr lang="es-MX" sz="2200" dirty="0">
                <a:solidFill>
                  <a:prstClr val="black"/>
                </a:solidFill>
              </a:rPr>
              <a:t> </a:t>
            </a:r>
            <a:r>
              <a:rPr lang="es-MX" sz="2200" u="sng" dirty="0">
                <a:solidFill>
                  <a:prstClr val="black"/>
                </a:solidFill>
              </a:rPr>
              <a:t>integrar y conectar</a:t>
            </a:r>
            <a:r>
              <a:rPr lang="es-MX" sz="2200" dirty="0">
                <a:solidFill>
                  <a:prstClr val="black"/>
                </a:solidFill>
              </a:rPr>
              <a:t> sistemas informáticos. </a:t>
            </a:r>
          </a:p>
          <a:p>
            <a:pPr marL="685800" lvl="1" indent="-228600" algn="l" defTabSz="914400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s-MX" sz="2200" b="1" dirty="0">
                <a:solidFill>
                  <a:prstClr val="black"/>
                </a:solidFill>
              </a:rPr>
              <a:t>Funcionales:</a:t>
            </a:r>
            <a:r>
              <a:rPr lang="es-MX" sz="2200" dirty="0">
                <a:solidFill>
                  <a:prstClr val="black"/>
                </a:solidFill>
              </a:rPr>
              <a:t> hacer interoperable la información contenida en los sistemas informáticos. </a:t>
            </a:r>
          </a:p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MX" sz="2900" dirty="0">
                <a:solidFill>
                  <a:srgbClr val="993300"/>
                </a:solidFill>
              </a:rPr>
              <a:t>Información de la </a:t>
            </a:r>
            <a:r>
              <a:rPr lang="es-MX" sz="2900" dirty="0" smtClean="0">
                <a:solidFill>
                  <a:srgbClr val="993300"/>
                </a:solidFill>
              </a:rPr>
              <a:t>PDN</a:t>
            </a:r>
            <a:r>
              <a:rPr lang="es-MX" sz="2900" dirty="0">
                <a:solidFill>
                  <a:prstClr val="black"/>
                </a:solidFill>
              </a:rPr>
              <a:t>, la que incorporen los integrantes del SNA; incluyendo SLA.</a:t>
            </a:r>
          </a:p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MX" sz="2900" dirty="0" smtClean="0">
                <a:solidFill>
                  <a:srgbClr val="993300"/>
                </a:solidFill>
              </a:rPr>
              <a:t>Administración</a:t>
            </a:r>
            <a:r>
              <a:rPr lang="es-MX" sz="2900" dirty="0" smtClean="0">
                <a:solidFill>
                  <a:prstClr val="black"/>
                </a:solidFill>
              </a:rPr>
              <a:t> </a:t>
            </a:r>
            <a:r>
              <a:rPr lang="es-MX" sz="2900" dirty="0">
                <a:solidFill>
                  <a:prstClr val="black"/>
                </a:solidFill>
              </a:rPr>
              <a:t>a cargo de la Secretaría Técnica de la Comisión Ejecutiva del SNA.</a:t>
            </a:r>
          </a:p>
          <a:p>
            <a:pPr marL="228600" lvl="0" indent="-228600" algn="l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MX" sz="2900" dirty="0">
                <a:solidFill>
                  <a:prstClr val="black"/>
                </a:solidFill>
              </a:rPr>
              <a:t>C.P.C propone </a:t>
            </a:r>
            <a:r>
              <a:rPr lang="es-MX" sz="2900" dirty="0">
                <a:solidFill>
                  <a:srgbClr val="993300"/>
                </a:solidFill>
              </a:rPr>
              <a:t>proyectos de mejora</a:t>
            </a:r>
            <a:r>
              <a:rPr lang="es-MX" sz="2900" dirty="0">
                <a:solidFill>
                  <a:prstClr val="black"/>
                </a:solidFill>
              </a:rPr>
              <a:t> para su operación.</a:t>
            </a:r>
          </a:p>
          <a:p>
            <a:pPr algn="just"/>
            <a:endParaRPr lang="es-MX" sz="2600" dirty="0" smtClean="0"/>
          </a:p>
          <a:p>
            <a:pPr algn="just"/>
            <a:endParaRPr lang="es-MX" sz="2600" dirty="0"/>
          </a:p>
        </p:txBody>
      </p:sp>
      <p:pic>
        <p:nvPicPr>
          <p:cNvPr id="6" name="5 Imagen" descr="PPT_PND_6_11_17_BARRA-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" y="2194560"/>
            <a:ext cx="708957" cy="326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8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" y="439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" name="Rectángulo 1"/>
          <p:cNvSpPr/>
          <p:nvPr/>
        </p:nvSpPr>
        <p:spPr>
          <a:xfrm>
            <a:off x="351256" y="1120140"/>
            <a:ext cx="8343571" cy="5289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9149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4800" b="1" dirty="0" smtClean="0">
                <a:solidFill>
                  <a:schemeClr val="accent2"/>
                </a:solidFill>
              </a:rPr>
              <a:t>Diagnóstico </a:t>
            </a:r>
            <a:r>
              <a:rPr lang="es-MX" sz="4800" dirty="0" smtClean="0">
                <a:solidFill>
                  <a:schemeClr val="accent2"/>
                </a:solidFill>
              </a:rPr>
              <a:t>informático</a:t>
            </a:r>
            <a:endParaRPr lang="es-MX" sz="4800" b="1" dirty="0">
              <a:solidFill>
                <a:schemeClr val="accent2"/>
              </a:solidFill>
            </a:endParaRPr>
          </a:p>
        </p:txBody>
      </p:sp>
      <p:graphicFrame>
        <p:nvGraphicFramePr>
          <p:cNvPr id="8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1538588"/>
              </p:ext>
            </p:extLst>
          </p:nvPr>
        </p:nvGraphicFramePr>
        <p:xfrm>
          <a:off x="522377" y="1120140"/>
          <a:ext cx="8172450" cy="5336376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3560428">
                  <a:extLst>
                    <a:ext uri="{9D8B030D-6E8A-4147-A177-3AD203B41FA5}">
                      <a16:colId xmlns:a16="http://schemas.microsoft.com/office/drawing/2014/main" val="1406848612"/>
                    </a:ext>
                  </a:extLst>
                </a:gridCol>
                <a:gridCol w="4612022">
                  <a:extLst>
                    <a:ext uri="{9D8B030D-6E8A-4147-A177-3AD203B41FA5}">
                      <a16:colId xmlns:a16="http://schemas.microsoft.com/office/drawing/2014/main" val="1242665184"/>
                    </a:ext>
                  </a:extLst>
                </a:gridCol>
              </a:tblGrid>
              <a:tr h="352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cap="small" spc="250" baseline="0" dirty="0" smtClean="0">
                          <a:solidFill>
                            <a:schemeClr val="bg1"/>
                          </a:solidFill>
                          <a:effectLst/>
                        </a:rPr>
                        <a:t>LGSNA</a:t>
                      </a:r>
                      <a:endParaRPr lang="en-US" sz="2000" cap="small" spc="250" baseline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2187" marR="32187" marT="0" marB="0">
                    <a:solidFill>
                      <a:srgbClr val="AE06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kern="1200" cap="small" spc="250" baseline="0" dirty="0" smtClean="0">
                          <a:solidFill>
                            <a:schemeClr val="bg1"/>
                          </a:solidFill>
                        </a:rPr>
                        <a:t>SISTEMA SFP</a:t>
                      </a:r>
                      <a:endParaRPr lang="en-US" sz="2000" kern="1200" cap="small" spc="25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187" marR="32187" marT="0" marB="0">
                    <a:solidFill>
                      <a:srgbClr val="9040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134617"/>
                  </a:ext>
                </a:extLst>
              </a:tr>
              <a:tr h="82522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</a:rPr>
                        <a:t>Sistema de evolución patrimonial, de declaración de intereses y constancia de presentación de declaración fiscal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160338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es-MX" sz="1500" kern="1200" dirty="0" err="1"/>
                        <a:t>DeclaraNet</a:t>
                      </a:r>
                      <a:endParaRPr lang="en-US" sz="1500" kern="1200" dirty="0"/>
                    </a:p>
                    <a:p>
                      <a:pPr marL="342900" lvl="0" indent="-160338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es-MX" sz="1500" kern="1200" dirty="0"/>
                        <a:t>Sistema Integral de Responsabilidades Administrativas (SIRA)</a:t>
                      </a:r>
                      <a:endParaRPr lang="en-US" sz="15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187" marR="32187" marT="0" marB="0" anchor="ctr"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993230"/>
                  </a:ext>
                </a:extLst>
              </a:tr>
              <a:tr h="82366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</a:rPr>
                        <a:t>Sistema de los Servidores públicos que intervengan en procedimientos de contrataciones públicas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160338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es-MX" sz="1500" kern="1200" dirty="0"/>
                        <a:t>Registro de Servidores Públicos de la Administración Pública </a:t>
                      </a:r>
                      <a:r>
                        <a:rPr lang="es-MX" sz="1500" kern="1200" dirty="0" smtClean="0"/>
                        <a:t>Federal </a:t>
                      </a:r>
                      <a:r>
                        <a:rPr lang="es-MX" sz="1500" kern="1200" dirty="0"/>
                        <a:t>(RENIRESP)</a:t>
                      </a:r>
                      <a:endParaRPr lang="en-US" sz="15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187" marR="3218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602384"/>
                  </a:ext>
                </a:extLst>
              </a:tr>
              <a:tr h="82522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</a:rPr>
                        <a:t>Sistema nacional de Servidores públicos y particulares sancionados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160338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es-MX" sz="1500" kern="1200" dirty="0"/>
                        <a:t>Sistema de Procedimientos Administrativos de Responsabilidades  (SPAR)</a:t>
                      </a:r>
                      <a:endParaRPr lang="en-US" sz="1500" kern="1200" dirty="0"/>
                    </a:p>
                    <a:p>
                      <a:pPr marL="342900" lvl="0" indent="-160338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es-MX" sz="1500" kern="1200" dirty="0"/>
                        <a:t>Registro de Servidores Públicos Sancionados (RSPS)</a:t>
                      </a:r>
                      <a:endParaRPr lang="en-US" sz="15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187" marR="32187" marT="0" marB="0" anchor="ctr"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052076"/>
                  </a:ext>
                </a:extLst>
              </a:tr>
              <a:tr h="110578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</a:rPr>
                        <a:t>Sistema de información y comunicación del Sistema Nacional y del Sistema Nacional de Fiscalización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160338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es-MX" sz="1500" kern="1200" dirty="0" smtClean="0"/>
                        <a:t>Plataforma Virtual del</a:t>
                      </a:r>
                      <a:r>
                        <a:rPr lang="es-MX" sz="1500" kern="1200" baseline="0" dirty="0" smtClean="0"/>
                        <a:t> Sistema Nacional de Fiscalización:</a:t>
                      </a:r>
                      <a:endParaRPr lang="es-MX" sz="1500" kern="1200" dirty="0" smtClean="0"/>
                    </a:p>
                    <a:p>
                      <a:pPr marL="715963" lvl="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es-MX" sz="1500" kern="1200" dirty="0" smtClean="0"/>
                        <a:t>Sistema </a:t>
                      </a:r>
                      <a:r>
                        <a:rPr lang="es-MX" sz="1500" kern="1200" dirty="0"/>
                        <a:t>Integral de Auditorías (SIA</a:t>
                      </a:r>
                      <a:r>
                        <a:rPr lang="es-MX" sz="1500" kern="1200" dirty="0" smtClean="0"/>
                        <a:t>)</a:t>
                      </a:r>
                    </a:p>
                    <a:p>
                      <a:pPr marL="715963" lvl="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es-MX" sz="1500" kern="1200" dirty="0" smtClean="0"/>
                        <a:t>Sistema Público de Consulta</a:t>
                      </a:r>
                      <a:r>
                        <a:rPr lang="es-MX" sz="1500" kern="1200" baseline="0" dirty="0" smtClean="0"/>
                        <a:t> de Auditorías (ASF)</a:t>
                      </a:r>
                      <a:endParaRPr lang="en-US" sz="15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187" marR="3218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871533"/>
                  </a:ext>
                </a:extLst>
              </a:tr>
              <a:tr h="82522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</a:rPr>
                        <a:t>Sistema de denuncias públicas de faltas administrativas y hechos de corrupción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160338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es-MX" sz="1500" kern="1200" dirty="0"/>
                        <a:t>Sistema Integral de Inconformidades (SIINC)</a:t>
                      </a:r>
                      <a:endParaRPr lang="en-US" sz="1500" kern="1200" dirty="0"/>
                    </a:p>
                    <a:p>
                      <a:pPr marL="342900" lvl="0" indent="-160338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es-MX" sz="1500" kern="1200" dirty="0"/>
                        <a:t>Sistema Integral de Quejas y Denuncias Ciudadanas (SIDEC)</a:t>
                      </a:r>
                      <a:endParaRPr lang="en-US" sz="15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187" marR="32187" marT="0" marB="0" anchor="ctr"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735784"/>
                  </a:ext>
                </a:extLst>
              </a:tr>
              <a:tr h="54466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</a:rPr>
                        <a:t>Sistema de Información Pública de Contrataciones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160338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es-MX" sz="1500" kern="1200" dirty="0" smtClean="0"/>
                        <a:t>CompraNet</a:t>
                      </a:r>
                    </a:p>
                    <a:p>
                      <a:pPr marL="342900" lvl="0" indent="-160338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§"/>
                      </a:pPr>
                      <a:r>
                        <a:rPr lang="es-MX" sz="1500" kern="1200" dirty="0" smtClean="0"/>
                        <a:t>EDCA</a:t>
                      </a:r>
                      <a:endParaRPr lang="en-US" sz="15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187" marR="3218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240865"/>
                  </a:ext>
                </a:extLst>
              </a:tr>
            </a:tbl>
          </a:graphicData>
        </a:graphic>
      </p:graphicFrame>
      <p:pic>
        <p:nvPicPr>
          <p:cNvPr id="9" name="8 Imagen" descr="PPT_PND_6_11_17_BARRA-14.jpg"/>
          <p:cNvPicPr>
            <a:picLocks noChangeAspect="1"/>
          </p:cNvPicPr>
          <p:nvPr/>
        </p:nvPicPr>
        <p:blipFill>
          <a:blip r:embed="rId3"/>
          <a:srcRect b="70603"/>
          <a:stretch>
            <a:fillRect/>
          </a:stretch>
        </p:blipFill>
        <p:spPr>
          <a:xfrm>
            <a:off x="522377" y="1120140"/>
            <a:ext cx="259211" cy="350520"/>
          </a:xfrm>
          <a:prstGeom prst="rect">
            <a:avLst/>
          </a:prstGeom>
        </p:spPr>
      </p:pic>
      <p:pic>
        <p:nvPicPr>
          <p:cNvPr id="11" name="10 Imagen" descr="PPT_PND_6_11_17_BARRA-14.jpg"/>
          <p:cNvPicPr>
            <a:picLocks noChangeAspect="1"/>
          </p:cNvPicPr>
          <p:nvPr/>
        </p:nvPicPr>
        <p:blipFill>
          <a:blip r:embed="rId3"/>
          <a:srcRect b="70603"/>
          <a:stretch>
            <a:fillRect/>
          </a:stretch>
        </p:blipFill>
        <p:spPr>
          <a:xfrm>
            <a:off x="8435616" y="1120140"/>
            <a:ext cx="259211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2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3382</TotalTime>
  <Words>455</Words>
  <Application>Microsoft Office PowerPoint</Application>
  <PresentationFormat>Presentación en pantalla (4:3)</PresentationFormat>
  <Paragraphs>85</Paragraphs>
  <Slides>9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PGR</dc:creator>
  <cp:lastModifiedBy>Fuentes Holland Martín Emiliano</cp:lastModifiedBy>
  <cp:revision>218</cp:revision>
  <cp:lastPrinted>2017-11-06T16:13:31Z</cp:lastPrinted>
  <dcterms:created xsi:type="dcterms:W3CDTF">2017-01-10T19:44:21Z</dcterms:created>
  <dcterms:modified xsi:type="dcterms:W3CDTF">2017-11-06T16:17:06Z</dcterms:modified>
</cp:coreProperties>
</file>