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6.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7.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8.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9.xml" ContentType="application/vnd.openxmlformats-officedocument.themeOverride+xml"/>
  <Override PartName="/ppt/notesSlides/notesSlide4.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5.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5"/>
  </p:notesMasterIdLst>
  <p:handoutMasterIdLst>
    <p:handoutMasterId r:id="rId86"/>
  </p:handoutMasterIdLst>
  <p:sldIdLst>
    <p:sldId id="256" r:id="rId3"/>
    <p:sldId id="257" r:id="rId4"/>
    <p:sldId id="433" r:id="rId5"/>
    <p:sldId id="264" r:id="rId6"/>
    <p:sldId id="265" r:id="rId7"/>
    <p:sldId id="266" r:id="rId8"/>
    <p:sldId id="267" r:id="rId9"/>
    <p:sldId id="269" r:id="rId10"/>
    <p:sldId id="270" r:id="rId11"/>
    <p:sldId id="271" r:id="rId12"/>
    <p:sldId id="272" r:id="rId13"/>
    <p:sldId id="273" r:id="rId14"/>
    <p:sldId id="274" r:id="rId15"/>
    <p:sldId id="275" r:id="rId16"/>
    <p:sldId id="276" r:id="rId17"/>
    <p:sldId id="277" r:id="rId18"/>
    <p:sldId id="315" r:id="rId19"/>
    <p:sldId id="316" r:id="rId20"/>
    <p:sldId id="317" r:id="rId21"/>
    <p:sldId id="318" r:id="rId22"/>
    <p:sldId id="319" r:id="rId23"/>
    <p:sldId id="320" r:id="rId24"/>
    <p:sldId id="434" r:id="rId25"/>
    <p:sldId id="435" r:id="rId26"/>
    <p:sldId id="436" r:id="rId27"/>
    <p:sldId id="437" r:id="rId28"/>
    <p:sldId id="438" r:id="rId29"/>
    <p:sldId id="439" r:id="rId30"/>
    <p:sldId id="440" r:id="rId31"/>
    <p:sldId id="441" r:id="rId32"/>
    <p:sldId id="442" r:id="rId33"/>
    <p:sldId id="321" r:id="rId34"/>
    <p:sldId id="322" r:id="rId35"/>
    <p:sldId id="443" r:id="rId36"/>
    <p:sldId id="323" r:id="rId37"/>
    <p:sldId id="324" r:id="rId38"/>
    <p:sldId id="325" r:id="rId39"/>
    <p:sldId id="326" r:id="rId40"/>
    <p:sldId id="357" r:id="rId41"/>
    <p:sldId id="358" r:id="rId42"/>
    <p:sldId id="404" r:id="rId43"/>
    <p:sldId id="359" r:id="rId44"/>
    <p:sldId id="367" r:id="rId45"/>
    <p:sldId id="369" r:id="rId46"/>
    <p:sldId id="370" r:id="rId47"/>
    <p:sldId id="371" r:id="rId48"/>
    <p:sldId id="385" r:id="rId49"/>
    <p:sldId id="373" r:id="rId50"/>
    <p:sldId id="374" r:id="rId51"/>
    <p:sldId id="405" r:id="rId52"/>
    <p:sldId id="412" r:id="rId53"/>
    <p:sldId id="406" r:id="rId54"/>
    <p:sldId id="407" r:id="rId55"/>
    <p:sldId id="408" r:id="rId56"/>
    <p:sldId id="409" r:id="rId57"/>
    <p:sldId id="410" r:id="rId58"/>
    <p:sldId id="411" r:id="rId59"/>
    <p:sldId id="403" r:id="rId60"/>
    <p:sldId id="444" r:id="rId61"/>
    <p:sldId id="376" r:id="rId62"/>
    <p:sldId id="377" r:id="rId63"/>
    <p:sldId id="379" r:id="rId64"/>
    <p:sldId id="395" r:id="rId65"/>
    <p:sldId id="375" r:id="rId66"/>
    <p:sldId id="380" r:id="rId67"/>
    <p:sldId id="432" r:id="rId68"/>
    <p:sldId id="415" r:id="rId69"/>
    <p:sldId id="417" r:id="rId70"/>
    <p:sldId id="419" r:id="rId71"/>
    <p:sldId id="421" r:id="rId72"/>
    <p:sldId id="423" r:id="rId73"/>
    <p:sldId id="424" r:id="rId74"/>
    <p:sldId id="425" r:id="rId75"/>
    <p:sldId id="426" r:id="rId76"/>
    <p:sldId id="427" r:id="rId77"/>
    <p:sldId id="428" r:id="rId78"/>
    <p:sldId id="429" r:id="rId79"/>
    <p:sldId id="430" r:id="rId80"/>
    <p:sldId id="445" r:id="rId81"/>
    <p:sldId id="446" r:id="rId82"/>
    <p:sldId id="447" r:id="rId83"/>
    <p:sldId id="396" r:id="rId84"/>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8000"/>
    <a:srgbClr val="9900FF"/>
    <a:srgbClr val="8E6E47"/>
    <a:srgbClr val="5A3B28"/>
    <a:srgbClr val="82553A"/>
    <a:srgbClr val="FF9933"/>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83" d="100"/>
          <a:sy n="83" d="100"/>
        </p:scale>
        <p:origin x="1454" y="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100" d="100"/>
          <a:sy n="100" d="100"/>
        </p:scale>
        <p:origin x="3552"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tableStyles" Target="tableStyle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Hoja_de_c_lculo_de_Microsoft_Excel.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Hoja_de_c_lculo_de_Microsoft_Excel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Hoja_de_c_lculo_de_Microsoft_Excel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Hoja_de_c_lculo_de_Microsoft_Excel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s-MX" sz="2000" b="1" dirty="0">
                <a:latin typeface="Arial" panose="020B0604020202020204" pitchFamily="34" charset="0"/>
                <a:cs typeface="Arial" panose="020B0604020202020204" pitchFamily="34" charset="0"/>
              </a:rPr>
              <a:t>Asignaciones</a:t>
            </a:r>
            <a:r>
              <a:rPr lang="es-MX" sz="2000" b="1" baseline="0" dirty="0">
                <a:latin typeface="Arial" panose="020B0604020202020204" pitchFamily="34" charset="0"/>
                <a:cs typeface="Arial" panose="020B0604020202020204" pitchFamily="34" charset="0"/>
              </a:rPr>
              <a:t> (millones de pesos)</a:t>
            </a:r>
            <a:endParaRPr lang="es-MX" sz="2000" b="1"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MX"/>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1338551188196952E-2"/>
          <c:y val="0.13063033166609417"/>
          <c:w val="0.91234590819790085"/>
          <c:h val="0.60802479515850094"/>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D96A-4408-A5F5-97CFD429C307}"/>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D96A-4408-A5F5-97CFD429C307}"/>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D96A-4408-A5F5-97CFD429C307}"/>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D96A-4408-A5F5-97CFD429C307}"/>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'CUADRO 2 (2)'!$B$6:$B$9</c:f>
              <c:strCache>
                <c:ptCount val="4"/>
                <c:pt idx="0">
                  <c:v>APORTACIONES</c:v>
                </c:pt>
                <c:pt idx="1">
                  <c:v>SUBSIDIOS</c:v>
                </c:pt>
                <c:pt idx="2">
                  <c:v>PARTICIPACIONES </c:v>
                </c:pt>
                <c:pt idx="3">
                  <c:v>CONVENIOS</c:v>
                </c:pt>
              </c:strCache>
            </c:strRef>
          </c:cat>
          <c:val>
            <c:numRef>
              <c:f>'CUADRO 2 (2)'!$C$6:$C$9</c:f>
              <c:numCache>
                <c:formatCode>#,##0</c:formatCode>
                <c:ptCount val="4"/>
                <c:pt idx="0">
                  <c:v>668352.39999999991</c:v>
                </c:pt>
                <c:pt idx="1">
                  <c:v>117539.09090883996</c:v>
                </c:pt>
                <c:pt idx="2">
                  <c:v>693777.6</c:v>
                </c:pt>
                <c:pt idx="3">
                  <c:v>301991.59017809003</c:v>
                </c:pt>
              </c:numCache>
            </c:numRef>
          </c:val>
          <c:extLst>
            <c:ext xmlns:c16="http://schemas.microsoft.com/office/drawing/2014/chart" uri="{C3380CC4-5D6E-409C-BE32-E72D297353CC}">
              <c16:uniqueId val="{00000008-D96A-4408-A5F5-97CFD429C307}"/>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MX"/>
        </a:p>
      </c:txPr>
    </c:legend>
    <c:plotVisOnly val="1"/>
    <c:dispBlanksAs val="gap"/>
    <c:showDLblsOverMax val="0"/>
  </c:chart>
  <c:spPr>
    <a:noFill/>
    <a:ln>
      <a:noFill/>
    </a:ln>
    <a:effectLst/>
  </c:spPr>
  <c:txPr>
    <a:bodyPr/>
    <a:lstStyle/>
    <a:p>
      <a:pPr>
        <a:defRPr/>
      </a:pPr>
      <a:endParaRPr lang="es-MX"/>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s-MX" sz="2000" b="1">
                <a:latin typeface="Arial" panose="020B0604020202020204" pitchFamily="34" charset="0"/>
                <a:cs typeface="Arial" panose="020B0604020202020204" pitchFamily="34" charset="0"/>
              </a:rPr>
              <a:t>Número de</a:t>
            </a:r>
            <a:r>
              <a:rPr lang="es-MX" sz="2000" b="1" baseline="0">
                <a:latin typeface="Arial" panose="020B0604020202020204" pitchFamily="34" charset="0"/>
                <a:cs typeface="Arial" panose="020B0604020202020204" pitchFamily="34" charset="0"/>
              </a:rPr>
              <a:t> auditorías</a:t>
            </a:r>
            <a:endParaRPr lang="es-MX" sz="2000" b="1">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MX"/>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3992212907452284E-3"/>
          <c:y val="0.19846536966597694"/>
          <c:w val="0.91162583431480748"/>
          <c:h val="0.60513690749587679"/>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CF9D-4B05-8C35-3534DD1BCF36}"/>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CF9D-4B05-8C35-3534DD1BCF36}"/>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CF9D-4B05-8C35-3534DD1BCF36}"/>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CF9D-4B05-8C35-3534DD1BCF36}"/>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'CUADRO 2 (2)'!$B$13:$B$16</c:f>
              <c:strCache>
                <c:ptCount val="4"/>
                <c:pt idx="0">
                  <c:v>APORTACIONES</c:v>
                </c:pt>
                <c:pt idx="1">
                  <c:v>SUBSIDIOS</c:v>
                </c:pt>
                <c:pt idx="2">
                  <c:v>PARTICIPACIONES </c:v>
                </c:pt>
                <c:pt idx="3">
                  <c:v>CONVENIOS</c:v>
                </c:pt>
              </c:strCache>
            </c:strRef>
          </c:cat>
          <c:val>
            <c:numRef>
              <c:f>'CUADRO 2 (2)'!$C$13:$C$16</c:f>
              <c:numCache>
                <c:formatCode>#,##0</c:formatCode>
                <c:ptCount val="4"/>
                <c:pt idx="0">
                  <c:v>2031</c:v>
                </c:pt>
                <c:pt idx="1">
                  <c:v>651</c:v>
                </c:pt>
                <c:pt idx="2">
                  <c:v>789</c:v>
                </c:pt>
                <c:pt idx="3">
                  <c:v>832</c:v>
                </c:pt>
              </c:numCache>
            </c:numRef>
          </c:val>
          <c:extLst>
            <c:ext xmlns:c16="http://schemas.microsoft.com/office/drawing/2014/chart" uri="{C3380CC4-5D6E-409C-BE32-E72D297353CC}">
              <c16:uniqueId val="{00000008-CF9D-4B05-8C35-3534DD1BCF36}"/>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MX"/>
        </a:p>
      </c:txPr>
    </c:legend>
    <c:plotVisOnly val="1"/>
    <c:dispBlanksAs val="gap"/>
    <c:showDLblsOverMax val="0"/>
  </c:chart>
  <c:spPr>
    <a:noFill/>
    <a:ln>
      <a:noFill/>
    </a:ln>
    <a:effectLst/>
  </c:spPr>
  <c:txPr>
    <a:bodyPr/>
    <a:lstStyle/>
    <a:p>
      <a:pPr>
        <a:defRPr/>
      </a:pPr>
      <a:endParaRPr lang="es-MX"/>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s-MX" sz="2000" b="1" dirty="0">
                <a:latin typeface="Arial" panose="020B0604020202020204" pitchFamily="34" charset="0"/>
                <a:cs typeface="Arial" panose="020B0604020202020204" pitchFamily="34" charset="0"/>
              </a:rPr>
              <a:t>Asignaciones</a:t>
            </a:r>
            <a:r>
              <a:rPr lang="es-MX" sz="2000" b="1" baseline="0" dirty="0">
                <a:latin typeface="Arial" panose="020B0604020202020204" pitchFamily="34" charset="0"/>
                <a:cs typeface="Arial" panose="020B0604020202020204" pitchFamily="34" charset="0"/>
              </a:rPr>
              <a:t> (millones de pesos)</a:t>
            </a:r>
            <a:endParaRPr lang="es-MX" sz="2000" b="1"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MX"/>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9667064166034282E-2"/>
          <c:y val="0.27650641544000232"/>
          <c:w val="0.90350513247079089"/>
          <c:h val="0.49675116845133821"/>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D96A-4408-A5F5-97CFD429C307}"/>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D96A-4408-A5F5-97CFD429C307}"/>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D96A-4408-A5F5-97CFD429C307}"/>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D96A-4408-A5F5-97CFD429C307}"/>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'CUADRO 2 (2)'!$B$6:$B$9</c:f>
              <c:strCache>
                <c:ptCount val="4"/>
                <c:pt idx="0">
                  <c:v>APORTACIONES</c:v>
                </c:pt>
                <c:pt idx="1">
                  <c:v>SUBSIDIOS</c:v>
                </c:pt>
                <c:pt idx="2">
                  <c:v>PARTICIPACIONES </c:v>
                </c:pt>
                <c:pt idx="3">
                  <c:v>CONVENIOS</c:v>
                </c:pt>
              </c:strCache>
            </c:strRef>
          </c:cat>
          <c:val>
            <c:numRef>
              <c:f>'CUADRO 2 (2)'!$C$6:$C$9</c:f>
              <c:numCache>
                <c:formatCode>#,##0</c:formatCode>
                <c:ptCount val="4"/>
                <c:pt idx="0">
                  <c:v>668352.39999999991</c:v>
                </c:pt>
                <c:pt idx="1">
                  <c:v>117539.09090883996</c:v>
                </c:pt>
                <c:pt idx="2">
                  <c:v>693777.6</c:v>
                </c:pt>
                <c:pt idx="3">
                  <c:v>301991.59017809003</c:v>
                </c:pt>
              </c:numCache>
            </c:numRef>
          </c:val>
          <c:extLst>
            <c:ext xmlns:c16="http://schemas.microsoft.com/office/drawing/2014/chart" uri="{C3380CC4-5D6E-409C-BE32-E72D297353CC}">
              <c16:uniqueId val="{00000008-D96A-4408-A5F5-97CFD429C307}"/>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MX"/>
        </a:p>
      </c:txPr>
    </c:legend>
    <c:plotVisOnly val="1"/>
    <c:dispBlanksAs val="gap"/>
    <c:showDLblsOverMax val="0"/>
  </c:chart>
  <c:spPr>
    <a:noFill/>
    <a:ln>
      <a:noFill/>
    </a:ln>
    <a:effectLst/>
  </c:spPr>
  <c:txPr>
    <a:bodyPr/>
    <a:lstStyle/>
    <a:p>
      <a:pPr>
        <a:defRPr/>
      </a:pPr>
      <a:endParaRPr lang="es-MX"/>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s-MX" sz="2000" b="1" dirty="0">
                <a:latin typeface="Arial" panose="020B0604020202020204" pitchFamily="34" charset="0"/>
                <a:cs typeface="Arial" panose="020B0604020202020204" pitchFamily="34" charset="0"/>
              </a:rPr>
              <a:t>Número de</a:t>
            </a:r>
            <a:r>
              <a:rPr lang="es-MX" sz="2000" b="1" baseline="0" dirty="0">
                <a:latin typeface="Arial" panose="020B0604020202020204" pitchFamily="34" charset="0"/>
                <a:cs typeface="Arial" panose="020B0604020202020204" pitchFamily="34" charset="0"/>
              </a:rPr>
              <a:t> auditorías</a:t>
            </a:r>
            <a:endParaRPr lang="es-MX" sz="2000" b="1"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s-MX"/>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CF9D-4B05-8C35-3534DD1BCF36}"/>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CF9D-4B05-8C35-3534DD1BCF36}"/>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CF9D-4B05-8C35-3534DD1BCF36}"/>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CF9D-4B05-8C35-3534DD1BCF36}"/>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'CUADRO 2 (2)'!$B$13:$B$16</c:f>
              <c:strCache>
                <c:ptCount val="4"/>
                <c:pt idx="0">
                  <c:v>APORTACIONES</c:v>
                </c:pt>
                <c:pt idx="1">
                  <c:v>SUBSIDIOS</c:v>
                </c:pt>
                <c:pt idx="2">
                  <c:v>PARTICIPACIONES </c:v>
                </c:pt>
                <c:pt idx="3">
                  <c:v>CONVENIOS</c:v>
                </c:pt>
              </c:strCache>
            </c:strRef>
          </c:cat>
          <c:val>
            <c:numRef>
              <c:f>'CUADRO 2 (2)'!$C$13:$C$16</c:f>
              <c:numCache>
                <c:formatCode>#,##0</c:formatCode>
                <c:ptCount val="4"/>
                <c:pt idx="0">
                  <c:v>1942</c:v>
                </c:pt>
                <c:pt idx="1">
                  <c:v>573</c:v>
                </c:pt>
                <c:pt idx="2">
                  <c:v>894</c:v>
                </c:pt>
                <c:pt idx="3">
                  <c:v>447</c:v>
                </c:pt>
              </c:numCache>
            </c:numRef>
          </c:val>
          <c:extLst>
            <c:ext xmlns:c16="http://schemas.microsoft.com/office/drawing/2014/chart" uri="{C3380CC4-5D6E-409C-BE32-E72D297353CC}">
              <c16:uniqueId val="{00000008-CF9D-4B05-8C35-3534DD1BCF36}"/>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MX"/>
        </a:p>
      </c:txPr>
    </c:legend>
    <c:plotVisOnly val="1"/>
    <c:dispBlanksAs val="gap"/>
    <c:showDLblsOverMax val="0"/>
  </c:chart>
  <c:spPr>
    <a:noFill/>
    <a:ln>
      <a:noFill/>
    </a:ln>
    <a:effectLst/>
  </c:spPr>
  <c:txPr>
    <a:bodyPr/>
    <a:lstStyle/>
    <a:p>
      <a:pPr>
        <a:defRPr/>
      </a:pPr>
      <a:endParaRPr lang="es-MX"/>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0B718B-E452-479A-A8D3-715C11F8D939}"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es-ES"/>
        </a:p>
      </dgm:t>
    </dgm:pt>
    <dgm:pt modelId="{F661D70A-CB18-4D92-B098-43EEC862A89B}">
      <dgm:prSet custT="1"/>
      <dgm:spPr/>
      <dgm:t>
        <a:bodyPr/>
        <a:lstStyle/>
        <a:p>
          <a:pPr algn="just" rtl="0"/>
          <a:r>
            <a:rPr lang="es-MX" sz="2400" b="1" dirty="0" smtClean="0">
              <a:latin typeface="Arial" panose="020B0604020202020204" pitchFamily="34" charset="0"/>
              <a:cs typeface="Arial" panose="020B0604020202020204" pitchFamily="34" charset="0"/>
            </a:rPr>
            <a:t>Con objeto de dar cumplimiento a los acuerdos de la 2ª reunión, del 12 de octubre del 2017, del Grupo de Trabajo sobre Coordinación para la Fiscalización del SNF, la ASF, por conducto de la Auditoría Especial del Gasto Federalizado, solicitó a las EEF registrar en el formato Mapa de Fiscalización las auditorías realizadas a las CP 2016 y, en su caso, 2017.</a:t>
          </a:r>
        </a:p>
        <a:p>
          <a:pPr algn="just" rtl="0"/>
          <a:r>
            <a:rPr lang="es-MX" sz="2400" b="1" dirty="0" smtClean="0">
              <a:latin typeface="Arial" panose="020B0604020202020204" pitchFamily="34" charset="0"/>
              <a:cs typeface="Arial" panose="020B0604020202020204" pitchFamily="34" charset="0"/>
            </a:rPr>
            <a:t>La SFP hizo lo propio respecto de los OEC y los OIC de la Administración Pública Estatal.</a:t>
          </a:r>
          <a:endParaRPr lang="es-MX" sz="2400" dirty="0">
            <a:latin typeface="Arial" panose="020B0604020202020204" pitchFamily="34" charset="0"/>
            <a:cs typeface="Arial" panose="020B0604020202020204" pitchFamily="34" charset="0"/>
          </a:endParaRPr>
        </a:p>
      </dgm:t>
    </dgm:pt>
    <dgm:pt modelId="{0E72F3B9-1883-4DC8-BB99-25DB20E27E94}" type="parTrans" cxnId="{CD252B8C-173E-437C-B9DB-F850F5C1D252}">
      <dgm:prSet/>
      <dgm:spPr/>
      <dgm:t>
        <a:bodyPr/>
        <a:lstStyle/>
        <a:p>
          <a:endParaRPr lang="es-ES"/>
        </a:p>
      </dgm:t>
    </dgm:pt>
    <dgm:pt modelId="{297E5C4C-4516-4FA6-A74C-35B1B78900ED}" type="sibTrans" cxnId="{CD252B8C-173E-437C-B9DB-F850F5C1D252}">
      <dgm:prSet/>
      <dgm:spPr/>
      <dgm:t>
        <a:bodyPr/>
        <a:lstStyle/>
        <a:p>
          <a:endParaRPr lang="es-ES"/>
        </a:p>
      </dgm:t>
    </dgm:pt>
    <dgm:pt modelId="{018E3539-879D-4151-9895-21D87C7AEA4E}" type="pres">
      <dgm:prSet presAssocID="{C60B718B-E452-479A-A8D3-715C11F8D939}" presName="Name0" presStyleCnt="0">
        <dgm:presLayoutVars>
          <dgm:dir/>
        </dgm:presLayoutVars>
      </dgm:prSet>
      <dgm:spPr/>
      <dgm:t>
        <a:bodyPr/>
        <a:lstStyle/>
        <a:p>
          <a:endParaRPr lang="es-ES"/>
        </a:p>
      </dgm:t>
    </dgm:pt>
    <dgm:pt modelId="{D9AD9A2D-FFBB-498D-975B-E852860C1CB0}" type="pres">
      <dgm:prSet presAssocID="{F661D70A-CB18-4D92-B098-43EEC862A89B}" presName="noChildren" presStyleCnt="0"/>
      <dgm:spPr/>
    </dgm:pt>
    <dgm:pt modelId="{6D316C23-180C-4DEA-AE19-54122F665CFF}" type="pres">
      <dgm:prSet presAssocID="{F661D70A-CB18-4D92-B098-43EEC862A89B}" presName="gap" presStyleCnt="0"/>
      <dgm:spPr/>
    </dgm:pt>
    <dgm:pt modelId="{478C3DCC-7B8E-4C36-B0AF-7784E746128C}" type="pres">
      <dgm:prSet presAssocID="{F661D70A-CB18-4D92-B098-43EEC862A89B}" presName="medCircle2" presStyleLbl="vennNode1" presStyleIdx="0" presStyleCnt="1" custScaleX="194138" custScaleY="195985"/>
      <dgm:spPr/>
    </dgm:pt>
    <dgm:pt modelId="{C782A147-AF32-4B7E-B46E-6FA98500C114}" type="pres">
      <dgm:prSet presAssocID="{F661D70A-CB18-4D92-B098-43EEC862A89B}" presName="txLvlOnly1" presStyleLbl="revTx" presStyleIdx="0" presStyleCnt="1"/>
      <dgm:spPr/>
      <dgm:t>
        <a:bodyPr/>
        <a:lstStyle/>
        <a:p>
          <a:endParaRPr lang="es-ES"/>
        </a:p>
      </dgm:t>
    </dgm:pt>
  </dgm:ptLst>
  <dgm:cxnLst>
    <dgm:cxn modelId="{CD252B8C-173E-437C-B9DB-F850F5C1D252}" srcId="{C60B718B-E452-479A-A8D3-715C11F8D939}" destId="{F661D70A-CB18-4D92-B098-43EEC862A89B}" srcOrd="0" destOrd="0" parTransId="{0E72F3B9-1883-4DC8-BB99-25DB20E27E94}" sibTransId="{297E5C4C-4516-4FA6-A74C-35B1B78900ED}"/>
    <dgm:cxn modelId="{B4FFF54D-8D00-4297-B7F8-205A8C12D530}" type="presOf" srcId="{C60B718B-E452-479A-A8D3-715C11F8D939}" destId="{018E3539-879D-4151-9895-21D87C7AEA4E}" srcOrd="0" destOrd="0" presId="urn:microsoft.com/office/officeart/2008/layout/VerticalCircleList"/>
    <dgm:cxn modelId="{3558A12B-5AE0-4BE9-B6DC-AF133822001B}" type="presOf" srcId="{F661D70A-CB18-4D92-B098-43EEC862A89B}" destId="{C782A147-AF32-4B7E-B46E-6FA98500C114}" srcOrd="0" destOrd="0" presId="urn:microsoft.com/office/officeart/2008/layout/VerticalCircleList"/>
    <dgm:cxn modelId="{45F70AAA-146F-4285-A951-B90CAF0E1A71}" type="presParOf" srcId="{018E3539-879D-4151-9895-21D87C7AEA4E}" destId="{D9AD9A2D-FFBB-498D-975B-E852860C1CB0}" srcOrd="0" destOrd="0" presId="urn:microsoft.com/office/officeart/2008/layout/VerticalCircleList"/>
    <dgm:cxn modelId="{693479D1-C173-465A-9FFC-D185E45DC8FB}" type="presParOf" srcId="{D9AD9A2D-FFBB-498D-975B-E852860C1CB0}" destId="{6D316C23-180C-4DEA-AE19-54122F665CFF}" srcOrd="0" destOrd="0" presId="urn:microsoft.com/office/officeart/2008/layout/VerticalCircleList"/>
    <dgm:cxn modelId="{5EE6CDAD-3DF9-4630-AC23-51A0E84603A5}" type="presParOf" srcId="{D9AD9A2D-FFBB-498D-975B-E852860C1CB0}" destId="{478C3DCC-7B8E-4C36-B0AF-7784E746128C}" srcOrd="1" destOrd="0" presId="urn:microsoft.com/office/officeart/2008/layout/VerticalCircleList"/>
    <dgm:cxn modelId="{C7FC80B1-85DA-4743-AF15-AA19D861A42A}" type="presParOf" srcId="{D9AD9A2D-FFBB-498D-975B-E852860C1CB0}" destId="{C782A147-AF32-4B7E-B46E-6FA98500C114}"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412FBD2-10F2-4EFD-AD0E-8ED332286C9A}"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s-ES"/>
        </a:p>
      </dgm:t>
    </dgm:pt>
    <dgm:pt modelId="{C9BAFA54-636E-4849-A0CA-37DF99EA98E5}">
      <dgm:prSet custT="1"/>
      <dgm:spPr/>
      <dgm:t>
        <a:bodyPr/>
        <a:lstStyle/>
        <a:p>
          <a:pPr rtl="0"/>
          <a:endParaRPr lang="es-MX" sz="2400" b="1" dirty="0" smtClean="0">
            <a:latin typeface="Arial" panose="020B0604020202020204" pitchFamily="34" charset="0"/>
            <a:cs typeface="Arial" panose="020B0604020202020204" pitchFamily="34" charset="0"/>
          </a:endParaRPr>
        </a:p>
        <a:p>
          <a:pPr rtl="0"/>
          <a:r>
            <a:rPr lang="es-MX" sz="2400" b="1" dirty="0" smtClean="0">
              <a:latin typeface="Arial" panose="020B0604020202020204" pitchFamily="34" charset="0"/>
              <a:cs typeface="Arial" panose="020B0604020202020204" pitchFamily="34" charset="0"/>
            </a:rPr>
            <a:t>Por ello la información que incorporen al Sistema de Información y Comunicación del SNF los integrantes del mismo, debe ser compatible y homogénea, de fácil acceso y aprovechamiento, lo cual, como puede observarse en este primer esfuerzo de compilación, en este momento  es difícil, ya que presenta diversos problemas entre los que destacan:</a:t>
          </a:r>
          <a:endParaRPr lang="es-MX" sz="2400" b="1" dirty="0">
            <a:latin typeface="Arial" panose="020B0604020202020204" pitchFamily="34" charset="0"/>
            <a:cs typeface="Arial" panose="020B0604020202020204" pitchFamily="34" charset="0"/>
          </a:endParaRPr>
        </a:p>
      </dgm:t>
    </dgm:pt>
    <dgm:pt modelId="{ADA521DC-D89A-42F6-BEEE-8B6238FB9B53}" type="parTrans" cxnId="{BEF08C33-3865-4431-8EA6-389DDA96E824}">
      <dgm:prSet/>
      <dgm:spPr/>
      <dgm:t>
        <a:bodyPr/>
        <a:lstStyle/>
        <a:p>
          <a:endParaRPr lang="es-ES"/>
        </a:p>
      </dgm:t>
    </dgm:pt>
    <dgm:pt modelId="{70C77F83-5CF9-4B6E-98A8-CA99B612092B}" type="sibTrans" cxnId="{BEF08C33-3865-4431-8EA6-389DDA96E824}">
      <dgm:prSet/>
      <dgm:spPr/>
      <dgm:t>
        <a:bodyPr/>
        <a:lstStyle/>
        <a:p>
          <a:endParaRPr lang="es-ES"/>
        </a:p>
      </dgm:t>
    </dgm:pt>
    <dgm:pt modelId="{5FFC911A-6591-4C07-8A02-AB8935C741A2}" type="pres">
      <dgm:prSet presAssocID="{7412FBD2-10F2-4EFD-AD0E-8ED332286C9A}" presName="Name0" presStyleCnt="0">
        <dgm:presLayoutVars>
          <dgm:dir/>
          <dgm:resizeHandles val="exact"/>
        </dgm:presLayoutVars>
      </dgm:prSet>
      <dgm:spPr/>
      <dgm:t>
        <a:bodyPr/>
        <a:lstStyle/>
        <a:p>
          <a:endParaRPr lang="es-ES"/>
        </a:p>
      </dgm:t>
    </dgm:pt>
    <dgm:pt modelId="{93F330BC-7EAF-45C8-9013-560BB3E1ED2B}" type="pres">
      <dgm:prSet presAssocID="{C9BAFA54-636E-4849-A0CA-37DF99EA98E5}" presName="node" presStyleLbl="node1" presStyleIdx="0" presStyleCnt="1" custLinFactNeighborX="-49" custLinFactNeighborY="13793">
        <dgm:presLayoutVars>
          <dgm:bulletEnabled val="1"/>
        </dgm:presLayoutVars>
      </dgm:prSet>
      <dgm:spPr/>
      <dgm:t>
        <a:bodyPr/>
        <a:lstStyle/>
        <a:p>
          <a:endParaRPr lang="es-ES"/>
        </a:p>
      </dgm:t>
    </dgm:pt>
  </dgm:ptLst>
  <dgm:cxnLst>
    <dgm:cxn modelId="{BEF08C33-3865-4431-8EA6-389DDA96E824}" srcId="{7412FBD2-10F2-4EFD-AD0E-8ED332286C9A}" destId="{C9BAFA54-636E-4849-A0CA-37DF99EA98E5}" srcOrd="0" destOrd="0" parTransId="{ADA521DC-D89A-42F6-BEEE-8B6238FB9B53}" sibTransId="{70C77F83-5CF9-4B6E-98A8-CA99B612092B}"/>
    <dgm:cxn modelId="{35CCC2DE-3062-48FF-833B-890412C5F2A8}" type="presOf" srcId="{C9BAFA54-636E-4849-A0CA-37DF99EA98E5}" destId="{93F330BC-7EAF-45C8-9013-560BB3E1ED2B}" srcOrd="0" destOrd="0" presId="urn:microsoft.com/office/officeart/2005/8/layout/process1"/>
    <dgm:cxn modelId="{067F3C46-8407-4521-8D34-880ADBF51C87}" type="presOf" srcId="{7412FBD2-10F2-4EFD-AD0E-8ED332286C9A}" destId="{5FFC911A-6591-4C07-8A02-AB8935C741A2}" srcOrd="0" destOrd="0" presId="urn:microsoft.com/office/officeart/2005/8/layout/process1"/>
    <dgm:cxn modelId="{FC0C86A7-118C-47D1-B548-7CAB68F0DC01}" type="presParOf" srcId="{5FFC911A-6591-4C07-8A02-AB8935C741A2}" destId="{93F330BC-7EAF-45C8-9013-560BB3E1ED2B}"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FFDF851-C8F8-40B2-90FF-F266F3D242F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S"/>
        </a:p>
      </dgm:t>
    </dgm:pt>
    <dgm:pt modelId="{166C131F-A756-444B-B768-D168FA512DB9}">
      <dgm:prSet custT="1"/>
      <dgm:spPr>
        <a:solidFill>
          <a:schemeClr val="accent5">
            <a:lumMod val="50000"/>
          </a:schemeClr>
        </a:solidFill>
      </dgm:spPr>
      <dgm:t>
        <a:bodyPr/>
        <a:lstStyle/>
        <a:p>
          <a:pPr algn="just" rtl="0"/>
          <a:r>
            <a:rPr lang="es-MX" sz="2400" b="1" dirty="0" smtClean="0">
              <a:latin typeface="Arial" panose="020B0604020202020204" pitchFamily="34" charset="0"/>
              <a:cs typeface="Arial" panose="020B0604020202020204" pitchFamily="34" charset="0"/>
            </a:rPr>
            <a:t>Diferentes unidades de registro de las auditorías. </a:t>
          </a:r>
          <a:endParaRPr lang="es-MX" sz="2400" b="1" dirty="0">
            <a:latin typeface="Arial" panose="020B0604020202020204" pitchFamily="34" charset="0"/>
            <a:cs typeface="Arial" panose="020B0604020202020204" pitchFamily="34" charset="0"/>
          </a:endParaRPr>
        </a:p>
      </dgm:t>
    </dgm:pt>
    <dgm:pt modelId="{FC3A08F3-E0C0-4999-A60E-EF6D4FE9AC7D}" type="parTrans" cxnId="{FB58443A-7DD4-4B65-98D0-0C02E200035E}">
      <dgm:prSet/>
      <dgm:spPr/>
      <dgm:t>
        <a:bodyPr/>
        <a:lstStyle/>
        <a:p>
          <a:endParaRPr lang="es-ES"/>
        </a:p>
      </dgm:t>
    </dgm:pt>
    <dgm:pt modelId="{75C2D09E-77B6-4C51-88BB-89FD1BD618AD}" type="sibTrans" cxnId="{FB58443A-7DD4-4B65-98D0-0C02E200035E}">
      <dgm:prSet/>
      <dgm:spPr/>
      <dgm:t>
        <a:bodyPr/>
        <a:lstStyle/>
        <a:p>
          <a:endParaRPr lang="es-ES"/>
        </a:p>
      </dgm:t>
    </dgm:pt>
    <dgm:pt modelId="{E22DC5E6-DB5B-423D-BEE7-2CA56815F886}">
      <dgm:prSet custT="1"/>
      <dgm:spPr>
        <a:solidFill>
          <a:schemeClr val="accent3">
            <a:lumMod val="75000"/>
          </a:schemeClr>
        </a:solidFill>
      </dgm:spPr>
      <dgm:t>
        <a:bodyPr/>
        <a:lstStyle/>
        <a:p>
          <a:pPr algn="just" rtl="0"/>
          <a:r>
            <a:rPr lang="es-MX" sz="2400" b="1" dirty="0" smtClean="0">
              <a:latin typeface="Arial" panose="020B0604020202020204" pitchFamily="34" charset="0"/>
              <a:cs typeface="Arial" panose="020B0604020202020204" pitchFamily="34" charset="0"/>
            </a:rPr>
            <a:t>Enfoques y datos distintos respecto del alcance de la revisión (universo, muestra de auditoría y entes fiscalizados).</a:t>
          </a:r>
          <a:endParaRPr lang="es-MX" sz="2400" b="1" dirty="0">
            <a:latin typeface="Arial" panose="020B0604020202020204" pitchFamily="34" charset="0"/>
            <a:cs typeface="Arial" panose="020B0604020202020204" pitchFamily="34" charset="0"/>
          </a:endParaRPr>
        </a:p>
      </dgm:t>
    </dgm:pt>
    <dgm:pt modelId="{DD1C1639-512E-4089-B7DC-2B7AD6A29E6D}" type="parTrans" cxnId="{9D34BE8A-35D5-4DD2-86A5-13D2D63142F1}">
      <dgm:prSet/>
      <dgm:spPr/>
      <dgm:t>
        <a:bodyPr/>
        <a:lstStyle/>
        <a:p>
          <a:endParaRPr lang="es-ES"/>
        </a:p>
      </dgm:t>
    </dgm:pt>
    <dgm:pt modelId="{CEFE683B-D0DE-448D-A436-D48B97F75EFD}" type="sibTrans" cxnId="{9D34BE8A-35D5-4DD2-86A5-13D2D63142F1}">
      <dgm:prSet/>
      <dgm:spPr/>
      <dgm:t>
        <a:bodyPr/>
        <a:lstStyle/>
        <a:p>
          <a:endParaRPr lang="es-ES"/>
        </a:p>
      </dgm:t>
    </dgm:pt>
    <dgm:pt modelId="{579CBE14-F9CE-4B14-BF4D-8FD41F8B38BB}">
      <dgm:prSet custT="1"/>
      <dgm:spPr>
        <a:solidFill>
          <a:schemeClr val="accent3">
            <a:lumMod val="50000"/>
          </a:schemeClr>
        </a:solidFill>
      </dgm:spPr>
      <dgm:t>
        <a:bodyPr/>
        <a:lstStyle/>
        <a:p>
          <a:pPr algn="just" rtl="0"/>
          <a:r>
            <a:rPr lang="es-MX" sz="2400" b="1" dirty="0" smtClean="0">
              <a:latin typeface="Arial" panose="020B0604020202020204" pitchFamily="34" charset="0"/>
              <a:cs typeface="Arial" panose="020B0604020202020204" pitchFamily="34" charset="0"/>
            </a:rPr>
            <a:t>Distintas modalidades de conceptualización, identificación y registro de las auditorías por parte de las Entidades Estatales de Fiscalización.</a:t>
          </a:r>
          <a:endParaRPr lang="es-MX" sz="2400" b="1" dirty="0">
            <a:latin typeface="Arial" panose="020B0604020202020204" pitchFamily="34" charset="0"/>
            <a:cs typeface="Arial" panose="020B0604020202020204" pitchFamily="34" charset="0"/>
          </a:endParaRPr>
        </a:p>
      </dgm:t>
    </dgm:pt>
    <dgm:pt modelId="{A262ECAB-D662-41FB-98CF-46D54BA73BFC}" type="parTrans" cxnId="{FEE316FC-0B5B-4404-8D98-B2652701B90B}">
      <dgm:prSet/>
      <dgm:spPr/>
      <dgm:t>
        <a:bodyPr/>
        <a:lstStyle/>
        <a:p>
          <a:endParaRPr lang="es-ES"/>
        </a:p>
      </dgm:t>
    </dgm:pt>
    <dgm:pt modelId="{C9E3270F-EC10-4E29-8860-C0FB4BB989CD}" type="sibTrans" cxnId="{FEE316FC-0B5B-4404-8D98-B2652701B90B}">
      <dgm:prSet/>
      <dgm:spPr/>
      <dgm:t>
        <a:bodyPr/>
        <a:lstStyle/>
        <a:p>
          <a:endParaRPr lang="es-ES"/>
        </a:p>
      </dgm:t>
    </dgm:pt>
    <dgm:pt modelId="{3C2B611A-57A4-410A-BD02-C35B2DA9BF00}" type="pres">
      <dgm:prSet presAssocID="{5FFDF851-C8F8-40B2-90FF-F266F3D242F1}" presName="outerComposite" presStyleCnt="0">
        <dgm:presLayoutVars>
          <dgm:chMax val="5"/>
          <dgm:dir/>
          <dgm:resizeHandles val="exact"/>
        </dgm:presLayoutVars>
      </dgm:prSet>
      <dgm:spPr/>
      <dgm:t>
        <a:bodyPr/>
        <a:lstStyle/>
        <a:p>
          <a:endParaRPr lang="es-ES"/>
        </a:p>
      </dgm:t>
    </dgm:pt>
    <dgm:pt modelId="{B9E22E58-FC0B-45FF-9BC5-2E2EAACE2A26}" type="pres">
      <dgm:prSet presAssocID="{5FFDF851-C8F8-40B2-90FF-F266F3D242F1}" presName="dummyMaxCanvas" presStyleCnt="0">
        <dgm:presLayoutVars/>
      </dgm:prSet>
      <dgm:spPr/>
    </dgm:pt>
    <dgm:pt modelId="{5C724BA0-9505-4C85-B164-E819C79ED26F}" type="pres">
      <dgm:prSet presAssocID="{5FFDF851-C8F8-40B2-90FF-F266F3D242F1}" presName="ThreeNodes_1" presStyleLbl="node1" presStyleIdx="0" presStyleCnt="3" custScaleY="107207">
        <dgm:presLayoutVars>
          <dgm:bulletEnabled val="1"/>
        </dgm:presLayoutVars>
      </dgm:prSet>
      <dgm:spPr/>
      <dgm:t>
        <a:bodyPr/>
        <a:lstStyle/>
        <a:p>
          <a:endParaRPr lang="es-ES"/>
        </a:p>
      </dgm:t>
    </dgm:pt>
    <dgm:pt modelId="{B499E32E-053B-40BC-8F4C-1D818EA4C714}" type="pres">
      <dgm:prSet presAssocID="{5FFDF851-C8F8-40B2-90FF-F266F3D242F1}" presName="ThreeNodes_2" presStyleLbl="node1" presStyleIdx="1" presStyleCnt="3" custLinFactNeighborX="1147" custLinFactNeighborY="3153">
        <dgm:presLayoutVars>
          <dgm:bulletEnabled val="1"/>
        </dgm:presLayoutVars>
      </dgm:prSet>
      <dgm:spPr/>
      <dgm:t>
        <a:bodyPr/>
        <a:lstStyle/>
        <a:p>
          <a:endParaRPr lang="es-ES"/>
        </a:p>
      </dgm:t>
    </dgm:pt>
    <dgm:pt modelId="{0AAC1FDE-084D-45A9-884E-B89FB4F50B4B}" type="pres">
      <dgm:prSet presAssocID="{5FFDF851-C8F8-40B2-90FF-F266F3D242F1}" presName="ThreeNodes_3" presStyleLbl="node1" presStyleIdx="2" presStyleCnt="3" custScaleY="72072">
        <dgm:presLayoutVars>
          <dgm:bulletEnabled val="1"/>
        </dgm:presLayoutVars>
      </dgm:prSet>
      <dgm:spPr/>
      <dgm:t>
        <a:bodyPr/>
        <a:lstStyle/>
        <a:p>
          <a:endParaRPr lang="es-ES"/>
        </a:p>
      </dgm:t>
    </dgm:pt>
    <dgm:pt modelId="{B5EF3463-0567-477A-A60E-3C7682665CDC}" type="pres">
      <dgm:prSet presAssocID="{5FFDF851-C8F8-40B2-90FF-F266F3D242F1}" presName="ThreeConn_1-2" presStyleLbl="fgAccFollowNode1" presStyleIdx="0" presStyleCnt="2">
        <dgm:presLayoutVars>
          <dgm:bulletEnabled val="1"/>
        </dgm:presLayoutVars>
      </dgm:prSet>
      <dgm:spPr/>
      <dgm:t>
        <a:bodyPr/>
        <a:lstStyle/>
        <a:p>
          <a:endParaRPr lang="es-ES"/>
        </a:p>
      </dgm:t>
    </dgm:pt>
    <dgm:pt modelId="{3E963450-7596-4BC3-99D5-F6DB5AD99611}" type="pres">
      <dgm:prSet presAssocID="{5FFDF851-C8F8-40B2-90FF-F266F3D242F1}" presName="ThreeConn_2-3" presStyleLbl="fgAccFollowNode1" presStyleIdx="1" presStyleCnt="2">
        <dgm:presLayoutVars>
          <dgm:bulletEnabled val="1"/>
        </dgm:presLayoutVars>
      </dgm:prSet>
      <dgm:spPr/>
      <dgm:t>
        <a:bodyPr/>
        <a:lstStyle/>
        <a:p>
          <a:endParaRPr lang="es-ES"/>
        </a:p>
      </dgm:t>
    </dgm:pt>
    <dgm:pt modelId="{CB2153D9-1CC0-4E70-8A26-3E57558AE7C8}" type="pres">
      <dgm:prSet presAssocID="{5FFDF851-C8F8-40B2-90FF-F266F3D242F1}" presName="ThreeNodes_1_text" presStyleLbl="node1" presStyleIdx="2" presStyleCnt="3">
        <dgm:presLayoutVars>
          <dgm:bulletEnabled val="1"/>
        </dgm:presLayoutVars>
      </dgm:prSet>
      <dgm:spPr/>
      <dgm:t>
        <a:bodyPr/>
        <a:lstStyle/>
        <a:p>
          <a:endParaRPr lang="es-ES"/>
        </a:p>
      </dgm:t>
    </dgm:pt>
    <dgm:pt modelId="{D2CD9CA0-1F09-4F8F-9B51-C2445DE64355}" type="pres">
      <dgm:prSet presAssocID="{5FFDF851-C8F8-40B2-90FF-F266F3D242F1}" presName="ThreeNodes_2_text" presStyleLbl="node1" presStyleIdx="2" presStyleCnt="3">
        <dgm:presLayoutVars>
          <dgm:bulletEnabled val="1"/>
        </dgm:presLayoutVars>
      </dgm:prSet>
      <dgm:spPr/>
      <dgm:t>
        <a:bodyPr/>
        <a:lstStyle/>
        <a:p>
          <a:endParaRPr lang="es-ES"/>
        </a:p>
      </dgm:t>
    </dgm:pt>
    <dgm:pt modelId="{7D5EF03E-7FFB-4D0C-9691-0F59ABBC757C}" type="pres">
      <dgm:prSet presAssocID="{5FFDF851-C8F8-40B2-90FF-F266F3D242F1}" presName="ThreeNodes_3_text" presStyleLbl="node1" presStyleIdx="2" presStyleCnt="3">
        <dgm:presLayoutVars>
          <dgm:bulletEnabled val="1"/>
        </dgm:presLayoutVars>
      </dgm:prSet>
      <dgm:spPr/>
      <dgm:t>
        <a:bodyPr/>
        <a:lstStyle/>
        <a:p>
          <a:endParaRPr lang="es-ES"/>
        </a:p>
      </dgm:t>
    </dgm:pt>
  </dgm:ptLst>
  <dgm:cxnLst>
    <dgm:cxn modelId="{9D34BE8A-35D5-4DD2-86A5-13D2D63142F1}" srcId="{5FFDF851-C8F8-40B2-90FF-F266F3D242F1}" destId="{E22DC5E6-DB5B-423D-BEE7-2CA56815F886}" srcOrd="1" destOrd="0" parTransId="{DD1C1639-512E-4089-B7DC-2B7AD6A29E6D}" sibTransId="{CEFE683B-D0DE-448D-A436-D48B97F75EFD}"/>
    <dgm:cxn modelId="{372315D5-CE03-4EF6-89EF-1D03529FB18E}" type="presOf" srcId="{166C131F-A756-444B-B768-D168FA512DB9}" destId="{0AAC1FDE-084D-45A9-884E-B89FB4F50B4B}" srcOrd="0" destOrd="0" presId="urn:microsoft.com/office/officeart/2005/8/layout/vProcess5"/>
    <dgm:cxn modelId="{DFA2A7E1-E194-4311-90A1-48541A11ED64}" type="presOf" srcId="{E22DC5E6-DB5B-423D-BEE7-2CA56815F886}" destId="{B499E32E-053B-40BC-8F4C-1D818EA4C714}" srcOrd="0" destOrd="0" presId="urn:microsoft.com/office/officeart/2005/8/layout/vProcess5"/>
    <dgm:cxn modelId="{4AC601EB-D551-46B6-A905-9C4C7E629DCA}" type="presOf" srcId="{579CBE14-F9CE-4B14-BF4D-8FD41F8B38BB}" destId="{5C724BA0-9505-4C85-B164-E819C79ED26F}" srcOrd="0" destOrd="0" presId="urn:microsoft.com/office/officeart/2005/8/layout/vProcess5"/>
    <dgm:cxn modelId="{F0046B66-8E9D-461D-8FAD-716D7206F16F}" type="presOf" srcId="{579CBE14-F9CE-4B14-BF4D-8FD41F8B38BB}" destId="{CB2153D9-1CC0-4E70-8A26-3E57558AE7C8}" srcOrd="1" destOrd="0" presId="urn:microsoft.com/office/officeart/2005/8/layout/vProcess5"/>
    <dgm:cxn modelId="{5035F9A1-75AF-4405-ABC3-1D85834339A6}" type="presOf" srcId="{166C131F-A756-444B-B768-D168FA512DB9}" destId="{7D5EF03E-7FFB-4D0C-9691-0F59ABBC757C}" srcOrd="1" destOrd="0" presId="urn:microsoft.com/office/officeart/2005/8/layout/vProcess5"/>
    <dgm:cxn modelId="{6BF9AFB1-4618-4A30-8CF9-92E6B25F00A6}" type="presOf" srcId="{C9E3270F-EC10-4E29-8860-C0FB4BB989CD}" destId="{B5EF3463-0567-477A-A60E-3C7682665CDC}" srcOrd="0" destOrd="0" presId="urn:microsoft.com/office/officeart/2005/8/layout/vProcess5"/>
    <dgm:cxn modelId="{FB58443A-7DD4-4B65-98D0-0C02E200035E}" srcId="{5FFDF851-C8F8-40B2-90FF-F266F3D242F1}" destId="{166C131F-A756-444B-B768-D168FA512DB9}" srcOrd="2" destOrd="0" parTransId="{FC3A08F3-E0C0-4999-A60E-EF6D4FE9AC7D}" sibTransId="{75C2D09E-77B6-4C51-88BB-89FD1BD618AD}"/>
    <dgm:cxn modelId="{FEE316FC-0B5B-4404-8D98-B2652701B90B}" srcId="{5FFDF851-C8F8-40B2-90FF-F266F3D242F1}" destId="{579CBE14-F9CE-4B14-BF4D-8FD41F8B38BB}" srcOrd="0" destOrd="0" parTransId="{A262ECAB-D662-41FB-98CF-46D54BA73BFC}" sibTransId="{C9E3270F-EC10-4E29-8860-C0FB4BB989CD}"/>
    <dgm:cxn modelId="{3C8E5169-57D3-407F-9B3D-B339B0F5A70E}" type="presOf" srcId="{CEFE683B-D0DE-448D-A436-D48B97F75EFD}" destId="{3E963450-7596-4BC3-99D5-F6DB5AD99611}" srcOrd="0" destOrd="0" presId="urn:microsoft.com/office/officeart/2005/8/layout/vProcess5"/>
    <dgm:cxn modelId="{B5BDF8EB-FE88-4B81-99C9-C0114BDA26D6}" type="presOf" srcId="{E22DC5E6-DB5B-423D-BEE7-2CA56815F886}" destId="{D2CD9CA0-1F09-4F8F-9B51-C2445DE64355}" srcOrd="1" destOrd="0" presId="urn:microsoft.com/office/officeart/2005/8/layout/vProcess5"/>
    <dgm:cxn modelId="{7F71A4C7-728E-4768-8EFF-5F949B24B62B}" type="presOf" srcId="{5FFDF851-C8F8-40B2-90FF-F266F3D242F1}" destId="{3C2B611A-57A4-410A-BD02-C35B2DA9BF00}" srcOrd="0" destOrd="0" presId="urn:microsoft.com/office/officeart/2005/8/layout/vProcess5"/>
    <dgm:cxn modelId="{6948FC78-8853-4593-85E3-93367DB8B36A}" type="presParOf" srcId="{3C2B611A-57A4-410A-BD02-C35B2DA9BF00}" destId="{B9E22E58-FC0B-45FF-9BC5-2E2EAACE2A26}" srcOrd="0" destOrd="0" presId="urn:microsoft.com/office/officeart/2005/8/layout/vProcess5"/>
    <dgm:cxn modelId="{9930204E-3F04-4E41-A44F-1C2F5905A3CB}" type="presParOf" srcId="{3C2B611A-57A4-410A-BD02-C35B2DA9BF00}" destId="{5C724BA0-9505-4C85-B164-E819C79ED26F}" srcOrd="1" destOrd="0" presId="urn:microsoft.com/office/officeart/2005/8/layout/vProcess5"/>
    <dgm:cxn modelId="{EB5798FC-8956-4035-8F3F-C43DF03C5C25}" type="presParOf" srcId="{3C2B611A-57A4-410A-BD02-C35B2DA9BF00}" destId="{B499E32E-053B-40BC-8F4C-1D818EA4C714}" srcOrd="2" destOrd="0" presId="urn:microsoft.com/office/officeart/2005/8/layout/vProcess5"/>
    <dgm:cxn modelId="{0692309B-CE4A-478D-83C0-B98A6A5FD5D1}" type="presParOf" srcId="{3C2B611A-57A4-410A-BD02-C35B2DA9BF00}" destId="{0AAC1FDE-084D-45A9-884E-B89FB4F50B4B}" srcOrd="3" destOrd="0" presId="urn:microsoft.com/office/officeart/2005/8/layout/vProcess5"/>
    <dgm:cxn modelId="{46708EEF-E910-4EA0-B274-DBD10B95B217}" type="presParOf" srcId="{3C2B611A-57A4-410A-BD02-C35B2DA9BF00}" destId="{B5EF3463-0567-477A-A60E-3C7682665CDC}" srcOrd="4" destOrd="0" presId="urn:microsoft.com/office/officeart/2005/8/layout/vProcess5"/>
    <dgm:cxn modelId="{3A117949-F3F1-45C5-A302-A22B86432206}" type="presParOf" srcId="{3C2B611A-57A4-410A-BD02-C35B2DA9BF00}" destId="{3E963450-7596-4BC3-99D5-F6DB5AD99611}" srcOrd="5" destOrd="0" presId="urn:microsoft.com/office/officeart/2005/8/layout/vProcess5"/>
    <dgm:cxn modelId="{DB789E13-6467-446F-A758-A2DDDB49067B}" type="presParOf" srcId="{3C2B611A-57A4-410A-BD02-C35B2DA9BF00}" destId="{CB2153D9-1CC0-4E70-8A26-3E57558AE7C8}" srcOrd="6" destOrd="0" presId="urn:microsoft.com/office/officeart/2005/8/layout/vProcess5"/>
    <dgm:cxn modelId="{5194D539-057C-4D11-BC50-7F48C4CD04AA}" type="presParOf" srcId="{3C2B611A-57A4-410A-BD02-C35B2DA9BF00}" destId="{D2CD9CA0-1F09-4F8F-9B51-C2445DE64355}" srcOrd="7" destOrd="0" presId="urn:microsoft.com/office/officeart/2005/8/layout/vProcess5"/>
    <dgm:cxn modelId="{BE78A131-3783-4ED6-A57A-C349740FE4D7}" type="presParOf" srcId="{3C2B611A-57A4-410A-BD02-C35B2DA9BF00}" destId="{7D5EF03E-7FFB-4D0C-9691-0F59ABBC757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FCDEA78-45B5-44D6-AFD7-77051BAB9AB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ES"/>
        </a:p>
      </dgm:t>
    </dgm:pt>
    <dgm:pt modelId="{92C3FF60-B370-41DB-99D3-A5B4B8EE5852}">
      <dgm:prSet custT="1"/>
      <dgm:spPr/>
      <dgm:t>
        <a:bodyPr/>
        <a:lstStyle/>
        <a:p>
          <a:pPr algn="just" rtl="0"/>
          <a:r>
            <a:rPr lang="es-MX" sz="2400" b="1" dirty="0" smtClean="0">
              <a:latin typeface="Arial" panose="020B0604020202020204" pitchFamily="34" charset="0"/>
              <a:cs typeface="Arial" panose="020B0604020202020204" pitchFamily="34" charset="0"/>
            </a:rPr>
            <a:t>Para la adecuada implementación y operación del Sistema de Información y Comunicación del SNF  es conveniente que el Comité Rector  instruya una estrategia de homologación conceptual y metodológica para estandarizar la información que los integrantes del SNF deban incorporar al SICSNF.</a:t>
          </a:r>
          <a:endParaRPr lang="es-MX" sz="2400" b="1" dirty="0">
            <a:latin typeface="Arial" panose="020B0604020202020204" pitchFamily="34" charset="0"/>
            <a:cs typeface="Arial" panose="020B0604020202020204" pitchFamily="34" charset="0"/>
          </a:endParaRPr>
        </a:p>
      </dgm:t>
    </dgm:pt>
    <dgm:pt modelId="{72A96A18-DBA3-4F3F-9B1D-0082CFB89A5D}" type="parTrans" cxnId="{2463B1F0-BADF-41AB-84C6-938E8742BE86}">
      <dgm:prSet/>
      <dgm:spPr/>
      <dgm:t>
        <a:bodyPr/>
        <a:lstStyle/>
        <a:p>
          <a:endParaRPr lang="es-ES"/>
        </a:p>
      </dgm:t>
    </dgm:pt>
    <dgm:pt modelId="{5CF554C6-DC36-4CB7-BE0B-98415E473799}" type="sibTrans" cxnId="{2463B1F0-BADF-41AB-84C6-938E8742BE86}">
      <dgm:prSet/>
      <dgm:spPr/>
      <dgm:t>
        <a:bodyPr/>
        <a:lstStyle/>
        <a:p>
          <a:endParaRPr lang="es-ES"/>
        </a:p>
      </dgm:t>
    </dgm:pt>
    <dgm:pt modelId="{B2318ADB-1D1A-4D75-9350-34D12E4C4BA0}" type="pres">
      <dgm:prSet presAssocID="{3FCDEA78-45B5-44D6-AFD7-77051BAB9AB0}" presName="Name0" presStyleCnt="0">
        <dgm:presLayoutVars>
          <dgm:chMax val="7"/>
          <dgm:chPref val="7"/>
          <dgm:dir/>
        </dgm:presLayoutVars>
      </dgm:prSet>
      <dgm:spPr/>
      <dgm:t>
        <a:bodyPr/>
        <a:lstStyle/>
        <a:p>
          <a:endParaRPr lang="es-ES"/>
        </a:p>
      </dgm:t>
    </dgm:pt>
    <dgm:pt modelId="{A2E5EC1F-DFAB-48E9-8F17-6BD3BBAC2475}" type="pres">
      <dgm:prSet presAssocID="{3FCDEA78-45B5-44D6-AFD7-77051BAB9AB0}" presName="Name1" presStyleCnt="0"/>
      <dgm:spPr/>
    </dgm:pt>
    <dgm:pt modelId="{8F138B99-2A7F-4D76-9F72-C511E06C7790}" type="pres">
      <dgm:prSet presAssocID="{3FCDEA78-45B5-44D6-AFD7-77051BAB9AB0}" presName="cycle" presStyleCnt="0"/>
      <dgm:spPr/>
    </dgm:pt>
    <dgm:pt modelId="{284C8B1D-769F-42A8-8453-4217B90B4CC9}" type="pres">
      <dgm:prSet presAssocID="{3FCDEA78-45B5-44D6-AFD7-77051BAB9AB0}" presName="srcNode" presStyleLbl="node1" presStyleIdx="0" presStyleCnt="1"/>
      <dgm:spPr/>
    </dgm:pt>
    <dgm:pt modelId="{2C3A6188-9831-4B34-9CAA-73A31A3DA030}" type="pres">
      <dgm:prSet presAssocID="{3FCDEA78-45B5-44D6-AFD7-77051BAB9AB0}" presName="conn" presStyleLbl="parChTrans1D2" presStyleIdx="0" presStyleCnt="1"/>
      <dgm:spPr/>
      <dgm:t>
        <a:bodyPr/>
        <a:lstStyle/>
        <a:p>
          <a:endParaRPr lang="es-ES"/>
        </a:p>
      </dgm:t>
    </dgm:pt>
    <dgm:pt modelId="{3CD953DB-3604-4DB1-B6B6-AD95DD477DD9}" type="pres">
      <dgm:prSet presAssocID="{3FCDEA78-45B5-44D6-AFD7-77051BAB9AB0}" presName="extraNode" presStyleLbl="node1" presStyleIdx="0" presStyleCnt="1"/>
      <dgm:spPr/>
    </dgm:pt>
    <dgm:pt modelId="{8945CD58-8847-47CA-B526-6DAB6712572E}" type="pres">
      <dgm:prSet presAssocID="{3FCDEA78-45B5-44D6-AFD7-77051BAB9AB0}" presName="dstNode" presStyleLbl="node1" presStyleIdx="0" presStyleCnt="1"/>
      <dgm:spPr/>
    </dgm:pt>
    <dgm:pt modelId="{F35E5208-6D73-4577-8723-86C7DC3AE47B}" type="pres">
      <dgm:prSet presAssocID="{92C3FF60-B370-41DB-99D3-A5B4B8EE5852}" presName="text_1" presStyleLbl="node1" presStyleIdx="0" presStyleCnt="1" custScaleX="107992" custScaleY="153450" custLinFactNeighborX="-3050" custLinFactNeighborY="3132">
        <dgm:presLayoutVars>
          <dgm:bulletEnabled val="1"/>
        </dgm:presLayoutVars>
      </dgm:prSet>
      <dgm:spPr/>
      <dgm:t>
        <a:bodyPr/>
        <a:lstStyle/>
        <a:p>
          <a:endParaRPr lang="es-ES"/>
        </a:p>
      </dgm:t>
    </dgm:pt>
    <dgm:pt modelId="{67A1FB3A-5EAC-4774-AC5D-DDC09FCFAE9A}" type="pres">
      <dgm:prSet presAssocID="{92C3FF60-B370-41DB-99D3-A5B4B8EE5852}" presName="accent_1" presStyleCnt="0"/>
      <dgm:spPr/>
    </dgm:pt>
    <dgm:pt modelId="{8CEA0A2A-A6D4-4102-8BAE-3CDA78ECD8DA}" type="pres">
      <dgm:prSet presAssocID="{92C3FF60-B370-41DB-99D3-A5B4B8EE5852}" presName="accentRepeatNode" presStyleLbl="solidFgAcc1" presStyleIdx="0" presStyleCnt="1"/>
      <dgm:spPr/>
    </dgm:pt>
  </dgm:ptLst>
  <dgm:cxnLst>
    <dgm:cxn modelId="{FA068C88-B7E2-4AF2-AD6C-1FE0F98F0310}" type="presOf" srcId="{92C3FF60-B370-41DB-99D3-A5B4B8EE5852}" destId="{F35E5208-6D73-4577-8723-86C7DC3AE47B}" srcOrd="0" destOrd="0" presId="urn:microsoft.com/office/officeart/2008/layout/VerticalCurvedList"/>
    <dgm:cxn modelId="{E78A747F-9AD1-4BCE-8DC9-778A3806B1C8}" type="presOf" srcId="{3FCDEA78-45B5-44D6-AFD7-77051BAB9AB0}" destId="{B2318ADB-1D1A-4D75-9350-34D12E4C4BA0}" srcOrd="0" destOrd="0" presId="urn:microsoft.com/office/officeart/2008/layout/VerticalCurvedList"/>
    <dgm:cxn modelId="{78B4D9D7-4A84-4ECF-A2AC-DFA71B9A54D4}" type="presOf" srcId="{5CF554C6-DC36-4CB7-BE0B-98415E473799}" destId="{2C3A6188-9831-4B34-9CAA-73A31A3DA030}" srcOrd="0" destOrd="0" presId="urn:microsoft.com/office/officeart/2008/layout/VerticalCurvedList"/>
    <dgm:cxn modelId="{2463B1F0-BADF-41AB-84C6-938E8742BE86}" srcId="{3FCDEA78-45B5-44D6-AFD7-77051BAB9AB0}" destId="{92C3FF60-B370-41DB-99D3-A5B4B8EE5852}" srcOrd="0" destOrd="0" parTransId="{72A96A18-DBA3-4F3F-9B1D-0082CFB89A5D}" sibTransId="{5CF554C6-DC36-4CB7-BE0B-98415E473799}"/>
    <dgm:cxn modelId="{83C557D2-9756-406D-8707-D288792215A4}" type="presParOf" srcId="{B2318ADB-1D1A-4D75-9350-34D12E4C4BA0}" destId="{A2E5EC1F-DFAB-48E9-8F17-6BD3BBAC2475}" srcOrd="0" destOrd="0" presId="urn:microsoft.com/office/officeart/2008/layout/VerticalCurvedList"/>
    <dgm:cxn modelId="{21905F40-92DB-4695-B623-B2188A3B2507}" type="presParOf" srcId="{A2E5EC1F-DFAB-48E9-8F17-6BD3BBAC2475}" destId="{8F138B99-2A7F-4D76-9F72-C511E06C7790}" srcOrd="0" destOrd="0" presId="urn:microsoft.com/office/officeart/2008/layout/VerticalCurvedList"/>
    <dgm:cxn modelId="{9E7C752A-BCA2-4EAA-B40F-4EB210E2E7D5}" type="presParOf" srcId="{8F138B99-2A7F-4D76-9F72-C511E06C7790}" destId="{284C8B1D-769F-42A8-8453-4217B90B4CC9}" srcOrd="0" destOrd="0" presId="urn:microsoft.com/office/officeart/2008/layout/VerticalCurvedList"/>
    <dgm:cxn modelId="{DC5A82FC-D436-4A93-AD4E-10E36BFEDACA}" type="presParOf" srcId="{8F138B99-2A7F-4D76-9F72-C511E06C7790}" destId="{2C3A6188-9831-4B34-9CAA-73A31A3DA030}" srcOrd="1" destOrd="0" presId="urn:microsoft.com/office/officeart/2008/layout/VerticalCurvedList"/>
    <dgm:cxn modelId="{516974D9-4D87-47B8-B644-DADF078E6209}" type="presParOf" srcId="{8F138B99-2A7F-4D76-9F72-C511E06C7790}" destId="{3CD953DB-3604-4DB1-B6B6-AD95DD477DD9}" srcOrd="2" destOrd="0" presId="urn:microsoft.com/office/officeart/2008/layout/VerticalCurvedList"/>
    <dgm:cxn modelId="{D843FAE5-DE34-4822-A5ED-6C855C130729}" type="presParOf" srcId="{8F138B99-2A7F-4D76-9F72-C511E06C7790}" destId="{8945CD58-8847-47CA-B526-6DAB6712572E}" srcOrd="3" destOrd="0" presId="urn:microsoft.com/office/officeart/2008/layout/VerticalCurvedList"/>
    <dgm:cxn modelId="{68A6F413-A1AB-4E2D-9D57-73F1876EE543}" type="presParOf" srcId="{A2E5EC1F-DFAB-48E9-8F17-6BD3BBAC2475}" destId="{F35E5208-6D73-4577-8723-86C7DC3AE47B}" srcOrd="1" destOrd="0" presId="urn:microsoft.com/office/officeart/2008/layout/VerticalCurvedList"/>
    <dgm:cxn modelId="{20A49337-C2D2-4C71-BE0E-03D70D97A704}" type="presParOf" srcId="{A2E5EC1F-DFAB-48E9-8F17-6BD3BBAC2475}" destId="{67A1FB3A-5EAC-4774-AC5D-DDC09FCFAE9A}" srcOrd="2" destOrd="0" presId="urn:microsoft.com/office/officeart/2008/layout/VerticalCurvedList"/>
    <dgm:cxn modelId="{C041D342-670E-4135-8DB8-12CE1513FDEA}" type="presParOf" srcId="{67A1FB3A-5EAC-4774-AC5D-DDC09FCFAE9A}" destId="{8CEA0A2A-A6D4-4102-8BAE-3CDA78ECD8D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054BEE5-14DD-4D64-8E8C-FBB9FBF128A2}"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s-ES"/>
        </a:p>
      </dgm:t>
    </dgm:pt>
    <dgm:pt modelId="{E975B77F-CDA8-402D-A4A8-C7AEA50D32CE}">
      <dgm:prSet custT="1"/>
      <dgm:spPr/>
      <dgm:t>
        <a:bodyPr/>
        <a:lstStyle/>
        <a:p>
          <a:pPr rtl="0"/>
          <a:r>
            <a:rPr lang="es-MX" sz="2400" b="1" dirty="0" smtClean="0">
              <a:latin typeface="Arial" panose="020B0604020202020204" pitchFamily="34" charset="0"/>
              <a:cs typeface="Arial" panose="020B0604020202020204" pitchFamily="34" charset="0"/>
            </a:rPr>
            <a:t>La ASF y las 22 EEF que enviaron información realizan 4,790   auditorías al Gasto Federalizado y las Participaciones de la CP 2016</a:t>
          </a:r>
          <a:endParaRPr lang="es-MX" sz="2400" dirty="0">
            <a:latin typeface="Arial" panose="020B0604020202020204" pitchFamily="34" charset="0"/>
            <a:cs typeface="Arial" panose="020B0604020202020204" pitchFamily="34" charset="0"/>
          </a:endParaRPr>
        </a:p>
      </dgm:t>
    </dgm:pt>
    <dgm:pt modelId="{D5C078DD-D06F-45C8-AFAF-A6CC9E7DF6DE}" type="parTrans" cxnId="{27684F3E-CBA0-4882-8AD2-AF1CB60168A7}">
      <dgm:prSet/>
      <dgm:spPr/>
      <dgm:t>
        <a:bodyPr/>
        <a:lstStyle/>
        <a:p>
          <a:endParaRPr lang="es-ES"/>
        </a:p>
      </dgm:t>
    </dgm:pt>
    <dgm:pt modelId="{8D3394BA-0DC3-4E2F-8823-46B77D45EA5D}" type="sibTrans" cxnId="{27684F3E-CBA0-4882-8AD2-AF1CB60168A7}">
      <dgm:prSet/>
      <dgm:spPr/>
      <dgm:t>
        <a:bodyPr/>
        <a:lstStyle/>
        <a:p>
          <a:endParaRPr lang="es-ES"/>
        </a:p>
      </dgm:t>
    </dgm:pt>
    <dgm:pt modelId="{67F404F0-7080-4BC5-B08A-A910A7781D28}">
      <dgm:prSet custT="1"/>
      <dgm:spPr/>
      <dgm:t>
        <a:bodyPr/>
        <a:lstStyle/>
        <a:p>
          <a:pPr rtl="0"/>
          <a:r>
            <a:rPr lang="es-MX" sz="2400" b="1" dirty="0" smtClean="0">
              <a:latin typeface="Arial" panose="020B0604020202020204" pitchFamily="34" charset="0"/>
              <a:cs typeface="Arial" panose="020B0604020202020204" pitchFamily="34" charset="0"/>
            </a:rPr>
            <a:t>El 59% de las auditorías de la ASF-EEF se realizan a los Ramos 33 y 28.</a:t>
          </a:r>
          <a:endParaRPr lang="es-MX" sz="2400" dirty="0">
            <a:latin typeface="Arial" panose="020B0604020202020204" pitchFamily="34" charset="0"/>
            <a:cs typeface="Arial" panose="020B0604020202020204" pitchFamily="34" charset="0"/>
          </a:endParaRPr>
        </a:p>
      </dgm:t>
    </dgm:pt>
    <dgm:pt modelId="{E09B007A-3D12-4767-B1E7-D1EBE43DEC47}" type="parTrans" cxnId="{7CEEE77F-4AE6-4CCB-B7E7-1929CF82FC87}">
      <dgm:prSet/>
      <dgm:spPr/>
      <dgm:t>
        <a:bodyPr/>
        <a:lstStyle/>
        <a:p>
          <a:endParaRPr lang="es-ES"/>
        </a:p>
      </dgm:t>
    </dgm:pt>
    <dgm:pt modelId="{BB3463EB-A94E-4A89-8A2B-62C7FED83EAD}" type="sibTrans" cxnId="{7CEEE77F-4AE6-4CCB-B7E7-1929CF82FC87}">
      <dgm:prSet/>
      <dgm:spPr/>
      <dgm:t>
        <a:bodyPr/>
        <a:lstStyle/>
        <a:p>
          <a:endParaRPr lang="es-ES"/>
        </a:p>
      </dgm:t>
    </dgm:pt>
    <dgm:pt modelId="{69BBF5CF-DDF0-4256-8182-8F88AF31BB44}">
      <dgm:prSet custT="1"/>
      <dgm:spPr/>
      <dgm:t>
        <a:bodyPr/>
        <a:lstStyle/>
        <a:p>
          <a:pPr rtl="0"/>
          <a:r>
            <a:rPr lang="es-MX" sz="2400" b="1" dirty="0" smtClean="0">
              <a:latin typeface="Arial" panose="020B0604020202020204" pitchFamily="34" charset="0"/>
              <a:cs typeface="Arial" panose="020B0604020202020204" pitchFamily="34" charset="0"/>
            </a:rPr>
            <a:t>El 43% de las revisiones se realizan a los municipios. Se incrementa por el rubro de “Otras auditorías” de las EEF</a:t>
          </a:r>
          <a:endParaRPr lang="es-MX" sz="2400" dirty="0">
            <a:latin typeface="Arial" panose="020B0604020202020204" pitchFamily="34" charset="0"/>
            <a:cs typeface="Arial" panose="020B0604020202020204" pitchFamily="34" charset="0"/>
          </a:endParaRPr>
        </a:p>
      </dgm:t>
    </dgm:pt>
    <dgm:pt modelId="{9F1FBA26-CA14-4AC1-82E2-51C7C3D41EBA}" type="parTrans" cxnId="{9E349B6B-C24B-4BD3-86E1-854A51F447CD}">
      <dgm:prSet/>
      <dgm:spPr/>
      <dgm:t>
        <a:bodyPr/>
        <a:lstStyle/>
        <a:p>
          <a:endParaRPr lang="es-ES"/>
        </a:p>
      </dgm:t>
    </dgm:pt>
    <dgm:pt modelId="{9E210BE2-B5C4-4CD7-B757-6A2C10DFAB42}" type="sibTrans" cxnId="{9E349B6B-C24B-4BD3-86E1-854A51F447CD}">
      <dgm:prSet/>
      <dgm:spPr/>
      <dgm:t>
        <a:bodyPr/>
        <a:lstStyle/>
        <a:p>
          <a:endParaRPr lang="es-ES"/>
        </a:p>
      </dgm:t>
    </dgm:pt>
    <dgm:pt modelId="{6DE4D6DE-808F-4ECE-BF5D-3C2EB9FF6DB1}">
      <dgm:prSet custT="1"/>
      <dgm:spPr/>
      <dgm:t>
        <a:bodyPr/>
        <a:lstStyle/>
        <a:p>
          <a:pPr rtl="0"/>
          <a:r>
            <a:rPr lang="es-MX" sz="2400" b="1" dirty="0" smtClean="0">
              <a:latin typeface="Arial" panose="020B0604020202020204" pitchFamily="34" charset="0"/>
              <a:cs typeface="Arial" panose="020B0604020202020204" pitchFamily="34" charset="0"/>
            </a:rPr>
            <a:t>A 37 fondos/programas, que ejercieron 120,196 millones de pesos, se realizan entre 1 a 4 auditorías. A 33 programas, que ejercieron 30,230 millones de pesos, no se realiza ninguna revisión.</a:t>
          </a:r>
          <a:endParaRPr lang="es-MX" sz="2400" dirty="0">
            <a:latin typeface="Arial" panose="020B0604020202020204" pitchFamily="34" charset="0"/>
            <a:cs typeface="Arial" panose="020B0604020202020204" pitchFamily="34" charset="0"/>
          </a:endParaRPr>
        </a:p>
      </dgm:t>
    </dgm:pt>
    <dgm:pt modelId="{F2E5F0CB-3005-41D4-B3EF-773DF893F92F}" type="parTrans" cxnId="{DC8C3FC2-2125-4B5F-8C86-D6E4713CF235}">
      <dgm:prSet/>
      <dgm:spPr/>
      <dgm:t>
        <a:bodyPr/>
        <a:lstStyle/>
        <a:p>
          <a:endParaRPr lang="es-ES"/>
        </a:p>
      </dgm:t>
    </dgm:pt>
    <dgm:pt modelId="{9E26119F-BAA7-4B99-85B5-9257FEDD60D2}" type="sibTrans" cxnId="{DC8C3FC2-2125-4B5F-8C86-D6E4713CF235}">
      <dgm:prSet/>
      <dgm:spPr/>
      <dgm:t>
        <a:bodyPr/>
        <a:lstStyle/>
        <a:p>
          <a:endParaRPr lang="es-ES"/>
        </a:p>
      </dgm:t>
    </dgm:pt>
    <dgm:pt modelId="{64CD7E3E-0836-430E-8B40-16D31C0B349B}">
      <dgm:prSet/>
      <dgm:spPr/>
      <dgm:t>
        <a:bodyPr/>
        <a:lstStyle/>
        <a:p>
          <a:pPr rtl="0"/>
          <a:endParaRPr lang="es-MX"/>
        </a:p>
      </dgm:t>
    </dgm:pt>
    <dgm:pt modelId="{54AEEFBF-EC9F-4027-932B-AA631CD95FCB}" type="parTrans" cxnId="{1C994EFC-85BD-4DF4-A78B-4EA6044DC013}">
      <dgm:prSet/>
      <dgm:spPr/>
      <dgm:t>
        <a:bodyPr/>
        <a:lstStyle/>
        <a:p>
          <a:endParaRPr lang="es-ES"/>
        </a:p>
      </dgm:t>
    </dgm:pt>
    <dgm:pt modelId="{8EEFB620-5265-4DAF-AC23-F3E81B425E3E}" type="sibTrans" cxnId="{1C994EFC-85BD-4DF4-A78B-4EA6044DC013}">
      <dgm:prSet/>
      <dgm:spPr/>
      <dgm:t>
        <a:bodyPr/>
        <a:lstStyle/>
        <a:p>
          <a:endParaRPr lang="es-ES"/>
        </a:p>
      </dgm:t>
    </dgm:pt>
    <dgm:pt modelId="{17656E05-D75B-477D-A8F9-AD4FA13AB280}" type="pres">
      <dgm:prSet presAssocID="{2054BEE5-14DD-4D64-8E8C-FBB9FBF128A2}" presName="matrix" presStyleCnt="0">
        <dgm:presLayoutVars>
          <dgm:chMax val="1"/>
          <dgm:dir/>
          <dgm:resizeHandles val="exact"/>
        </dgm:presLayoutVars>
      </dgm:prSet>
      <dgm:spPr/>
      <dgm:t>
        <a:bodyPr/>
        <a:lstStyle/>
        <a:p>
          <a:endParaRPr lang="es-ES"/>
        </a:p>
      </dgm:t>
    </dgm:pt>
    <dgm:pt modelId="{35C9BEF6-244F-43B9-8465-22E8F93958DE}" type="pres">
      <dgm:prSet presAssocID="{2054BEE5-14DD-4D64-8E8C-FBB9FBF128A2}" presName="diamond" presStyleLbl="bgShp" presStyleIdx="0" presStyleCnt="1"/>
      <dgm:spPr/>
    </dgm:pt>
    <dgm:pt modelId="{EAA1E023-F13B-4283-85D6-3708A7E8BB5F}" type="pres">
      <dgm:prSet presAssocID="{2054BEE5-14DD-4D64-8E8C-FBB9FBF128A2}" presName="quad1" presStyleLbl="node1" presStyleIdx="0" presStyleCnt="4" custScaleX="225420" custScaleY="94238" custLinFactNeighborX="-74650" custLinFactNeighborY="-21578">
        <dgm:presLayoutVars>
          <dgm:chMax val="0"/>
          <dgm:chPref val="0"/>
          <dgm:bulletEnabled val="1"/>
        </dgm:presLayoutVars>
      </dgm:prSet>
      <dgm:spPr/>
      <dgm:t>
        <a:bodyPr/>
        <a:lstStyle/>
        <a:p>
          <a:endParaRPr lang="es-ES"/>
        </a:p>
      </dgm:t>
    </dgm:pt>
    <dgm:pt modelId="{94BDDFB6-3A78-4D00-99C1-8AEF75F1D41A}" type="pres">
      <dgm:prSet presAssocID="{2054BEE5-14DD-4D64-8E8C-FBB9FBF128A2}" presName="quad2" presStyleLbl="node1" presStyleIdx="1" presStyleCnt="4" custScaleX="163775" custScaleY="108038" custLinFactNeighborX="25991" custLinFactNeighborY="-20340">
        <dgm:presLayoutVars>
          <dgm:chMax val="0"/>
          <dgm:chPref val="0"/>
          <dgm:bulletEnabled val="1"/>
        </dgm:presLayoutVars>
      </dgm:prSet>
      <dgm:spPr/>
      <dgm:t>
        <a:bodyPr/>
        <a:lstStyle/>
        <a:p>
          <a:endParaRPr lang="es-ES"/>
        </a:p>
      </dgm:t>
    </dgm:pt>
    <dgm:pt modelId="{8F96AFD5-212F-4D48-A205-9CDE5BC01F0A}" type="pres">
      <dgm:prSet presAssocID="{2054BEE5-14DD-4D64-8E8C-FBB9FBF128A2}" presName="quad3" presStyleLbl="node1" presStyleIdx="2" presStyleCnt="4" custScaleX="162061" custScaleY="126440" custLinFactX="33431" custLinFactNeighborX="100000" custLinFactNeighborY="-5611">
        <dgm:presLayoutVars>
          <dgm:chMax val="0"/>
          <dgm:chPref val="0"/>
          <dgm:bulletEnabled val="1"/>
        </dgm:presLayoutVars>
      </dgm:prSet>
      <dgm:spPr/>
      <dgm:t>
        <a:bodyPr/>
        <a:lstStyle/>
        <a:p>
          <a:endParaRPr lang="es-ES"/>
        </a:p>
      </dgm:t>
    </dgm:pt>
    <dgm:pt modelId="{F7663888-CF76-4FE8-BD63-59CF1855BD9F}" type="pres">
      <dgm:prSet presAssocID="{2054BEE5-14DD-4D64-8E8C-FBB9FBF128A2}" presName="quad4" presStyleLbl="node1" presStyleIdx="3" presStyleCnt="4" custScaleX="226583" custScaleY="131550" custLinFactX="-81904" custLinFactNeighborX="-100000" custLinFactNeighborY="-9716">
        <dgm:presLayoutVars>
          <dgm:chMax val="0"/>
          <dgm:chPref val="0"/>
          <dgm:bulletEnabled val="1"/>
        </dgm:presLayoutVars>
      </dgm:prSet>
      <dgm:spPr/>
      <dgm:t>
        <a:bodyPr/>
        <a:lstStyle/>
        <a:p>
          <a:endParaRPr lang="es-ES"/>
        </a:p>
      </dgm:t>
    </dgm:pt>
  </dgm:ptLst>
  <dgm:cxnLst>
    <dgm:cxn modelId="{AAF545F5-0AC7-4CBD-8C9A-8CDC0465742B}" type="presOf" srcId="{2054BEE5-14DD-4D64-8E8C-FBB9FBF128A2}" destId="{17656E05-D75B-477D-A8F9-AD4FA13AB280}" srcOrd="0" destOrd="0" presId="urn:microsoft.com/office/officeart/2005/8/layout/matrix3"/>
    <dgm:cxn modelId="{27684F3E-CBA0-4882-8AD2-AF1CB60168A7}" srcId="{2054BEE5-14DD-4D64-8E8C-FBB9FBF128A2}" destId="{E975B77F-CDA8-402D-A4A8-C7AEA50D32CE}" srcOrd="0" destOrd="0" parTransId="{D5C078DD-D06F-45C8-AFAF-A6CC9E7DF6DE}" sibTransId="{8D3394BA-0DC3-4E2F-8823-46B77D45EA5D}"/>
    <dgm:cxn modelId="{2D2C9A31-2F2B-4565-9846-A4079354C21D}" type="presOf" srcId="{69BBF5CF-DDF0-4256-8182-8F88AF31BB44}" destId="{8F96AFD5-212F-4D48-A205-9CDE5BC01F0A}" srcOrd="0" destOrd="0" presId="urn:microsoft.com/office/officeart/2005/8/layout/matrix3"/>
    <dgm:cxn modelId="{A972C8E4-9E37-40B8-928E-EC6A7C5F1E3E}" type="presOf" srcId="{E975B77F-CDA8-402D-A4A8-C7AEA50D32CE}" destId="{EAA1E023-F13B-4283-85D6-3708A7E8BB5F}" srcOrd="0" destOrd="0" presId="urn:microsoft.com/office/officeart/2005/8/layout/matrix3"/>
    <dgm:cxn modelId="{DC8C3FC2-2125-4B5F-8C86-D6E4713CF235}" srcId="{2054BEE5-14DD-4D64-8E8C-FBB9FBF128A2}" destId="{6DE4D6DE-808F-4ECE-BF5D-3C2EB9FF6DB1}" srcOrd="3" destOrd="0" parTransId="{F2E5F0CB-3005-41D4-B3EF-773DF893F92F}" sibTransId="{9E26119F-BAA7-4B99-85B5-9257FEDD60D2}"/>
    <dgm:cxn modelId="{7CEEE77F-4AE6-4CCB-B7E7-1929CF82FC87}" srcId="{2054BEE5-14DD-4D64-8E8C-FBB9FBF128A2}" destId="{67F404F0-7080-4BC5-B08A-A910A7781D28}" srcOrd="1" destOrd="0" parTransId="{E09B007A-3D12-4767-B1E7-D1EBE43DEC47}" sibTransId="{BB3463EB-A94E-4A89-8A2B-62C7FED83EAD}"/>
    <dgm:cxn modelId="{1C994EFC-85BD-4DF4-A78B-4EA6044DC013}" srcId="{2054BEE5-14DD-4D64-8E8C-FBB9FBF128A2}" destId="{64CD7E3E-0836-430E-8B40-16D31C0B349B}" srcOrd="4" destOrd="0" parTransId="{54AEEFBF-EC9F-4027-932B-AA631CD95FCB}" sibTransId="{8EEFB620-5265-4DAF-AC23-F3E81B425E3E}"/>
    <dgm:cxn modelId="{D0A73EAC-B637-483C-98B4-9638C5801B10}" type="presOf" srcId="{6DE4D6DE-808F-4ECE-BF5D-3C2EB9FF6DB1}" destId="{F7663888-CF76-4FE8-BD63-59CF1855BD9F}" srcOrd="0" destOrd="0" presId="urn:microsoft.com/office/officeart/2005/8/layout/matrix3"/>
    <dgm:cxn modelId="{9E349B6B-C24B-4BD3-86E1-854A51F447CD}" srcId="{2054BEE5-14DD-4D64-8E8C-FBB9FBF128A2}" destId="{69BBF5CF-DDF0-4256-8182-8F88AF31BB44}" srcOrd="2" destOrd="0" parTransId="{9F1FBA26-CA14-4AC1-82E2-51C7C3D41EBA}" sibTransId="{9E210BE2-B5C4-4CD7-B757-6A2C10DFAB42}"/>
    <dgm:cxn modelId="{7C137E30-E212-49CB-BCD1-772B56400F49}" type="presOf" srcId="{67F404F0-7080-4BC5-B08A-A910A7781D28}" destId="{94BDDFB6-3A78-4D00-99C1-8AEF75F1D41A}" srcOrd="0" destOrd="0" presId="urn:microsoft.com/office/officeart/2005/8/layout/matrix3"/>
    <dgm:cxn modelId="{ED832566-82FF-4391-A57D-CAD29AC16E8D}" type="presParOf" srcId="{17656E05-D75B-477D-A8F9-AD4FA13AB280}" destId="{35C9BEF6-244F-43B9-8465-22E8F93958DE}" srcOrd="0" destOrd="0" presId="urn:microsoft.com/office/officeart/2005/8/layout/matrix3"/>
    <dgm:cxn modelId="{689B7F80-1FF3-44F2-8665-87AB2AC97570}" type="presParOf" srcId="{17656E05-D75B-477D-A8F9-AD4FA13AB280}" destId="{EAA1E023-F13B-4283-85D6-3708A7E8BB5F}" srcOrd="1" destOrd="0" presId="urn:microsoft.com/office/officeart/2005/8/layout/matrix3"/>
    <dgm:cxn modelId="{88BEC835-B8D9-4B3B-82B3-9A02B07CE85C}" type="presParOf" srcId="{17656E05-D75B-477D-A8F9-AD4FA13AB280}" destId="{94BDDFB6-3A78-4D00-99C1-8AEF75F1D41A}" srcOrd="2" destOrd="0" presId="urn:microsoft.com/office/officeart/2005/8/layout/matrix3"/>
    <dgm:cxn modelId="{1F8CFD3A-1D9F-43AC-A8D0-6CE036F39ECD}" type="presParOf" srcId="{17656E05-D75B-477D-A8F9-AD4FA13AB280}" destId="{8F96AFD5-212F-4D48-A205-9CDE5BC01F0A}" srcOrd="3" destOrd="0" presId="urn:microsoft.com/office/officeart/2005/8/layout/matrix3"/>
    <dgm:cxn modelId="{2CB35C78-E92E-43CB-B6A7-EC38CFD4208C}" type="presParOf" srcId="{17656E05-D75B-477D-A8F9-AD4FA13AB280}" destId="{F7663888-CF76-4FE8-BD63-59CF1855BD9F}"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4B0465E-9715-4838-B25A-B05A4143FE28}"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ES"/>
        </a:p>
      </dgm:t>
    </dgm:pt>
    <dgm:pt modelId="{14EC37D3-440F-4063-8DDB-588568F9C59A}">
      <dgm:prSet custT="1"/>
      <dgm:spPr>
        <a:solidFill>
          <a:srgbClr val="002060"/>
        </a:solidFill>
      </dgm:spPr>
      <dgm:t>
        <a:bodyPr/>
        <a:lstStyle/>
        <a:p>
          <a:pPr rtl="0"/>
          <a:r>
            <a:rPr lang="es-MX" sz="2400" b="1" dirty="0" smtClean="0">
              <a:latin typeface="Arial" panose="020B0604020202020204" pitchFamily="34" charset="0"/>
              <a:cs typeface="Arial" panose="020B0604020202020204" pitchFamily="34" charset="0"/>
            </a:rPr>
            <a:t>Avances en la formación del Mapa de Fiscalización: Información recibida por la SFP de los OEC.</a:t>
          </a:r>
          <a:endParaRPr lang="es-MX" sz="2400" dirty="0">
            <a:latin typeface="Arial" panose="020B0604020202020204" pitchFamily="34" charset="0"/>
            <a:cs typeface="Arial" panose="020B0604020202020204" pitchFamily="34" charset="0"/>
          </a:endParaRPr>
        </a:p>
      </dgm:t>
    </dgm:pt>
    <dgm:pt modelId="{4713A06A-9DC1-446E-95F0-78BD0F060902}" type="parTrans" cxnId="{8FA9F7D5-58DA-4097-912C-524628F78323}">
      <dgm:prSet/>
      <dgm:spPr/>
      <dgm:t>
        <a:bodyPr/>
        <a:lstStyle/>
        <a:p>
          <a:endParaRPr lang="es-ES"/>
        </a:p>
      </dgm:t>
    </dgm:pt>
    <dgm:pt modelId="{16E22F5D-A950-466D-AD4E-CB27AE474601}" type="sibTrans" cxnId="{8FA9F7D5-58DA-4097-912C-524628F78323}">
      <dgm:prSet/>
      <dgm:spPr/>
      <dgm:t>
        <a:bodyPr/>
        <a:lstStyle/>
        <a:p>
          <a:endParaRPr lang="es-ES"/>
        </a:p>
      </dgm:t>
    </dgm:pt>
    <dgm:pt modelId="{77018840-4348-406D-B861-221A49CDDE77}">
      <dgm:prSet custT="1"/>
      <dgm:spPr>
        <a:solidFill>
          <a:schemeClr val="accent5">
            <a:lumMod val="50000"/>
          </a:schemeClr>
        </a:solidFill>
      </dgm:spPr>
      <dgm:t>
        <a:bodyPr/>
        <a:lstStyle/>
        <a:p>
          <a:pPr rtl="0"/>
          <a:r>
            <a:rPr lang="es-MX" sz="2400" b="1" dirty="0" smtClean="0">
              <a:latin typeface="Arial" panose="020B0604020202020204" pitchFamily="34" charset="0"/>
              <a:cs typeface="Arial" panose="020B0604020202020204" pitchFamily="34" charset="0"/>
            </a:rPr>
            <a:t>La SFP realizó en coordinación con los OEC 224 auditorías; 188 al Gasto Federalizado y 36 al Gasto de Inversión en Infraestructura</a:t>
          </a:r>
          <a:endParaRPr lang="es-MX" sz="2400" dirty="0">
            <a:latin typeface="Arial" panose="020B0604020202020204" pitchFamily="34" charset="0"/>
            <a:cs typeface="Arial" panose="020B0604020202020204" pitchFamily="34" charset="0"/>
          </a:endParaRPr>
        </a:p>
      </dgm:t>
    </dgm:pt>
    <dgm:pt modelId="{6DF41CF0-78E3-4F03-A6FF-4915D72FEE1D}" type="parTrans" cxnId="{51AC424A-295C-41D0-AC71-E4DC75C1EE39}">
      <dgm:prSet/>
      <dgm:spPr/>
      <dgm:t>
        <a:bodyPr/>
        <a:lstStyle/>
        <a:p>
          <a:endParaRPr lang="es-ES"/>
        </a:p>
      </dgm:t>
    </dgm:pt>
    <dgm:pt modelId="{55013FB6-AC78-4E03-8B2B-9DBC8F7D8777}" type="sibTrans" cxnId="{51AC424A-295C-41D0-AC71-E4DC75C1EE39}">
      <dgm:prSet/>
      <dgm:spPr/>
      <dgm:t>
        <a:bodyPr/>
        <a:lstStyle/>
        <a:p>
          <a:endParaRPr lang="es-ES"/>
        </a:p>
      </dgm:t>
    </dgm:pt>
    <dgm:pt modelId="{C7DD4BD7-1423-4683-A74F-8258A564114B}">
      <dgm:prSet custT="1"/>
      <dgm:spPr>
        <a:solidFill>
          <a:schemeClr val="accent5">
            <a:lumMod val="50000"/>
          </a:schemeClr>
        </a:solidFill>
      </dgm:spPr>
      <dgm:t>
        <a:bodyPr/>
        <a:lstStyle/>
        <a:p>
          <a:pPr rtl="0"/>
          <a:r>
            <a:rPr lang="es-MX" sz="2400" b="1" dirty="0" smtClean="0">
              <a:latin typeface="Arial" panose="020B0604020202020204" pitchFamily="34" charset="0"/>
              <a:cs typeface="Arial" panose="020B0604020202020204" pitchFamily="34" charset="0"/>
            </a:rPr>
            <a:t>La SFP había recibido, al 31 de octubre, el programa de auditorías directas al Gasto Federalizado de 13 OEC. </a:t>
          </a:r>
          <a:endParaRPr lang="es-MX" sz="2400" dirty="0">
            <a:latin typeface="Arial" panose="020B0604020202020204" pitchFamily="34" charset="0"/>
            <a:cs typeface="Arial" panose="020B0604020202020204" pitchFamily="34" charset="0"/>
          </a:endParaRPr>
        </a:p>
      </dgm:t>
    </dgm:pt>
    <dgm:pt modelId="{F7BDB02F-2F19-4E97-98A0-9FE1E9FC21CF}" type="parTrans" cxnId="{DB47BC5B-1A03-4DCA-9DCC-C6FA7B0B8F7E}">
      <dgm:prSet/>
      <dgm:spPr/>
      <dgm:t>
        <a:bodyPr/>
        <a:lstStyle/>
        <a:p>
          <a:endParaRPr lang="es-ES"/>
        </a:p>
      </dgm:t>
    </dgm:pt>
    <dgm:pt modelId="{48FC880D-CB98-41A9-A636-0D923182FB45}" type="sibTrans" cxnId="{DB47BC5B-1A03-4DCA-9DCC-C6FA7B0B8F7E}">
      <dgm:prSet/>
      <dgm:spPr/>
      <dgm:t>
        <a:bodyPr/>
        <a:lstStyle/>
        <a:p>
          <a:endParaRPr lang="es-ES"/>
        </a:p>
      </dgm:t>
    </dgm:pt>
    <dgm:pt modelId="{FE1BC953-6C65-4988-9043-DD5193E562D0}" type="pres">
      <dgm:prSet presAssocID="{34B0465E-9715-4838-B25A-B05A4143FE28}" presName="Name0" presStyleCnt="0">
        <dgm:presLayoutVars>
          <dgm:dir/>
          <dgm:resizeHandles val="exact"/>
        </dgm:presLayoutVars>
      </dgm:prSet>
      <dgm:spPr/>
      <dgm:t>
        <a:bodyPr/>
        <a:lstStyle/>
        <a:p>
          <a:endParaRPr lang="es-ES"/>
        </a:p>
      </dgm:t>
    </dgm:pt>
    <dgm:pt modelId="{7802E2B5-8231-49AF-91E9-E58DAD3F8A4F}" type="pres">
      <dgm:prSet presAssocID="{14EC37D3-440F-4063-8DDB-588568F9C59A}" presName="node" presStyleLbl="node1" presStyleIdx="0" presStyleCnt="3">
        <dgm:presLayoutVars>
          <dgm:bulletEnabled val="1"/>
        </dgm:presLayoutVars>
      </dgm:prSet>
      <dgm:spPr/>
      <dgm:t>
        <a:bodyPr/>
        <a:lstStyle/>
        <a:p>
          <a:endParaRPr lang="es-ES"/>
        </a:p>
      </dgm:t>
    </dgm:pt>
    <dgm:pt modelId="{2A226F91-114F-4A6A-9953-0654584D96E7}" type="pres">
      <dgm:prSet presAssocID="{16E22F5D-A950-466D-AD4E-CB27AE474601}" presName="sibTrans" presStyleCnt="0"/>
      <dgm:spPr/>
    </dgm:pt>
    <dgm:pt modelId="{D779633C-044D-4854-BD5E-F1979E07767D}" type="pres">
      <dgm:prSet presAssocID="{77018840-4348-406D-B861-221A49CDDE77}" presName="node" presStyleLbl="node1" presStyleIdx="1" presStyleCnt="3">
        <dgm:presLayoutVars>
          <dgm:bulletEnabled val="1"/>
        </dgm:presLayoutVars>
      </dgm:prSet>
      <dgm:spPr/>
      <dgm:t>
        <a:bodyPr/>
        <a:lstStyle/>
        <a:p>
          <a:endParaRPr lang="es-ES"/>
        </a:p>
      </dgm:t>
    </dgm:pt>
    <dgm:pt modelId="{D3735051-65B0-4DD0-A30E-3F79CAC461E0}" type="pres">
      <dgm:prSet presAssocID="{55013FB6-AC78-4E03-8B2B-9DBC8F7D8777}" presName="sibTrans" presStyleCnt="0"/>
      <dgm:spPr/>
    </dgm:pt>
    <dgm:pt modelId="{134C4EDE-0E32-4E70-9C03-ED6B8F1D1A31}" type="pres">
      <dgm:prSet presAssocID="{C7DD4BD7-1423-4683-A74F-8258A564114B}" presName="node" presStyleLbl="node1" presStyleIdx="2" presStyleCnt="3">
        <dgm:presLayoutVars>
          <dgm:bulletEnabled val="1"/>
        </dgm:presLayoutVars>
      </dgm:prSet>
      <dgm:spPr/>
      <dgm:t>
        <a:bodyPr/>
        <a:lstStyle/>
        <a:p>
          <a:endParaRPr lang="es-ES"/>
        </a:p>
      </dgm:t>
    </dgm:pt>
  </dgm:ptLst>
  <dgm:cxnLst>
    <dgm:cxn modelId="{8FA9F7D5-58DA-4097-912C-524628F78323}" srcId="{34B0465E-9715-4838-B25A-B05A4143FE28}" destId="{14EC37D3-440F-4063-8DDB-588568F9C59A}" srcOrd="0" destOrd="0" parTransId="{4713A06A-9DC1-446E-95F0-78BD0F060902}" sibTransId="{16E22F5D-A950-466D-AD4E-CB27AE474601}"/>
    <dgm:cxn modelId="{51AC424A-295C-41D0-AC71-E4DC75C1EE39}" srcId="{34B0465E-9715-4838-B25A-B05A4143FE28}" destId="{77018840-4348-406D-B861-221A49CDDE77}" srcOrd="1" destOrd="0" parTransId="{6DF41CF0-78E3-4F03-A6FF-4915D72FEE1D}" sibTransId="{55013FB6-AC78-4E03-8B2B-9DBC8F7D8777}"/>
    <dgm:cxn modelId="{B1EBD631-A088-496F-994F-61B457640D9C}" type="presOf" srcId="{14EC37D3-440F-4063-8DDB-588568F9C59A}" destId="{7802E2B5-8231-49AF-91E9-E58DAD3F8A4F}" srcOrd="0" destOrd="0" presId="urn:microsoft.com/office/officeart/2005/8/layout/hList6"/>
    <dgm:cxn modelId="{FAECC946-947D-4384-9D1B-C63BDBE3C8C6}" type="presOf" srcId="{C7DD4BD7-1423-4683-A74F-8258A564114B}" destId="{134C4EDE-0E32-4E70-9C03-ED6B8F1D1A31}" srcOrd="0" destOrd="0" presId="urn:microsoft.com/office/officeart/2005/8/layout/hList6"/>
    <dgm:cxn modelId="{AA1C1E9E-EF7D-4A6C-AE75-8B1B660A39A1}" type="presOf" srcId="{77018840-4348-406D-B861-221A49CDDE77}" destId="{D779633C-044D-4854-BD5E-F1979E07767D}" srcOrd="0" destOrd="0" presId="urn:microsoft.com/office/officeart/2005/8/layout/hList6"/>
    <dgm:cxn modelId="{2BF28C83-39D9-49D6-B142-0E7B5DD77CDB}" type="presOf" srcId="{34B0465E-9715-4838-B25A-B05A4143FE28}" destId="{FE1BC953-6C65-4988-9043-DD5193E562D0}" srcOrd="0" destOrd="0" presId="urn:microsoft.com/office/officeart/2005/8/layout/hList6"/>
    <dgm:cxn modelId="{DB47BC5B-1A03-4DCA-9DCC-C6FA7B0B8F7E}" srcId="{34B0465E-9715-4838-B25A-B05A4143FE28}" destId="{C7DD4BD7-1423-4683-A74F-8258A564114B}" srcOrd="2" destOrd="0" parTransId="{F7BDB02F-2F19-4E97-98A0-9FE1E9FC21CF}" sibTransId="{48FC880D-CB98-41A9-A636-0D923182FB45}"/>
    <dgm:cxn modelId="{0601D91C-D7DB-4F7C-92DD-19E234D58AF9}" type="presParOf" srcId="{FE1BC953-6C65-4988-9043-DD5193E562D0}" destId="{7802E2B5-8231-49AF-91E9-E58DAD3F8A4F}" srcOrd="0" destOrd="0" presId="urn:microsoft.com/office/officeart/2005/8/layout/hList6"/>
    <dgm:cxn modelId="{396EFF1E-CB98-4B8B-BCE4-F6E48D125FFC}" type="presParOf" srcId="{FE1BC953-6C65-4988-9043-DD5193E562D0}" destId="{2A226F91-114F-4A6A-9953-0654584D96E7}" srcOrd="1" destOrd="0" presId="urn:microsoft.com/office/officeart/2005/8/layout/hList6"/>
    <dgm:cxn modelId="{1537C465-F078-47D0-8565-B549EAC20A6A}" type="presParOf" srcId="{FE1BC953-6C65-4988-9043-DD5193E562D0}" destId="{D779633C-044D-4854-BD5E-F1979E07767D}" srcOrd="2" destOrd="0" presId="urn:microsoft.com/office/officeart/2005/8/layout/hList6"/>
    <dgm:cxn modelId="{5E6E2CD9-F425-4C9C-987A-1F3F1076B34A}" type="presParOf" srcId="{FE1BC953-6C65-4988-9043-DD5193E562D0}" destId="{D3735051-65B0-4DD0-A30E-3F79CAC461E0}" srcOrd="3" destOrd="0" presId="urn:microsoft.com/office/officeart/2005/8/layout/hList6"/>
    <dgm:cxn modelId="{DE082FC3-0889-4ED4-B94D-BB31665AD5D8}" type="presParOf" srcId="{FE1BC953-6C65-4988-9043-DD5193E562D0}" destId="{134C4EDE-0E32-4E70-9C03-ED6B8F1D1A31}"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552340A-28C5-483A-B2B1-2BA4795054A0}"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s-ES"/>
        </a:p>
      </dgm:t>
    </dgm:pt>
    <dgm:pt modelId="{E38E19DA-8B42-4530-A0ED-805C9F2E472B}">
      <dgm:prSet custT="1"/>
      <dgm:spPr/>
      <dgm:t>
        <a:bodyPr/>
        <a:lstStyle/>
        <a:p>
          <a:pPr rtl="0"/>
          <a:r>
            <a:rPr lang="es-MX" sz="2400" b="1" dirty="0" smtClean="0">
              <a:latin typeface="Arial" panose="020B0604020202020204" pitchFamily="34" charset="0"/>
              <a:cs typeface="Arial" panose="020B0604020202020204" pitchFamily="34" charset="0"/>
            </a:rPr>
            <a:t>Mapa de Fiscalización. Acciones Futuras</a:t>
          </a:r>
        </a:p>
        <a:p>
          <a:pPr rtl="0"/>
          <a:endParaRPr lang="es-MX" sz="2400" b="1" dirty="0" smtClean="0">
            <a:latin typeface="Arial" panose="020B0604020202020204" pitchFamily="34" charset="0"/>
            <a:cs typeface="Arial" panose="020B0604020202020204" pitchFamily="34" charset="0"/>
          </a:endParaRPr>
        </a:p>
        <a:p>
          <a:pPr rtl="0"/>
          <a:endParaRPr lang="es-MX" sz="2400" dirty="0">
            <a:latin typeface="Arial" panose="020B0604020202020204" pitchFamily="34" charset="0"/>
            <a:cs typeface="Arial" panose="020B0604020202020204" pitchFamily="34" charset="0"/>
          </a:endParaRPr>
        </a:p>
      </dgm:t>
    </dgm:pt>
    <dgm:pt modelId="{A3E7B0AE-6A08-4C1E-B889-07A699C1E3BD}" type="parTrans" cxnId="{613553CC-3052-404C-BC70-7DA5A3DD6D95}">
      <dgm:prSet/>
      <dgm:spPr/>
      <dgm:t>
        <a:bodyPr/>
        <a:lstStyle/>
        <a:p>
          <a:endParaRPr lang="es-ES"/>
        </a:p>
      </dgm:t>
    </dgm:pt>
    <dgm:pt modelId="{F48AE262-3C6C-4A1B-8F3F-9C4A33C4C1D4}" type="sibTrans" cxnId="{613553CC-3052-404C-BC70-7DA5A3DD6D95}">
      <dgm:prSet/>
      <dgm:spPr/>
      <dgm:t>
        <a:bodyPr/>
        <a:lstStyle/>
        <a:p>
          <a:endParaRPr lang="es-ES"/>
        </a:p>
      </dgm:t>
    </dgm:pt>
    <dgm:pt modelId="{B54A405B-49B7-420D-8B3D-76C88CAFFA3D}">
      <dgm:prSet custT="1"/>
      <dgm:spPr/>
      <dgm:t>
        <a:bodyPr/>
        <a:lstStyle/>
        <a:p>
          <a:pPr rtl="0"/>
          <a:r>
            <a:rPr lang="es-MX" sz="2400" b="1" dirty="0" smtClean="0">
              <a:latin typeface="Arial" panose="020B0604020202020204" pitchFamily="34" charset="0"/>
              <a:cs typeface="Arial" panose="020B0604020202020204" pitchFamily="34" charset="0"/>
            </a:rPr>
            <a:t>La AEGF y la Unidad de Operación Regional y Contraloría Social (UORCS)  de la SFP gestionarán para que todos los OEC y las EEF envíen la información solicitada del Mapa de Fiscalización. </a:t>
          </a:r>
          <a:endParaRPr lang="es-MX" sz="2400" dirty="0">
            <a:latin typeface="Arial" panose="020B0604020202020204" pitchFamily="34" charset="0"/>
            <a:cs typeface="Arial" panose="020B0604020202020204" pitchFamily="34" charset="0"/>
          </a:endParaRPr>
        </a:p>
      </dgm:t>
    </dgm:pt>
    <dgm:pt modelId="{A35DB80D-EDE5-479D-BB59-6C5ABBAB0468}" type="parTrans" cxnId="{84E70CBF-DEE9-4047-B025-0E2EFEA97214}">
      <dgm:prSet/>
      <dgm:spPr/>
      <dgm:t>
        <a:bodyPr/>
        <a:lstStyle/>
        <a:p>
          <a:endParaRPr lang="es-ES"/>
        </a:p>
      </dgm:t>
    </dgm:pt>
    <dgm:pt modelId="{13EEDA39-5C50-4924-993E-61E53BA62E5C}" type="sibTrans" cxnId="{84E70CBF-DEE9-4047-B025-0E2EFEA97214}">
      <dgm:prSet/>
      <dgm:spPr/>
      <dgm:t>
        <a:bodyPr/>
        <a:lstStyle/>
        <a:p>
          <a:endParaRPr lang="es-ES"/>
        </a:p>
      </dgm:t>
    </dgm:pt>
    <dgm:pt modelId="{BCF3C7CD-F5D3-4A02-9840-5742ABF57122}">
      <dgm:prSet custT="1"/>
      <dgm:spPr/>
      <dgm:t>
        <a:bodyPr/>
        <a:lstStyle/>
        <a:p>
          <a:pPr rtl="0"/>
          <a:r>
            <a:rPr lang="es-MX" sz="2400" b="1" dirty="0" smtClean="0">
              <a:latin typeface="Arial" panose="020B0604020202020204" pitchFamily="34" charset="0"/>
              <a:cs typeface="Arial" panose="020B0604020202020204" pitchFamily="34" charset="0"/>
            </a:rPr>
            <a:t>La ASF y la SFP informarán en la reunión nacional del SNF, a realizarse a fines de noviembre del año en curso, los resultados del Mapa de Fiscalización del Gasto Federalizado y la estrategia coordinada de fiscalización de la Cuenta Pública 2017</a:t>
          </a:r>
          <a:endParaRPr lang="es-MX" sz="2400" dirty="0">
            <a:latin typeface="Arial" panose="020B0604020202020204" pitchFamily="34" charset="0"/>
            <a:cs typeface="Arial" panose="020B0604020202020204" pitchFamily="34" charset="0"/>
          </a:endParaRPr>
        </a:p>
      </dgm:t>
    </dgm:pt>
    <dgm:pt modelId="{862F3D4F-E75C-433F-A2F1-9BA769219848}" type="parTrans" cxnId="{68C055D4-0AE2-44D9-A247-7B1BBCC1F216}">
      <dgm:prSet/>
      <dgm:spPr/>
      <dgm:t>
        <a:bodyPr/>
        <a:lstStyle/>
        <a:p>
          <a:endParaRPr lang="es-ES"/>
        </a:p>
      </dgm:t>
    </dgm:pt>
    <dgm:pt modelId="{AFED8FC2-FEBA-4639-88BC-2BF271914C61}" type="sibTrans" cxnId="{68C055D4-0AE2-44D9-A247-7B1BBCC1F216}">
      <dgm:prSet/>
      <dgm:spPr/>
      <dgm:t>
        <a:bodyPr/>
        <a:lstStyle/>
        <a:p>
          <a:endParaRPr lang="es-ES"/>
        </a:p>
      </dgm:t>
    </dgm:pt>
    <dgm:pt modelId="{73E2433E-251B-46D1-B4F2-D355A5CDFE97}" type="pres">
      <dgm:prSet presAssocID="{B552340A-28C5-483A-B2B1-2BA4795054A0}" presName="Name0" presStyleCnt="0">
        <dgm:presLayoutVars>
          <dgm:dir/>
          <dgm:animLvl val="lvl"/>
          <dgm:resizeHandles val="exact"/>
        </dgm:presLayoutVars>
      </dgm:prSet>
      <dgm:spPr/>
      <dgm:t>
        <a:bodyPr/>
        <a:lstStyle/>
        <a:p>
          <a:endParaRPr lang="es-ES"/>
        </a:p>
      </dgm:t>
    </dgm:pt>
    <dgm:pt modelId="{30D053D8-A920-4269-AF03-6A8F50B3B522}" type="pres">
      <dgm:prSet presAssocID="{E38E19DA-8B42-4530-A0ED-805C9F2E472B}" presName="boxAndChildren" presStyleCnt="0"/>
      <dgm:spPr/>
    </dgm:pt>
    <dgm:pt modelId="{E2F34137-9464-4A6D-9DEC-FC500184D952}" type="pres">
      <dgm:prSet presAssocID="{E38E19DA-8B42-4530-A0ED-805C9F2E472B}" presName="parentTextBox" presStyleLbl="node1" presStyleIdx="0" presStyleCnt="1"/>
      <dgm:spPr/>
      <dgm:t>
        <a:bodyPr/>
        <a:lstStyle/>
        <a:p>
          <a:endParaRPr lang="es-ES"/>
        </a:p>
      </dgm:t>
    </dgm:pt>
    <dgm:pt modelId="{FCB01B9C-3379-4CCC-B3A7-E6538E784D0C}" type="pres">
      <dgm:prSet presAssocID="{E38E19DA-8B42-4530-A0ED-805C9F2E472B}" presName="entireBox" presStyleLbl="node1" presStyleIdx="0" presStyleCnt="1"/>
      <dgm:spPr/>
      <dgm:t>
        <a:bodyPr/>
        <a:lstStyle/>
        <a:p>
          <a:endParaRPr lang="es-ES"/>
        </a:p>
      </dgm:t>
    </dgm:pt>
    <dgm:pt modelId="{E014562D-8E83-43E9-81FA-700EB4A68DBF}" type="pres">
      <dgm:prSet presAssocID="{E38E19DA-8B42-4530-A0ED-805C9F2E472B}" presName="descendantBox" presStyleCnt="0"/>
      <dgm:spPr/>
    </dgm:pt>
    <dgm:pt modelId="{148D7E83-A397-4205-A61F-FCEA52363417}" type="pres">
      <dgm:prSet presAssocID="{B54A405B-49B7-420D-8B3D-76C88CAFFA3D}" presName="childTextBox" presStyleLbl="fgAccFollowNode1" presStyleIdx="0" presStyleCnt="2" custScaleY="180153" custLinFactNeighborX="-1795" custLinFactNeighborY="3567">
        <dgm:presLayoutVars>
          <dgm:bulletEnabled val="1"/>
        </dgm:presLayoutVars>
      </dgm:prSet>
      <dgm:spPr/>
      <dgm:t>
        <a:bodyPr/>
        <a:lstStyle/>
        <a:p>
          <a:endParaRPr lang="es-ES"/>
        </a:p>
      </dgm:t>
    </dgm:pt>
    <dgm:pt modelId="{E7272018-6A80-4C78-AC1D-4BCA39EBCCD6}" type="pres">
      <dgm:prSet presAssocID="{BCF3C7CD-F5D3-4A02-9840-5742ABF57122}" presName="childTextBox" presStyleLbl="fgAccFollowNode1" presStyleIdx="1" presStyleCnt="2" custScaleX="97538" custScaleY="179952" custLinFactNeighborX="-160" custLinFactNeighborY="989">
        <dgm:presLayoutVars>
          <dgm:bulletEnabled val="1"/>
        </dgm:presLayoutVars>
      </dgm:prSet>
      <dgm:spPr/>
      <dgm:t>
        <a:bodyPr/>
        <a:lstStyle/>
        <a:p>
          <a:endParaRPr lang="es-ES"/>
        </a:p>
      </dgm:t>
    </dgm:pt>
  </dgm:ptLst>
  <dgm:cxnLst>
    <dgm:cxn modelId="{61F95CBE-4EA3-4167-92AE-2FEE18C4BBAE}" type="presOf" srcId="{B552340A-28C5-483A-B2B1-2BA4795054A0}" destId="{73E2433E-251B-46D1-B4F2-D355A5CDFE97}" srcOrd="0" destOrd="0" presId="urn:microsoft.com/office/officeart/2005/8/layout/process4"/>
    <dgm:cxn modelId="{613553CC-3052-404C-BC70-7DA5A3DD6D95}" srcId="{B552340A-28C5-483A-B2B1-2BA4795054A0}" destId="{E38E19DA-8B42-4530-A0ED-805C9F2E472B}" srcOrd="0" destOrd="0" parTransId="{A3E7B0AE-6A08-4C1E-B889-07A699C1E3BD}" sibTransId="{F48AE262-3C6C-4A1B-8F3F-9C4A33C4C1D4}"/>
    <dgm:cxn modelId="{1B59F275-1737-41C3-838E-DC1A09528939}" type="presOf" srcId="{B54A405B-49B7-420D-8B3D-76C88CAFFA3D}" destId="{148D7E83-A397-4205-A61F-FCEA52363417}" srcOrd="0" destOrd="0" presId="urn:microsoft.com/office/officeart/2005/8/layout/process4"/>
    <dgm:cxn modelId="{84E70CBF-DEE9-4047-B025-0E2EFEA97214}" srcId="{E38E19DA-8B42-4530-A0ED-805C9F2E472B}" destId="{B54A405B-49B7-420D-8B3D-76C88CAFFA3D}" srcOrd="0" destOrd="0" parTransId="{A35DB80D-EDE5-479D-BB59-6C5ABBAB0468}" sibTransId="{13EEDA39-5C50-4924-993E-61E53BA62E5C}"/>
    <dgm:cxn modelId="{6C68E728-E35B-4306-9C52-6706BD8339FA}" type="presOf" srcId="{E38E19DA-8B42-4530-A0ED-805C9F2E472B}" destId="{FCB01B9C-3379-4CCC-B3A7-E6538E784D0C}" srcOrd="1" destOrd="0" presId="urn:microsoft.com/office/officeart/2005/8/layout/process4"/>
    <dgm:cxn modelId="{769C6300-2144-4651-BFD3-12B0E4748258}" type="presOf" srcId="{BCF3C7CD-F5D3-4A02-9840-5742ABF57122}" destId="{E7272018-6A80-4C78-AC1D-4BCA39EBCCD6}" srcOrd="0" destOrd="0" presId="urn:microsoft.com/office/officeart/2005/8/layout/process4"/>
    <dgm:cxn modelId="{D7A68788-E3FA-42BF-A8D4-F5C57F9A4153}" type="presOf" srcId="{E38E19DA-8B42-4530-A0ED-805C9F2E472B}" destId="{E2F34137-9464-4A6D-9DEC-FC500184D952}" srcOrd="0" destOrd="0" presId="urn:microsoft.com/office/officeart/2005/8/layout/process4"/>
    <dgm:cxn modelId="{68C055D4-0AE2-44D9-A247-7B1BBCC1F216}" srcId="{E38E19DA-8B42-4530-A0ED-805C9F2E472B}" destId="{BCF3C7CD-F5D3-4A02-9840-5742ABF57122}" srcOrd="1" destOrd="0" parTransId="{862F3D4F-E75C-433F-A2F1-9BA769219848}" sibTransId="{AFED8FC2-FEBA-4639-88BC-2BF271914C61}"/>
    <dgm:cxn modelId="{3CACEA50-F2B2-4903-8EA6-B0DEC14C5992}" type="presParOf" srcId="{73E2433E-251B-46D1-B4F2-D355A5CDFE97}" destId="{30D053D8-A920-4269-AF03-6A8F50B3B522}" srcOrd="0" destOrd="0" presId="urn:microsoft.com/office/officeart/2005/8/layout/process4"/>
    <dgm:cxn modelId="{0300A817-45C2-44A6-B88D-E5779DC3DD16}" type="presParOf" srcId="{30D053D8-A920-4269-AF03-6A8F50B3B522}" destId="{E2F34137-9464-4A6D-9DEC-FC500184D952}" srcOrd="0" destOrd="0" presId="urn:microsoft.com/office/officeart/2005/8/layout/process4"/>
    <dgm:cxn modelId="{77C22258-D2E7-441D-9F53-206725EB9A69}" type="presParOf" srcId="{30D053D8-A920-4269-AF03-6A8F50B3B522}" destId="{FCB01B9C-3379-4CCC-B3A7-E6538E784D0C}" srcOrd="1" destOrd="0" presId="urn:microsoft.com/office/officeart/2005/8/layout/process4"/>
    <dgm:cxn modelId="{E685E5A5-9317-429C-A201-8B92205A72CD}" type="presParOf" srcId="{30D053D8-A920-4269-AF03-6A8F50B3B522}" destId="{E014562D-8E83-43E9-81FA-700EB4A68DBF}" srcOrd="2" destOrd="0" presId="urn:microsoft.com/office/officeart/2005/8/layout/process4"/>
    <dgm:cxn modelId="{099385B0-77EF-4A8A-890B-996335F58D08}" type="presParOf" srcId="{E014562D-8E83-43E9-81FA-700EB4A68DBF}" destId="{148D7E83-A397-4205-A61F-FCEA52363417}" srcOrd="0" destOrd="0" presId="urn:microsoft.com/office/officeart/2005/8/layout/process4"/>
    <dgm:cxn modelId="{8CF798A4-A4EE-4D1A-ABDB-8688B542E051}" type="presParOf" srcId="{E014562D-8E83-43E9-81FA-700EB4A68DBF}" destId="{E7272018-6A80-4C78-AC1D-4BCA39EBCCD6}"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1AE3DFE-67FE-43B4-B677-BF64339AC911}"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s-ES"/>
        </a:p>
      </dgm:t>
    </dgm:pt>
    <dgm:pt modelId="{9D2B06EC-E169-43A4-BEBC-009747E56E03}">
      <dgm:prSet custT="1"/>
      <dgm:spPr>
        <a:solidFill>
          <a:srgbClr val="CC0000"/>
        </a:solidFill>
      </dgm:spPr>
      <dgm:t>
        <a:bodyPr/>
        <a:lstStyle/>
        <a:p>
          <a:pPr rtl="0"/>
          <a:r>
            <a:rPr lang="es-MX" sz="2400" b="1" dirty="0" smtClean="0">
              <a:latin typeface="Arial" panose="020B0604020202020204" pitchFamily="34" charset="0"/>
              <a:cs typeface="Arial" panose="020B0604020202020204" pitchFamily="34" charset="0"/>
            </a:rPr>
            <a:t>Estrategia de fiscalización coordinada del Gasto Federalizado en el marco del SNF. </a:t>
          </a:r>
          <a:endParaRPr lang="es-MX" sz="2400" dirty="0">
            <a:latin typeface="Arial" panose="020B0604020202020204" pitchFamily="34" charset="0"/>
            <a:cs typeface="Arial" panose="020B0604020202020204" pitchFamily="34" charset="0"/>
          </a:endParaRPr>
        </a:p>
      </dgm:t>
    </dgm:pt>
    <dgm:pt modelId="{054305AA-9B84-4F2B-AD60-78E670854340}" type="parTrans" cxnId="{60BFE6E7-B6AC-4D8F-A5A7-F983FD70DF4A}">
      <dgm:prSet/>
      <dgm:spPr/>
      <dgm:t>
        <a:bodyPr/>
        <a:lstStyle/>
        <a:p>
          <a:endParaRPr lang="es-ES"/>
        </a:p>
      </dgm:t>
    </dgm:pt>
    <dgm:pt modelId="{B505338B-3EFB-4512-9731-0DC4A9B5D367}" type="sibTrans" cxnId="{60BFE6E7-B6AC-4D8F-A5A7-F983FD70DF4A}">
      <dgm:prSet/>
      <dgm:spPr/>
      <dgm:t>
        <a:bodyPr/>
        <a:lstStyle/>
        <a:p>
          <a:endParaRPr lang="es-ES"/>
        </a:p>
      </dgm:t>
    </dgm:pt>
    <dgm:pt modelId="{E2ED6D16-07D2-4B8C-A509-4F83B162B2D3}">
      <dgm:prSet custT="1"/>
      <dgm:spPr>
        <a:solidFill>
          <a:schemeClr val="tx2"/>
        </a:solidFill>
      </dgm:spPr>
      <dgm:t>
        <a:bodyPr/>
        <a:lstStyle/>
        <a:p>
          <a:pPr rtl="0"/>
          <a:r>
            <a:rPr lang="es-MX" sz="2400" b="1" dirty="0" smtClean="0">
              <a:latin typeface="Arial" panose="020B0604020202020204" pitchFamily="34" charset="0"/>
              <a:cs typeface="Arial" panose="020B0604020202020204" pitchFamily="34" charset="0"/>
            </a:rPr>
            <a:t>El Programa coordinado de auditorías, se incorporará al Sistema de Información del SNF, así como de la Plataforma Digital del SNA.</a:t>
          </a:r>
          <a:endParaRPr lang="es-MX" sz="2400" b="1" dirty="0">
            <a:latin typeface="Arial" panose="020B0604020202020204" pitchFamily="34" charset="0"/>
            <a:cs typeface="Arial" panose="020B0604020202020204" pitchFamily="34" charset="0"/>
          </a:endParaRPr>
        </a:p>
      </dgm:t>
    </dgm:pt>
    <dgm:pt modelId="{46E13D1F-0177-47F4-9EBD-C2186B8A8E98}" type="parTrans" cxnId="{672D9024-3206-4B98-ACA4-F106C1890511}">
      <dgm:prSet/>
      <dgm:spPr/>
      <dgm:t>
        <a:bodyPr/>
        <a:lstStyle/>
        <a:p>
          <a:endParaRPr lang="es-ES"/>
        </a:p>
      </dgm:t>
    </dgm:pt>
    <dgm:pt modelId="{F2D53896-A429-4B1E-A6D4-D2AF0A365AC3}" type="sibTrans" cxnId="{672D9024-3206-4B98-ACA4-F106C1890511}">
      <dgm:prSet/>
      <dgm:spPr/>
      <dgm:t>
        <a:bodyPr/>
        <a:lstStyle/>
        <a:p>
          <a:endParaRPr lang="es-ES"/>
        </a:p>
      </dgm:t>
    </dgm:pt>
    <dgm:pt modelId="{6575BA3E-1CD6-4CE8-B1C9-B45775F3FCA6}">
      <dgm:prSet custT="1"/>
      <dgm:spPr>
        <a:solidFill>
          <a:srgbClr val="002060"/>
        </a:solidFill>
      </dgm:spPr>
      <dgm:t>
        <a:bodyPr/>
        <a:lstStyle/>
        <a:p>
          <a:pPr rtl="0"/>
          <a:r>
            <a:rPr lang="es-MX" sz="2400" b="1" dirty="0" smtClean="0">
              <a:latin typeface="Arial" panose="020B0604020202020204" pitchFamily="34" charset="0"/>
              <a:cs typeface="Arial" panose="020B0604020202020204" pitchFamily="34" charset="0"/>
            </a:rPr>
            <a:t>Se incorporarán asimismo a la Plataforma Digital, las guías de auditoría homologadas ASF-SFP y los criterios para la determinación y </a:t>
          </a:r>
          <a:r>
            <a:rPr lang="es-MX" sz="2400" b="1" dirty="0" err="1" smtClean="0">
              <a:latin typeface="Arial" panose="020B0604020202020204" pitchFamily="34" charset="0"/>
              <a:cs typeface="Arial" panose="020B0604020202020204" pitchFamily="34" charset="0"/>
            </a:rPr>
            <a:t>solventación</a:t>
          </a:r>
          <a:r>
            <a:rPr lang="es-MX" sz="2400" b="1" dirty="0" smtClean="0">
              <a:latin typeface="Arial" panose="020B0604020202020204" pitchFamily="34" charset="0"/>
              <a:cs typeface="Arial" panose="020B0604020202020204" pitchFamily="34" charset="0"/>
            </a:rPr>
            <a:t> de las observaciones de auditoría, igualmente homologados.</a:t>
          </a:r>
          <a:endParaRPr lang="es-MX" sz="2400" b="1" dirty="0">
            <a:latin typeface="Arial" panose="020B0604020202020204" pitchFamily="34" charset="0"/>
            <a:cs typeface="Arial" panose="020B0604020202020204" pitchFamily="34" charset="0"/>
          </a:endParaRPr>
        </a:p>
      </dgm:t>
    </dgm:pt>
    <dgm:pt modelId="{195A8198-C460-43BF-A988-6574F68A58A0}" type="parTrans" cxnId="{DA971431-306E-4E03-9A0C-48B1861AD5A1}">
      <dgm:prSet/>
      <dgm:spPr/>
      <dgm:t>
        <a:bodyPr/>
        <a:lstStyle/>
        <a:p>
          <a:endParaRPr lang="es-ES"/>
        </a:p>
      </dgm:t>
    </dgm:pt>
    <dgm:pt modelId="{D7DEEB53-97A3-40EF-BCEE-9820AFAEB46D}" type="sibTrans" cxnId="{DA971431-306E-4E03-9A0C-48B1861AD5A1}">
      <dgm:prSet/>
      <dgm:spPr/>
      <dgm:t>
        <a:bodyPr/>
        <a:lstStyle/>
        <a:p>
          <a:endParaRPr lang="es-ES"/>
        </a:p>
      </dgm:t>
    </dgm:pt>
    <dgm:pt modelId="{B3628495-C5BF-48D5-9537-1BFD7E0A653D}" type="pres">
      <dgm:prSet presAssocID="{E1AE3DFE-67FE-43B4-B677-BF64339AC911}" presName="Name0" presStyleCnt="0">
        <dgm:presLayoutVars>
          <dgm:chPref val="1"/>
          <dgm:dir/>
          <dgm:animOne val="branch"/>
          <dgm:animLvl val="lvl"/>
          <dgm:resizeHandles/>
        </dgm:presLayoutVars>
      </dgm:prSet>
      <dgm:spPr/>
      <dgm:t>
        <a:bodyPr/>
        <a:lstStyle/>
        <a:p>
          <a:endParaRPr lang="es-ES"/>
        </a:p>
      </dgm:t>
    </dgm:pt>
    <dgm:pt modelId="{0B54762F-A30D-40AF-A503-F4A74677A514}" type="pres">
      <dgm:prSet presAssocID="{9D2B06EC-E169-43A4-BEBC-009747E56E03}" presName="vertOne" presStyleCnt="0"/>
      <dgm:spPr/>
    </dgm:pt>
    <dgm:pt modelId="{819D0D40-FABC-412C-AB40-A562ACBCF6C5}" type="pres">
      <dgm:prSet presAssocID="{9D2B06EC-E169-43A4-BEBC-009747E56E03}" presName="txOne" presStyleLbl="node0" presStyleIdx="0" presStyleCnt="3" custLinFactNeighborX="2793">
        <dgm:presLayoutVars>
          <dgm:chPref val="3"/>
        </dgm:presLayoutVars>
      </dgm:prSet>
      <dgm:spPr/>
      <dgm:t>
        <a:bodyPr/>
        <a:lstStyle/>
        <a:p>
          <a:endParaRPr lang="es-ES"/>
        </a:p>
      </dgm:t>
    </dgm:pt>
    <dgm:pt modelId="{104EC520-483C-47C4-9682-BD72E66E4F8D}" type="pres">
      <dgm:prSet presAssocID="{9D2B06EC-E169-43A4-BEBC-009747E56E03}" presName="horzOne" presStyleCnt="0"/>
      <dgm:spPr/>
    </dgm:pt>
    <dgm:pt modelId="{1C0BD131-036C-4152-BB88-1A82AC486787}" type="pres">
      <dgm:prSet presAssocID="{B505338B-3EFB-4512-9731-0DC4A9B5D367}" presName="sibSpaceOne" presStyleCnt="0"/>
      <dgm:spPr/>
    </dgm:pt>
    <dgm:pt modelId="{F3055DAF-30D6-4CDD-9B11-6E986A49FB87}" type="pres">
      <dgm:prSet presAssocID="{E2ED6D16-07D2-4B8C-A509-4F83B162B2D3}" presName="vertOne" presStyleCnt="0"/>
      <dgm:spPr/>
    </dgm:pt>
    <dgm:pt modelId="{AD1C5D3F-BE9B-47EA-A0C5-3D4409F76FC1}" type="pres">
      <dgm:prSet presAssocID="{E2ED6D16-07D2-4B8C-A509-4F83B162B2D3}" presName="txOne" presStyleLbl="node0" presStyleIdx="1" presStyleCnt="3">
        <dgm:presLayoutVars>
          <dgm:chPref val="3"/>
        </dgm:presLayoutVars>
      </dgm:prSet>
      <dgm:spPr/>
      <dgm:t>
        <a:bodyPr/>
        <a:lstStyle/>
        <a:p>
          <a:endParaRPr lang="es-ES"/>
        </a:p>
      </dgm:t>
    </dgm:pt>
    <dgm:pt modelId="{AD09FF55-FE4F-47E1-874A-4E7569063350}" type="pres">
      <dgm:prSet presAssocID="{E2ED6D16-07D2-4B8C-A509-4F83B162B2D3}" presName="horzOne" presStyleCnt="0"/>
      <dgm:spPr/>
    </dgm:pt>
    <dgm:pt modelId="{A2635486-16DD-4241-9BEB-539C281686CF}" type="pres">
      <dgm:prSet presAssocID="{F2D53896-A429-4B1E-A6D4-D2AF0A365AC3}" presName="sibSpaceOne" presStyleCnt="0"/>
      <dgm:spPr/>
    </dgm:pt>
    <dgm:pt modelId="{2EFF3D7E-5AF0-4720-B8B3-43770F221B5E}" type="pres">
      <dgm:prSet presAssocID="{6575BA3E-1CD6-4CE8-B1C9-B45775F3FCA6}" presName="vertOne" presStyleCnt="0"/>
      <dgm:spPr/>
    </dgm:pt>
    <dgm:pt modelId="{11921FA4-8A8F-4C0A-9205-8D9748A709D5}" type="pres">
      <dgm:prSet presAssocID="{6575BA3E-1CD6-4CE8-B1C9-B45775F3FCA6}" presName="txOne" presStyleLbl="node0" presStyleIdx="2" presStyleCnt="3" custScaleX="114675">
        <dgm:presLayoutVars>
          <dgm:chPref val="3"/>
        </dgm:presLayoutVars>
      </dgm:prSet>
      <dgm:spPr/>
      <dgm:t>
        <a:bodyPr/>
        <a:lstStyle/>
        <a:p>
          <a:endParaRPr lang="es-ES"/>
        </a:p>
      </dgm:t>
    </dgm:pt>
    <dgm:pt modelId="{AC9D668B-303E-4D67-831C-39ACB918D079}" type="pres">
      <dgm:prSet presAssocID="{6575BA3E-1CD6-4CE8-B1C9-B45775F3FCA6}" presName="horzOne" presStyleCnt="0"/>
      <dgm:spPr/>
    </dgm:pt>
  </dgm:ptLst>
  <dgm:cxnLst>
    <dgm:cxn modelId="{672D9024-3206-4B98-ACA4-F106C1890511}" srcId="{E1AE3DFE-67FE-43B4-B677-BF64339AC911}" destId="{E2ED6D16-07D2-4B8C-A509-4F83B162B2D3}" srcOrd="1" destOrd="0" parTransId="{46E13D1F-0177-47F4-9EBD-C2186B8A8E98}" sibTransId="{F2D53896-A429-4B1E-A6D4-D2AF0A365AC3}"/>
    <dgm:cxn modelId="{1640BC32-7A03-446C-9EF0-607F17338D92}" type="presOf" srcId="{6575BA3E-1CD6-4CE8-B1C9-B45775F3FCA6}" destId="{11921FA4-8A8F-4C0A-9205-8D9748A709D5}" srcOrd="0" destOrd="0" presId="urn:microsoft.com/office/officeart/2005/8/layout/hierarchy4"/>
    <dgm:cxn modelId="{B767AFDE-5985-4D8D-9C2F-07924C947778}" type="presOf" srcId="{E2ED6D16-07D2-4B8C-A509-4F83B162B2D3}" destId="{AD1C5D3F-BE9B-47EA-A0C5-3D4409F76FC1}" srcOrd="0" destOrd="0" presId="urn:microsoft.com/office/officeart/2005/8/layout/hierarchy4"/>
    <dgm:cxn modelId="{60BFE6E7-B6AC-4D8F-A5A7-F983FD70DF4A}" srcId="{E1AE3DFE-67FE-43B4-B677-BF64339AC911}" destId="{9D2B06EC-E169-43A4-BEBC-009747E56E03}" srcOrd="0" destOrd="0" parTransId="{054305AA-9B84-4F2B-AD60-78E670854340}" sibTransId="{B505338B-3EFB-4512-9731-0DC4A9B5D367}"/>
    <dgm:cxn modelId="{DA971431-306E-4E03-9A0C-48B1861AD5A1}" srcId="{E1AE3DFE-67FE-43B4-B677-BF64339AC911}" destId="{6575BA3E-1CD6-4CE8-B1C9-B45775F3FCA6}" srcOrd="2" destOrd="0" parTransId="{195A8198-C460-43BF-A988-6574F68A58A0}" sibTransId="{D7DEEB53-97A3-40EF-BCEE-9820AFAEB46D}"/>
    <dgm:cxn modelId="{7F5493E8-1D50-47BA-8AAC-7B3F88CBB0AC}" type="presOf" srcId="{9D2B06EC-E169-43A4-BEBC-009747E56E03}" destId="{819D0D40-FABC-412C-AB40-A562ACBCF6C5}" srcOrd="0" destOrd="0" presId="urn:microsoft.com/office/officeart/2005/8/layout/hierarchy4"/>
    <dgm:cxn modelId="{96468496-810F-4C8D-8241-575B86B3BF77}" type="presOf" srcId="{E1AE3DFE-67FE-43B4-B677-BF64339AC911}" destId="{B3628495-C5BF-48D5-9537-1BFD7E0A653D}" srcOrd="0" destOrd="0" presId="urn:microsoft.com/office/officeart/2005/8/layout/hierarchy4"/>
    <dgm:cxn modelId="{6C093C54-1271-4ED1-9E00-311777812D47}" type="presParOf" srcId="{B3628495-C5BF-48D5-9537-1BFD7E0A653D}" destId="{0B54762F-A30D-40AF-A503-F4A74677A514}" srcOrd="0" destOrd="0" presId="urn:microsoft.com/office/officeart/2005/8/layout/hierarchy4"/>
    <dgm:cxn modelId="{E4D8BBC4-C2D3-457E-A0EE-D54354151261}" type="presParOf" srcId="{0B54762F-A30D-40AF-A503-F4A74677A514}" destId="{819D0D40-FABC-412C-AB40-A562ACBCF6C5}" srcOrd="0" destOrd="0" presId="urn:microsoft.com/office/officeart/2005/8/layout/hierarchy4"/>
    <dgm:cxn modelId="{CFBAA4F3-1AB2-4006-B6D5-C5B65D27E21C}" type="presParOf" srcId="{0B54762F-A30D-40AF-A503-F4A74677A514}" destId="{104EC520-483C-47C4-9682-BD72E66E4F8D}" srcOrd="1" destOrd="0" presId="urn:microsoft.com/office/officeart/2005/8/layout/hierarchy4"/>
    <dgm:cxn modelId="{C849C5F9-29A9-41F8-802D-AE476E20F728}" type="presParOf" srcId="{B3628495-C5BF-48D5-9537-1BFD7E0A653D}" destId="{1C0BD131-036C-4152-BB88-1A82AC486787}" srcOrd="1" destOrd="0" presId="urn:microsoft.com/office/officeart/2005/8/layout/hierarchy4"/>
    <dgm:cxn modelId="{E87B303F-5487-4655-8FE9-BC5FBF9E5E44}" type="presParOf" srcId="{B3628495-C5BF-48D5-9537-1BFD7E0A653D}" destId="{F3055DAF-30D6-4CDD-9B11-6E986A49FB87}" srcOrd="2" destOrd="0" presId="urn:microsoft.com/office/officeart/2005/8/layout/hierarchy4"/>
    <dgm:cxn modelId="{815FEBEF-07E9-4192-AB44-84651F2A4C66}" type="presParOf" srcId="{F3055DAF-30D6-4CDD-9B11-6E986A49FB87}" destId="{AD1C5D3F-BE9B-47EA-A0C5-3D4409F76FC1}" srcOrd="0" destOrd="0" presId="urn:microsoft.com/office/officeart/2005/8/layout/hierarchy4"/>
    <dgm:cxn modelId="{F81F1AF5-E818-4DA8-B268-7D1C5016B119}" type="presParOf" srcId="{F3055DAF-30D6-4CDD-9B11-6E986A49FB87}" destId="{AD09FF55-FE4F-47E1-874A-4E7569063350}" srcOrd="1" destOrd="0" presId="urn:microsoft.com/office/officeart/2005/8/layout/hierarchy4"/>
    <dgm:cxn modelId="{51098950-6566-4988-8075-5858C066F57E}" type="presParOf" srcId="{B3628495-C5BF-48D5-9537-1BFD7E0A653D}" destId="{A2635486-16DD-4241-9BEB-539C281686CF}" srcOrd="3" destOrd="0" presId="urn:microsoft.com/office/officeart/2005/8/layout/hierarchy4"/>
    <dgm:cxn modelId="{EB82ECC6-716B-407C-B464-907AA8C5CBFE}" type="presParOf" srcId="{B3628495-C5BF-48D5-9537-1BFD7E0A653D}" destId="{2EFF3D7E-5AF0-4720-B8B3-43770F221B5E}" srcOrd="4" destOrd="0" presId="urn:microsoft.com/office/officeart/2005/8/layout/hierarchy4"/>
    <dgm:cxn modelId="{DD5DDCEE-9C0B-4EC8-8A26-DAE3A9A4D072}" type="presParOf" srcId="{2EFF3D7E-5AF0-4720-B8B3-43770F221B5E}" destId="{11921FA4-8A8F-4C0A-9205-8D9748A709D5}" srcOrd="0" destOrd="0" presId="urn:microsoft.com/office/officeart/2005/8/layout/hierarchy4"/>
    <dgm:cxn modelId="{B8C61E43-6180-431A-96DB-40BE80F4D1DA}" type="presParOf" srcId="{2EFF3D7E-5AF0-4720-B8B3-43770F221B5E}" destId="{AC9D668B-303E-4D67-831C-39ACB918D079}"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C7D593E-4F31-4E20-9EDB-00ABE86D566C}"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s-ES"/>
        </a:p>
      </dgm:t>
    </dgm:pt>
    <dgm:pt modelId="{D77FE83E-ABD7-4BF0-B74B-259A673C3A32}">
      <dgm:prSet custT="1"/>
      <dgm:spPr>
        <a:solidFill>
          <a:schemeClr val="accent3">
            <a:lumMod val="50000"/>
          </a:schemeClr>
        </a:solidFill>
      </dgm:spPr>
      <dgm:t>
        <a:bodyPr/>
        <a:lstStyle/>
        <a:p>
          <a:pPr rtl="0"/>
          <a:r>
            <a:rPr lang="es-MX" sz="2400" b="1" dirty="0" smtClean="0">
              <a:latin typeface="Arial" panose="020B0604020202020204" pitchFamily="34" charset="0"/>
              <a:cs typeface="Arial" panose="020B0604020202020204" pitchFamily="34" charset="0"/>
            </a:rPr>
            <a:t>Impulsar la homologación de los marcos jurídicos de las EEF para la fiscalización</a:t>
          </a:r>
          <a:endParaRPr lang="es-MX" sz="2400" dirty="0">
            <a:latin typeface="Arial" panose="020B0604020202020204" pitchFamily="34" charset="0"/>
            <a:cs typeface="Arial" panose="020B0604020202020204" pitchFamily="34" charset="0"/>
          </a:endParaRPr>
        </a:p>
      </dgm:t>
    </dgm:pt>
    <dgm:pt modelId="{8A40980B-02FA-45CF-B6D4-024B674E8C55}" type="parTrans" cxnId="{DA937562-14AE-4DE2-A9EF-936396DB4A46}">
      <dgm:prSet/>
      <dgm:spPr/>
      <dgm:t>
        <a:bodyPr/>
        <a:lstStyle/>
        <a:p>
          <a:endParaRPr lang="es-ES"/>
        </a:p>
      </dgm:t>
    </dgm:pt>
    <dgm:pt modelId="{DD7E1BD8-215F-47E2-AAF7-F5BD89F03B5C}" type="sibTrans" cxnId="{DA937562-14AE-4DE2-A9EF-936396DB4A46}">
      <dgm:prSet/>
      <dgm:spPr/>
      <dgm:t>
        <a:bodyPr/>
        <a:lstStyle/>
        <a:p>
          <a:endParaRPr lang="es-ES"/>
        </a:p>
      </dgm:t>
    </dgm:pt>
    <dgm:pt modelId="{278B38E9-3FDC-4BDE-A94C-439977F3AB7C}">
      <dgm:prSet custT="1"/>
      <dgm:spPr>
        <a:solidFill>
          <a:srgbClr val="008000"/>
        </a:solidFill>
      </dgm:spPr>
      <dgm:t>
        <a:bodyPr/>
        <a:lstStyle/>
        <a:p>
          <a:pPr rtl="0"/>
          <a:r>
            <a:rPr lang="es-MX" sz="2400" b="1" dirty="0" smtClean="0">
              <a:latin typeface="Arial" panose="020B0604020202020204" pitchFamily="34" charset="0"/>
              <a:cs typeface="Arial" panose="020B0604020202020204" pitchFamily="34" charset="0"/>
            </a:rPr>
            <a:t>Impulsar la construcción  de marcos conceptuales homologados respecto de la fiscalización y la forma de registro de las auditorías y su información asociada. </a:t>
          </a:r>
          <a:endParaRPr lang="es-MX" sz="2400" dirty="0">
            <a:latin typeface="Arial" panose="020B0604020202020204" pitchFamily="34" charset="0"/>
            <a:cs typeface="Arial" panose="020B0604020202020204" pitchFamily="34" charset="0"/>
          </a:endParaRPr>
        </a:p>
      </dgm:t>
    </dgm:pt>
    <dgm:pt modelId="{7B1C8E15-1107-4C18-9523-A2AE134EC1A0}" type="parTrans" cxnId="{C060DA9F-08E2-4274-8A47-FC597A6D853B}">
      <dgm:prSet/>
      <dgm:spPr/>
      <dgm:t>
        <a:bodyPr/>
        <a:lstStyle/>
        <a:p>
          <a:endParaRPr lang="es-ES"/>
        </a:p>
      </dgm:t>
    </dgm:pt>
    <dgm:pt modelId="{CE886FC2-D4A3-44F1-9009-7549D9292D7B}" type="sibTrans" cxnId="{C060DA9F-08E2-4274-8A47-FC597A6D853B}">
      <dgm:prSet/>
      <dgm:spPr/>
      <dgm:t>
        <a:bodyPr/>
        <a:lstStyle/>
        <a:p>
          <a:endParaRPr lang="es-ES"/>
        </a:p>
      </dgm:t>
    </dgm:pt>
    <dgm:pt modelId="{89896033-50D6-40A6-9F77-C12666DB7AAC}" type="pres">
      <dgm:prSet presAssocID="{FC7D593E-4F31-4E20-9EDB-00ABE86D566C}" presName="CompostProcess" presStyleCnt="0">
        <dgm:presLayoutVars>
          <dgm:dir/>
          <dgm:resizeHandles val="exact"/>
        </dgm:presLayoutVars>
      </dgm:prSet>
      <dgm:spPr/>
      <dgm:t>
        <a:bodyPr/>
        <a:lstStyle/>
        <a:p>
          <a:endParaRPr lang="es-ES"/>
        </a:p>
      </dgm:t>
    </dgm:pt>
    <dgm:pt modelId="{5374CF21-B1A2-4A74-8E63-9399C9DF3474}" type="pres">
      <dgm:prSet presAssocID="{FC7D593E-4F31-4E20-9EDB-00ABE86D566C}" presName="arrow" presStyleLbl="bgShp" presStyleIdx="0" presStyleCnt="1"/>
      <dgm:spPr/>
    </dgm:pt>
    <dgm:pt modelId="{F5D494D5-CA33-4C4F-9D94-95DB8D083244}" type="pres">
      <dgm:prSet presAssocID="{FC7D593E-4F31-4E20-9EDB-00ABE86D566C}" presName="linearProcess" presStyleCnt="0"/>
      <dgm:spPr/>
    </dgm:pt>
    <dgm:pt modelId="{5568983E-4B6B-427C-B89F-3833743AE1F4}" type="pres">
      <dgm:prSet presAssocID="{D77FE83E-ABD7-4BF0-B74B-259A673C3A32}" presName="textNode" presStyleLbl="node1" presStyleIdx="0" presStyleCnt="2" custScaleY="139706" custLinFactNeighborX="-1037" custLinFactNeighborY="-3676">
        <dgm:presLayoutVars>
          <dgm:bulletEnabled val="1"/>
        </dgm:presLayoutVars>
      </dgm:prSet>
      <dgm:spPr/>
      <dgm:t>
        <a:bodyPr/>
        <a:lstStyle/>
        <a:p>
          <a:endParaRPr lang="es-ES"/>
        </a:p>
      </dgm:t>
    </dgm:pt>
    <dgm:pt modelId="{3CB66DE9-78B3-4498-A284-C739D14C357B}" type="pres">
      <dgm:prSet presAssocID="{DD7E1BD8-215F-47E2-AAF7-F5BD89F03B5C}" presName="sibTrans" presStyleCnt="0"/>
      <dgm:spPr/>
    </dgm:pt>
    <dgm:pt modelId="{E41FF881-FE6A-4DF5-9985-47FA4872A812}" type="pres">
      <dgm:prSet presAssocID="{278B38E9-3FDC-4BDE-A94C-439977F3AB7C}" presName="textNode" presStyleLbl="node1" presStyleIdx="1" presStyleCnt="2" custScaleY="132353" custLinFactNeighborX="-78917" custLinFactNeighborY="-3676">
        <dgm:presLayoutVars>
          <dgm:bulletEnabled val="1"/>
        </dgm:presLayoutVars>
      </dgm:prSet>
      <dgm:spPr/>
      <dgm:t>
        <a:bodyPr/>
        <a:lstStyle/>
        <a:p>
          <a:endParaRPr lang="es-ES"/>
        </a:p>
      </dgm:t>
    </dgm:pt>
  </dgm:ptLst>
  <dgm:cxnLst>
    <dgm:cxn modelId="{DA937562-14AE-4DE2-A9EF-936396DB4A46}" srcId="{FC7D593E-4F31-4E20-9EDB-00ABE86D566C}" destId="{D77FE83E-ABD7-4BF0-B74B-259A673C3A32}" srcOrd="0" destOrd="0" parTransId="{8A40980B-02FA-45CF-B6D4-024B674E8C55}" sibTransId="{DD7E1BD8-215F-47E2-AAF7-F5BD89F03B5C}"/>
    <dgm:cxn modelId="{5C99C176-F52B-428B-87B0-571296363F8A}" type="presOf" srcId="{D77FE83E-ABD7-4BF0-B74B-259A673C3A32}" destId="{5568983E-4B6B-427C-B89F-3833743AE1F4}" srcOrd="0" destOrd="0" presId="urn:microsoft.com/office/officeart/2005/8/layout/hProcess9"/>
    <dgm:cxn modelId="{C060DA9F-08E2-4274-8A47-FC597A6D853B}" srcId="{FC7D593E-4F31-4E20-9EDB-00ABE86D566C}" destId="{278B38E9-3FDC-4BDE-A94C-439977F3AB7C}" srcOrd="1" destOrd="0" parTransId="{7B1C8E15-1107-4C18-9523-A2AE134EC1A0}" sibTransId="{CE886FC2-D4A3-44F1-9009-7549D9292D7B}"/>
    <dgm:cxn modelId="{A2486F08-2CF1-4738-9143-B235084BD79F}" type="presOf" srcId="{278B38E9-3FDC-4BDE-A94C-439977F3AB7C}" destId="{E41FF881-FE6A-4DF5-9985-47FA4872A812}" srcOrd="0" destOrd="0" presId="urn:microsoft.com/office/officeart/2005/8/layout/hProcess9"/>
    <dgm:cxn modelId="{6A581EB5-1E9A-4EC2-B81F-E00A63C23280}" type="presOf" srcId="{FC7D593E-4F31-4E20-9EDB-00ABE86D566C}" destId="{89896033-50D6-40A6-9F77-C12666DB7AAC}" srcOrd="0" destOrd="0" presId="urn:microsoft.com/office/officeart/2005/8/layout/hProcess9"/>
    <dgm:cxn modelId="{3AD93438-FBDB-440F-9BAB-03B1F156EEAA}" type="presParOf" srcId="{89896033-50D6-40A6-9F77-C12666DB7AAC}" destId="{5374CF21-B1A2-4A74-8E63-9399C9DF3474}" srcOrd="0" destOrd="0" presId="urn:microsoft.com/office/officeart/2005/8/layout/hProcess9"/>
    <dgm:cxn modelId="{1940E4FF-45A3-4E6A-9EF5-02993FE5DD16}" type="presParOf" srcId="{89896033-50D6-40A6-9F77-C12666DB7AAC}" destId="{F5D494D5-CA33-4C4F-9D94-95DB8D083244}" srcOrd="1" destOrd="0" presId="urn:microsoft.com/office/officeart/2005/8/layout/hProcess9"/>
    <dgm:cxn modelId="{5DA8D334-0B77-4F92-8BDD-557100EDAFF1}" type="presParOf" srcId="{F5D494D5-CA33-4C4F-9D94-95DB8D083244}" destId="{5568983E-4B6B-427C-B89F-3833743AE1F4}" srcOrd="0" destOrd="0" presId="urn:microsoft.com/office/officeart/2005/8/layout/hProcess9"/>
    <dgm:cxn modelId="{79504E1A-D2E6-4EF5-A92A-D38EF8BA1AF0}" type="presParOf" srcId="{F5D494D5-CA33-4C4F-9D94-95DB8D083244}" destId="{3CB66DE9-78B3-4498-A284-C739D14C357B}" srcOrd="1" destOrd="0" presId="urn:microsoft.com/office/officeart/2005/8/layout/hProcess9"/>
    <dgm:cxn modelId="{68CDAE20-5D9F-421B-A42B-53D904657CEB}" type="presParOf" srcId="{F5D494D5-CA33-4C4F-9D94-95DB8D083244}" destId="{E41FF881-FE6A-4DF5-9985-47FA4872A812}"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B6A0E57-5182-4896-BAF1-B7335F42572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A2DBA815-C0C1-4265-A6FE-848AA0E37344}">
      <dgm:prSet custT="1"/>
      <dgm:spPr/>
      <dgm:t>
        <a:bodyPr/>
        <a:lstStyle/>
        <a:p>
          <a:pPr rtl="0"/>
          <a:r>
            <a:rPr lang="es-MX" sz="2400" b="1" dirty="0" smtClean="0">
              <a:latin typeface="Arial" panose="020B0604020202020204" pitchFamily="34" charset="0"/>
              <a:cs typeface="Arial" panose="020B0604020202020204" pitchFamily="34" charset="0"/>
            </a:rPr>
            <a:t>En un mediano plazo, el Sistema de Información y Comunicación del SNF deberá incluir adicionalmente la información referente a:</a:t>
          </a:r>
          <a:endParaRPr lang="es-MX" sz="2400" dirty="0">
            <a:latin typeface="Arial" panose="020B0604020202020204" pitchFamily="34" charset="0"/>
            <a:cs typeface="Arial" panose="020B0604020202020204" pitchFamily="34" charset="0"/>
          </a:endParaRPr>
        </a:p>
      </dgm:t>
    </dgm:pt>
    <dgm:pt modelId="{3121388C-FED7-4973-B276-925EECF1E4ED}" type="parTrans" cxnId="{69596BFE-1554-479D-9AD4-0C28965B3F39}">
      <dgm:prSet/>
      <dgm:spPr/>
      <dgm:t>
        <a:bodyPr/>
        <a:lstStyle/>
        <a:p>
          <a:endParaRPr lang="es-ES"/>
        </a:p>
      </dgm:t>
    </dgm:pt>
    <dgm:pt modelId="{68D1C67E-8589-436F-A743-C3F24C5595DB}" type="sibTrans" cxnId="{69596BFE-1554-479D-9AD4-0C28965B3F39}">
      <dgm:prSet/>
      <dgm:spPr/>
      <dgm:t>
        <a:bodyPr/>
        <a:lstStyle/>
        <a:p>
          <a:endParaRPr lang="es-ES"/>
        </a:p>
      </dgm:t>
    </dgm:pt>
    <dgm:pt modelId="{B608D47A-7581-4293-856D-BF01019721B9}">
      <dgm:prSet custT="1"/>
      <dgm:spPr/>
      <dgm:t>
        <a:bodyPr/>
        <a:lstStyle/>
        <a:p>
          <a:pPr rtl="0"/>
          <a:r>
            <a:rPr lang="es-MX" sz="2400" b="1" dirty="0" smtClean="0">
              <a:latin typeface="Arial" panose="020B0604020202020204" pitchFamily="34" charset="0"/>
              <a:cs typeface="Arial" panose="020B0604020202020204" pitchFamily="34" charset="0"/>
            </a:rPr>
            <a:t>Informes de auditoría y otros informes sobre los resultados de la fiscalización y auditoría.</a:t>
          </a:r>
          <a:endParaRPr lang="es-MX" sz="2400" dirty="0">
            <a:latin typeface="Arial" panose="020B0604020202020204" pitchFamily="34" charset="0"/>
            <a:cs typeface="Arial" panose="020B0604020202020204" pitchFamily="34" charset="0"/>
          </a:endParaRPr>
        </a:p>
      </dgm:t>
    </dgm:pt>
    <dgm:pt modelId="{DA413169-28A7-46FB-87A6-C22F9052236A}" type="parTrans" cxnId="{E7FF4B30-3D01-411C-B15F-C96AD6593E39}">
      <dgm:prSet/>
      <dgm:spPr/>
      <dgm:t>
        <a:bodyPr/>
        <a:lstStyle/>
        <a:p>
          <a:endParaRPr lang="es-ES"/>
        </a:p>
      </dgm:t>
    </dgm:pt>
    <dgm:pt modelId="{8653C59D-EA14-4B61-B8CC-95696F74060E}" type="sibTrans" cxnId="{E7FF4B30-3D01-411C-B15F-C96AD6593E39}">
      <dgm:prSet/>
      <dgm:spPr/>
      <dgm:t>
        <a:bodyPr/>
        <a:lstStyle/>
        <a:p>
          <a:endParaRPr lang="es-ES"/>
        </a:p>
      </dgm:t>
    </dgm:pt>
    <dgm:pt modelId="{9D11EBE8-2368-4D1A-82CF-639B3981ECB9}">
      <dgm:prSet custT="1"/>
      <dgm:spPr/>
      <dgm:t>
        <a:bodyPr/>
        <a:lstStyle/>
        <a:p>
          <a:pPr rtl="0"/>
          <a:r>
            <a:rPr lang="es-MX" sz="2400" b="1" dirty="0" smtClean="0">
              <a:latin typeface="Arial" panose="020B0604020202020204" pitchFamily="34" charset="0"/>
              <a:cs typeface="Arial" panose="020B0604020202020204" pitchFamily="34" charset="0"/>
            </a:rPr>
            <a:t>Acciones promovidas y seguimiento de las mismas. </a:t>
          </a:r>
          <a:endParaRPr lang="es-MX" sz="2400" dirty="0">
            <a:latin typeface="Arial" panose="020B0604020202020204" pitchFamily="34" charset="0"/>
            <a:cs typeface="Arial" panose="020B0604020202020204" pitchFamily="34" charset="0"/>
          </a:endParaRPr>
        </a:p>
      </dgm:t>
    </dgm:pt>
    <dgm:pt modelId="{8FA43432-CD21-4F5E-A172-56EDA792306B}" type="parTrans" cxnId="{1A6AABD6-8294-4104-A501-F9C096BCC507}">
      <dgm:prSet/>
      <dgm:spPr/>
      <dgm:t>
        <a:bodyPr/>
        <a:lstStyle/>
        <a:p>
          <a:endParaRPr lang="es-ES"/>
        </a:p>
      </dgm:t>
    </dgm:pt>
    <dgm:pt modelId="{AFA79291-392B-457D-9C58-E521D44021BD}" type="sibTrans" cxnId="{1A6AABD6-8294-4104-A501-F9C096BCC507}">
      <dgm:prSet/>
      <dgm:spPr/>
      <dgm:t>
        <a:bodyPr/>
        <a:lstStyle/>
        <a:p>
          <a:endParaRPr lang="es-ES"/>
        </a:p>
      </dgm:t>
    </dgm:pt>
    <dgm:pt modelId="{AAB2FF91-FDC7-42A4-8B74-4B8B99866F63}">
      <dgm:prSet custT="1"/>
      <dgm:spPr/>
      <dgm:t>
        <a:bodyPr/>
        <a:lstStyle/>
        <a:p>
          <a:pPr rtl="0"/>
          <a:r>
            <a:rPr lang="es-MX" sz="2400" b="1" dirty="0" smtClean="0">
              <a:latin typeface="Arial" panose="020B0604020202020204" pitchFamily="34" charset="0"/>
              <a:cs typeface="Arial" panose="020B0604020202020204" pitchFamily="34" charset="0"/>
            </a:rPr>
            <a:t>Información para la planeación del Programa de Auditorías.</a:t>
          </a:r>
          <a:endParaRPr lang="es-MX" sz="2400" dirty="0">
            <a:latin typeface="Arial" panose="020B0604020202020204" pitchFamily="34" charset="0"/>
            <a:cs typeface="Arial" panose="020B0604020202020204" pitchFamily="34" charset="0"/>
          </a:endParaRPr>
        </a:p>
      </dgm:t>
    </dgm:pt>
    <dgm:pt modelId="{AEFF24F6-E9F8-48C3-859F-6B467870165D}" type="parTrans" cxnId="{7D2839B6-618E-4C69-95E5-D7D7FDA31E3C}">
      <dgm:prSet/>
      <dgm:spPr/>
      <dgm:t>
        <a:bodyPr/>
        <a:lstStyle/>
        <a:p>
          <a:endParaRPr lang="es-ES"/>
        </a:p>
      </dgm:t>
    </dgm:pt>
    <dgm:pt modelId="{BABA949D-4EAB-405D-B254-FC14A29AB377}" type="sibTrans" cxnId="{7D2839B6-618E-4C69-95E5-D7D7FDA31E3C}">
      <dgm:prSet/>
      <dgm:spPr/>
      <dgm:t>
        <a:bodyPr/>
        <a:lstStyle/>
        <a:p>
          <a:endParaRPr lang="es-ES"/>
        </a:p>
      </dgm:t>
    </dgm:pt>
    <dgm:pt modelId="{3476CB52-DB9B-4E41-B982-B68E157EA310}">
      <dgm:prSet custT="1"/>
      <dgm:spPr/>
      <dgm:t>
        <a:bodyPr/>
        <a:lstStyle/>
        <a:p>
          <a:pPr rtl="0"/>
          <a:r>
            <a:rPr lang="es-MX" sz="2400" b="1" dirty="0" smtClean="0">
              <a:latin typeface="Arial" panose="020B0604020202020204" pitchFamily="34" charset="0"/>
              <a:cs typeface="Arial" panose="020B0604020202020204" pitchFamily="34" charset="0"/>
            </a:rPr>
            <a:t>Otros informes previstos por la normativa.</a:t>
          </a:r>
          <a:endParaRPr lang="es-MX" sz="2400" dirty="0">
            <a:latin typeface="Arial" panose="020B0604020202020204" pitchFamily="34" charset="0"/>
            <a:cs typeface="Arial" panose="020B0604020202020204" pitchFamily="34" charset="0"/>
          </a:endParaRPr>
        </a:p>
      </dgm:t>
    </dgm:pt>
    <dgm:pt modelId="{074D08E5-60B3-40B0-BE01-D99ADD336330}" type="parTrans" cxnId="{087C074C-4AF3-4E38-925C-F4D139136558}">
      <dgm:prSet/>
      <dgm:spPr/>
      <dgm:t>
        <a:bodyPr/>
        <a:lstStyle/>
        <a:p>
          <a:endParaRPr lang="es-ES"/>
        </a:p>
      </dgm:t>
    </dgm:pt>
    <dgm:pt modelId="{C0EBE903-6365-4CBE-954E-40DF71317B2E}" type="sibTrans" cxnId="{087C074C-4AF3-4E38-925C-F4D139136558}">
      <dgm:prSet/>
      <dgm:spPr/>
      <dgm:t>
        <a:bodyPr/>
        <a:lstStyle/>
        <a:p>
          <a:endParaRPr lang="es-ES"/>
        </a:p>
      </dgm:t>
    </dgm:pt>
    <dgm:pt modelId="{185D1F89-D969-4F94-BCDC-D050F1DC2C1F}" type="pres">
      <dgm:prSet presAssocID="{3B6A0E57-5182-4896-BAF1-B7335F425723}" presName="Name0" presStyleCnt="0">
        <dgm:presLayoutVars>
          <dgm:dir/>
          <dgm:animLvl val="lvl"/>
          <dgm:resizeHandles val="exact"/>
        </dgm:presLayoutVars>
      </dgm:prSet>
      <dgm:spPr/>
      <dgm:t>
        <a:bodyPr/>
        <a:lstStyle/>
        <a:p>
          <a:endParaRPr lang="es-ES"/>
        </a:p>
      </dgm:t>
    </dgm:pt>
    <dgm:pt modelId="{5189757D-5809-43B8-8F72-3BF2D7AA13A5}" type="pres">
      <dgm:prSet presAssocID="{A2DBA815-C0C1-4265-A6FE-848AA0E37344}" presName="composite" presStyleCnt="0"/>
      <dgm:spPr/>
    </dgm:pt>
    <dgm:pt modelId="{BFCD9E11-25EF-4879-98EC-1ACCF595CE29}" type="pres">
      <dgm:prSet presAssocID="{A2DBA815-C0C1-4265-A6FE-848AA0E37344}" presName="parTx" presStyleLbl="alignNode1" presStyleIdx="0" presStyleCnt="1">
        <dgm:presLayoutVars>
          <dgm:chMax val="0"/>
          <dgm:chPref val="0"/>
          <dgm:bulletEnabled val="1"/>
        </dgm:presLayoutVars>
      </dgm:prSet>
      <dgm:spPr/>
      <dgm:t>
        <a:bodyPr/>
        <a:lstStyle/>
        <a:p>
          <a:endParaRPr lang="es-ES"/>
        </a:p>
      </dgm:t>
    </dgm:pt>
    <dgm:pt modelId="{7016B3D8-40F3-4325-80F2-62BAA8CF9521}" type="pres">
      <dgm:prSet presAssocID="{A2DBA815-C0C1-4265-A6FE-848AA0E37344}" presName="desTx" presStyleLbl="alignAccFollowNode1" presStyleIdx="0" presStyleCnt="1">
        <dgm:presLayoutVars>
          <dgm:bulletEnabled val="1"/>
        </dgm:presLayoutVars>
      </dgm:prSet>
      <dgm:spPr/>
      <dgm:t>
        <a:bodyPr/>
        <a:lstStyle/>
        <a:p>
          <a:endParaRPr lang="es-ES"/>
        </a:p>
      </dgm:t>
    </dgm:pt>
  </dgm:ptLst>
  <dgm:cxnLst>
    <dgm:cxn modelId="{7D2839B6-618E-4C69-95E5-D7D7FDA31E3C}" srcId="{A2DBA815-C0C1-4265-A6FE-848AA0E37344}" destId="{AAB2FF91-FDC7-42A4-8B74-4B8B99866F63}" srcOrd="2" destOrd="0" parTransId="{AEFF24F6-E9F8-48C3-859F-6B467870165D}" sibTransId="{BABA949D-4EAB-405D-B254-FC14A29AB377}"/>
    <dgm:cxn modelId="{1A6AABD6-8294-4104-A501-F9C096BCC507}" srcId="{A2DBA815-C0C1-4265-A6FE-848AA0E37344}" destId="{9D11EBE8-2368-4D1A-82CF-639B3981ECB9}" srcOrd="1" destOrd="0" parTransId="{8FA43432-CD21-4F5E-A172-56EDA792306B}" sibTransId="{AFA79291-392B-457D-9C58-E521D44021BD}"/>
    <dgm:cxn modelId="{AC0D0B3E-27D5-46EB-9850-758C94A42A95}" type="presOf" srcId="{B608D47A-7581-4293-856D-BF01019721B9}" destId="{7016B3D8-40F3-4325-80F2-62BAA8CF9521}" srcOrd="0" destOrd="0" presId="urn:microsoft.com/office/officeart/2005/8/layout/hList1"/>
    <dgm:cxn modelId="{2658DA60-38E3-48CB-8D41-CCE1FF8BA29F}" type="presOf" srcId="{A2DBA815-C0C1-4265-A6FE-848AA0E37344}" destId="{BFCD9E11-25EF-4879-98EC-1ACCF595CE29}" srcOrd="0" destOrd="0" presId="urn:microsoft.com/office/officeart/2005/8/layout/hList1"/>
    <dgm:cxn modelId="{64789979-CAB5-4A21-83FF-CEF38A4B4C32}" type="presOf" srcId="{AAB2FF91-FDC7-42A4-8B74-4B8B99866F63}" destId="{7016B3D8-40F3-4325-80F2-62BAA8CF9521}" srcOrd="0" destOrd="2" presId="urn:microsoft.com/office/officeart/2005/8/layout/hList1"/>
    <dgm:cxn modelId="{D169A050-05D1-4042-AFC7-B31475852152}" type="presOf" srcId="{3B6A0E57-5182-4896-BAF1-B7335F425723}" destId="{185D1F89-D969-4F94-BCDC-D050F1DC2C1F}" srcOrd="0" destOrd="0" presId="urn:microsoft.com/office/officeart/2005/8/layout/hList1"/>
    <dgm:cxn modelId="{E7FF4B30-3D01-411C-B15F-C96AD6593E39}" srcId="{A2DBA815-C0C1-4265-A6FE-848AA0E37344}" destId="{B608D47A-7581-4293-856D-BF01019721B9}" srcOrd="0" destOrd="0" parTransId="{DA413169-28A7-46FB-87A6-C22F9052236A}" sibTransId="{8653C59D-EA14-4B61-B8CC-95696F74060E}"/>
    <dgm:cxn modelId="{087C074C-4AF3-4E38-925C-F4D139136558}" srcId="{A2DBA815-C0C1-4265-A6FE-848AA0E37344}" destId="{3476CB52-DB9B-4E41-B982-B68E157EA310}" srcOrd="3" destOrd="0" parTransId="{074D08E5-60B3-40B0-BE01-D99ADD336330}" sibTransId="{C0EBE903-6365-4CBE-954E-40DF71317B2E}"/>
    <dgm:cxn modelId="{D73A5534-ABAC-481C-99E5-547BF009CAB0}" type="presOf" srcId="{3476CB52-DB9B-4E41-B982-B68E157EA310}" destId="{7016B3D8-40F3-4325-80F2-62BAA8CF9521}" srcOrd="0" destOrd="3" presId="urn:microsoft.com/office/officeart/2005/8/layout/hList1"/>
    <dgm:cxn modelId="{69596BFE-1554-479D-9AD4-0C28965B3F39}" srcId="{3B6A0E57-5182-4896-BAF1-B7335F425723}" destId="{A2DBA815-C0C1-4265-A6FE-848AA0E37344}" srcOrd="0" destOrd="0" parTransId="{3121388C-FED7-4973-B276-925EECF1E4ED}" sibTransId="{68D1C67E-8589-436F-A743-C3F24C5595DB}"/>
    <dgm:cxn modelId="{1D2AFB58-0390-4F72-BBE7-A8189135AB87}" type="presOf" srcId="{9D11EBE8-2368-4D1A-82CF-639B3981ECB9}" destId="{7016B3D8-40F3-4325-80F2-62BAA8CF9521}" srcOrd="0" destOrd="1" presId="urn:microsoft.com/office/officeart/2005/8/layout/hList1"/>
    <dgm:cxn modelId="{3E55091B-6C8F-4EBC-B1DB-A2BFFD5EEDF0}" type="presParOf" srcId="{185D1F89-D969-4F94-BCDC-D050F1DC2C1F}" destId="{5189757D-5809-43B8-8F72-3BF2D7AA13A5}" srcOrd="0" destOrd="0" presId="urn:microsoft.com/office/officeart/2005/8/layout/hList1"/>
    <dgm:cxn modelId="{01ECBCC3-5C74-4F0E-AB18-B83873634E5F}" type="presParOf" srcId="{5189757D-5809-43B8-8F72-3BF2D7AA13A5}" destId="{BFCD9E11-25EF-4879-98EC-1ACCF595CE29}" srcOrd="0" destOrd="0" presId="urn:microsoft.com/office/officeart/2005/8/layout/hList1"/>
    <dgm:cxn modelId="{C7D7F85A-93CA-460A-A47F-BEC9A0B4C375}" type="presParOf" srcId="{5189757D-5809-43B8-8F72-3BF2D7AA13A5}" destId="{7016B3D8-40F3-4325-80F2-62BAA8CF952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2C80F3-99C6-4FAA-B1D1-FE3860E5993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5D4536EC-8C48-454F-ACE3-FB5C37E22E4C}">
      <dgm:prSet custT="1"/>
      <dgm:spPr/>
      <dgm:t>
        <a:bodyPr/>
        <a:lstStyle/>
        <a:p>
          <a:pPr algn="just" rtl="0"/>
          <a:r>
            <a:rPr lang="es-MX" sz="2400" b="1" dirty="0" smtClean="0">
              <a:latin typeface="Arial" panose="020B0604020202020204" pitchFamily="34" charset="0"/>
              <a:cs typeface="Arial" panose="020B0604020202020204" pitchFamily="34" charset="0"/>
            </a:rPr>
            <a:t>El formato será utilizado asimismo para registrar la información de las auditorías a realizarse en la Cuenta Pública 2017 por parte de los integrantes del Sistema Nacional de Fiscalización. </a:t>
          </a:r>
          <a:endParaRPr lang="es-MX" sz="2400" dirty="0">
            <a:latin typeface="Arial" panose="020B0604020202020204" pitchFamily="34" charset="0"/>
            <a:cs typeface="Arial" panose="020B0604020202020204" pitchFamily="34" charset="0"/>
          </a:endParaRPr>
        </a:p>
      </dgm:t>
    </dgm:pt>
    <dgm:pt modelId="{68E85FF5-7AFB-4068-8FDE-8069238C74B1}" type="parTrans" cxnId="{1EE88DFF-54D4-4BFB-97A7-B527FFEDDD89}">
      <dgm:prSet/>
      <dgm:spPr/>
      <dgm:t>
        <a:bodyPr/>
        <a:lstStyle/>
        <a:p>
          <a:endParaRPr lang="es-ES"/>
        </a:p>
      </dgm:t>
    </dgm:pt>
    <dgm:pt modelId="{E96509F2-7AC7-4A0F-A73B-2220B5748620}" type="sibTrans" cxnId="{1EE88DFF-54D4-4BFB-97A7-B527FFEDDD89}">
      <dgm:prSet/>
      <dgm:spPr/>
      <dgm:t>
        <a:bodyPr/>
        <a:lstStyle/>
        <a:p>
          <a:endParaRPr lang="es-ES"/>
        </a:p>
      </dgm:t>
    </dgm:pt>
    <dgm:pt modelId="{F9E0DB1E-8B25-4729-804D-6C09EE663B08}" type="pres">
      <dgm:prSet presAssocID="{2D2C80F3-99C6-4FAA-B1D1-FE3860E5993D}" presName="linear" presStyleCnt="0">
        <dgm:presLayoutVars>
          <dgm:animLvl val="lvl"/>
          <dgm:resizeHandles val="exact"/>
        </dgm:presLayoutVars>
      </dgm:prSet>
      <dgm:spPr/>
      <dgm:t>
        <a:bodyPr/>
        <a:lstStyle/>
        <a:p>
          <a:endParaRPr lang="es-ES"/>
        </a:p>
      </dgm:t>
    </dgm:pt>
    <dgm:pt modelId="{BA3781D9-F3EE-45AC-9558-10CF62C8D709}" type="pres">
      <dgm:prSet presAssocID="{5D4536EC-8C48-454F-ACE3-FB5C37E22E4C}" presName="parentText" presStyleLbl="node1" presStyleIdx="0" presStyleCnt="1" custScaleY="155430" custLinFactNeighborX="-1132" custLinFactNeighborY="3758">
        <dgm:presLayoutVars>
          <dgm:chMax val="0"/>
          <dgm:bulletEnabled val="1"/>
        </dgm:presLayoutVars>
      </dgm:prSet>
      <dgm:spPr/>
      <dgm:t>
        <a:bodyPr/>
        <a:lstStyle/>
        <a:p>
          <a:endParaRPr lang="es-ES"/>
        </a:p>
      </dgm:t>
    </dgm:pt>
  </dgm:ptLst>
  <dgm:cxnLst>
    <dgm:cxn modelId="{9A3455A0-3272-45F4-A6CD-2C855F480F3F}" type="presOf" srcId="{5D4536EC-8C48-454F-ACE3-FB5C37E22E4C}" destId="{BA3781D9-F3EE-45AC-9558-10CF62C8D709}" srcOrd="0" destOrd="0" presId="urn:microsoft.com/office/officeart/2005/8/layout/vList2"/>
    <dgm:cxn modelId="{1EE88DFF-54D4-4BFB-97A7-B527FFEDDD89}" srcId="{2D2C80F3-99C6-4FAA-B1D1-FE3860E5993D}" destId="{5D4536EC-8C48-454F-ACE3-FB5C37E22E4C}" srcOrd="0" destOrd="0" parTransId="{68E85FF5-7AFB-4068-8FDE-8069238C74B1}" sibTransId="{E96509F2-7AC7-4A0F-A73B-2220B5748620}"/>
    <dgm:cxn modelId="{32648CB7-1E23-438E-A34D-B81702396CD2}" type="presOf" srcId="{2D2C80F3-99C6-4FAA-B1D1-FE3860E5993D}" destId="{F9E0DB1E-8B25-4729-804D-6C09EE663B08}" srcOrd="0" destOrd="0" presId="urn:microsoft.com/office/officeart/2005/8/layout/vList2"/>
    <dgm:cxn modelId="{2AB2388C-7143-484A-8812-F40DA289C045}" type="presParOf" srcId="{F9E0DB1E-8B25-4729-804D-6C09EE663B08}" destId="{BA3781D9-F3EE-45AC-9558-10CF62C8D70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04D422-1873-40A6-9647-3C0D40EF582D}" type="doc">
      <dgm:prSet loTypeId="urn:microsoft.com/office/officeart/2005/8/layout/hList6" loCatId="list" qsTypeId="urn:microsoft.com/office/officeart/2005/8/quickstyle/simple1" qsCatId="simple" csTypeId="urn:microsoft.com/office/officeart/2005/8/colors/colorful4" csCatId="colorful" phldr="1"/>
      <dgm:spPr/>
      <dgm:t>
        <a:bodyPr/>
        <a:lstStyle/>
        <a:p>
          <a:endParaRPr lang="es-ES"/>
        </a:p>
      </dgm:t>
    </dgm:pt>
    <dgm:pt modelId="{D43A9262-DC32-4645-9B76-FCB249A468C2}">
      <dgm:prSet custT="1"/>
      <dgm:spPr>
        <a:solidFill>
          <a:schemeClr val="tx2"/>
        </a:solidFill>
      </dgm:spPr>
      <dgm:t>
        <a:bodyPr/>
        <a:lstStyle/>
        <a:p>
          <a:pPr rtl="0"/>
          <a:r>
            <a:rPr lang="es-MX" sz="2400" b="1" dirty="0" smtClean="0">
              <a:latin typeface="Arial" panose="020B0604020202020204" pitchFamily="34" charset="0"/>
              <a:cs typeface="Arial" panose="020B0604020202020204" pitchFamily="34" charset="0"/>
            </a:rPr>
            <a:t>Avances en la formulación del Mapa de Fiscalización: Información recibida de las EEF al 31 de octubre.</a:t>
          </a:r>
        </a:p>
        <a:p>
          <a:pPr rtl="0"/>
          <a:endParaRPr lang="es-MX" sz="1900" dirty="0"/>
        </a:p>
      </dgm:t>
    </dgm:pt>
    <dgm:pt modelId="{5C34A118-B5BE-4B88-AE2D-F53E036F87D4}" type="parTrans" cxnId="{2D0A4B99-06F6-452B-BF00-EAFC411D4BE8}">
      <dgm:prSet/>
      <dgm:spPr/>
      <dgm:t>
        <a:bodyPr/>
        <a:lstStyle/>
        <a:p>
          <a:endParaRPr lang="es-ES"/>
        </a:p>
      </dgm:t>
    </dgm:pt>
    <dgm:pt modelId="{3F401003-A825-4844-A56D-968A62BCA5B5}" type="sibTrans" cxnId="{2D0A4B99-06F6-452B-BF00-EAFC411D4BE8}">
      <dgm:prSet/>
      <dgm:spPr/>
      <dgm:t>
        <a:bodyPr/>
        <a:lstStyle/>
        <a:p>
          <a:endParaRPr lang="es-ES"/>
        </a:p>
      </dgm:t>
    </dgm:pt>
    <dgm:pt modelId="{7EC8F093-C3E7-413F-8538-B5B8C931E5B7}">
      <dgm:prSet/>
      <dgm:spPr>
        <a:solidFill>
          <a:schemeClr val="tx2"/>
        </a:solidFill>
      </dgm:spPr>
      <dgm:t>
        <a:bodyPr/>
        <a:lstStyle/>
        <a:p>
          <a:pPr rtl="0"/>
          <a:r>
            <a:rPr lang="es-MX" b="1" dirty="0" smtClean="0">
              <a:latin typeface="Arial" panose="020B0604020202020204" pitchFamily="34" charset="0"/>
              <a:cs typeface="Arial" panose="020B0604020202020204" pitchFamily="34" charset="0"/>
            </a:rPr>
            <a:t>16 EEF envían información de auditorías al gasto federalizado programable y a las participaciones federales.</a:t>
          </a:r>
          <a:endParaRPr lang="es-MX" dirty="0">
            <a:latin typeface="Arial" panose="020B0604020202020204" pitchFamily="34" charset="0"/>
            <a:cs typeface="Arial" panose="020B0604020202020204" pitchFamily="34" charset="0"/>
          </a:endParaRPr>
        </a:p>
      </dgm:t>
    </dgm:pt>
    <dgm:pt modelId="{BDB1EDD5-BDCF-46AC-A86B-488B0D497263}" type="parTrans" cxnId="{51422230-656F-4371-B068-A38D87F89790}">
      <dgm:prSet/>
      <dgm:spPr/>
      <dgm:t>
        <a:bodyPr/>
        <a:lstStyle/>
        <a:p>
          <a:endParaRPr lang="es-ES"/>
        </a:p>
      </dgm:t>
    </dgm:pt>
    <dgm:pt modelId="{62CE713E-AD5A-4CE6-85A3-9E48A3E9824A}" type="sibTrans" cxnId="{51422230-656F-4371-B068-A38D87F89790}">
      <dgm:prSet/>
      <dgm:spPr/>
      <dgm:t>
        <a:bodyPr/>
        <a:lstStyle/>
        <a:p>
          <a:endParaRPr lang="es-ES"/>
        </a:p>
      </dgm:t>
    </dgm:pt>
    <dgm:pt modelId="{C4BE0AA1-6A44-4832-9BC9-1B0E5BD7B087}">
      <dgm:prSet custT="1"/>
      <dgm:spPr>
        <a:solidFill>
          <a:schemeClr val="tx2"/>
        </a:solidFill>
      </dgm:spPr>
      <dgm:t>
        <a:bodyPr/>
        <a:lstStyle/>
        <a:p>
          <a:pPr rtl="0"/>
          <a:r>
            <a:rPr lang="es-MX" sz="2400" b="1" dirty="0" smtClean="0">
              <a:latin typeface="Arial" panose="020B0604020202020204" pitchFamily="34" charset="0"/>
              <a:cs typeface="Arial" panose="020B0604020202020204" pitchFamily="34" charset="0"/>
            </a:rPr>
            <a:t>26 EEF dieron respuesta al requerimiento, pero 4 no envían información. Dos manifestaron que “no auditan recursos federales”.</a:t>
          </a:r>
          <a:endParaRPr lang="es-MX" sz="2400" dirty="0">
            <a:latin typeface="Arial" panose="020B0604020202020204" pitchFamily="34" charset="0"/>
            <a:cs typeface="Arial" panose="020B0604020202020204" pitchFamily="34" charset="0"/>
          </a:endParaRPr>
        </a:p>
      </dgm:t>
    </dgm:pt>
    <dgm:pt modelId="{6EAB4066-0929-4140-8C35-7DB017B90708}" type="parTrans" cxnId="{BA269F42-D331-431A-B3B0-E25E50C8C37E}">
      <dgm:prSet/>
      <dgm:spPr/>
      <dgm:t>
        <a:bodyPr/>
        <a:lstStyle/>
        <a:p>
          <a:endParaRPr lang="es-ES"/>
        </a:p>
      </dgm:t>
    </dgm:pt>
    <dgm:pt modelId="{CD138137-A0C9-4C82-87BE-BAF74C45F048}" type="sibTrans" cxnId="{BA269F42-D331-431A-B3B0-E25E50C8C37E}">
      <dgm:prSet/>
      <dgm:spPr/>
      <dgm:t>
        <a:bodyPr/>
        <a:lstStyle/>
        <a:p>
          <a:endParaRPr lang="es-ES"/>
        </a:p>
      </dgm:t>
    </dgm:pt>
    <dgm:pt modelId="{00F8C739-9110-402F-8659-E20E038EF2A1}" type="pres">
      <dgm:prSet presAssocID="{2604D422-1873-40A6-9647-3C0D40EF582D}" presName="Name0" presStyleCnt="0">
        <dgm:presLayoutVars>
          <dgm:dir/>
          <dgm:resizeHandles val="exact"/>
        </dgm:presLayoutVars>
      </dgm:prSet>
      <dgm:spPr/>
      <dgm:t>
        <a:bodyPr/>
        <a:lstStyle/>
        <a:p>
          <a:endParaRPr lang="es-ES"/>
        </a:p>
      </dgm:t>
    </dgm:pt>
    <dgm:pt modelId="{353758F7-F324-4C35-976D-93FCECAEE7E1}" type="pres">
      <dgm:prSet presAssocID="{D43A9262-DC32-4645-9B76-FCB249A468C2}" presName="node" presStyleLbl="node1" presStyleIdx="0" presStyleCnt="3" custScaleX="107767">
        <dgm:presLayoutVars>
          <dgm:bulletEnabled val="1"/>
        </dgm:presLayoutVars>
      </dgm:prSet>
      <dgm:spPr/>
      <dgm:t>
        <a:bodyPr/>
        <a:lstStyle/>
        <a:p>
          <a:endParaRPr lang="es-ES"/>
        </a:p>
      </dgm:t>
    </dgm:pt>
    <dgm:pt modelId="{495985D8-54EA-43B9-9D33-A681AC0E9425}" type="pres">
      <dgm:prSet presAssocID="{3F401003-A825-4844-A56D-968A62BCA5B5}" presName="sibTrans" presStyleCnt="0"/>
      <dgm:spPr/>
    </dgm:pt>
    <dgm:pt modelId="{C7CE736F-DDE5-4CD9-9D8B-39F62825851F}" type="pres">
      <dgm:prSet presAssocID="{C4BE0AA1-6A44-4832-9BC9-1B0E5BD7B087}" presName="node" presStyleLbl="node1" presStyleIdx="1" presStyleCnt="3">
        <dgm:presLayoutVars>
          <dgm:bulletEnabled val="1"/>
        </dgm:presLayoutVars>
      </dgm:prSet>
      <dgm:spPr/>
      <dgm:t>
        <a:bodyPr/>
        <a:lstStyle/>
        <a:p>
          <a:endParaRPr lang="es-ES"/>
        </a:p>
      </dgm:t>
    </dgm:pt>
    <dgm:pt modelId="{CE5BA076-ED33-4220-B847-2E709BAB6EA1}" type="pres">
      <dgm:prSet presAssocID="{CD138137-A0C9-4C82-87BE-BAF74C45F048}" presName="sibTrans" presStyleCnt="0"/>
      <dgm:spPr/>
    </dgm:pt>
    <dgm:pt modelId="{7B3B8295-A8F6-4D8B-8D6E-8A66B8B5C11D}" type="pres">
      <dgm:prSet presAssocID="{7EC8F093-C3E7-413F-8538-B5B8C931E5B7}" presName="node" presStyleLbl="node1" presStyleIdx="2" presStyleCnt="3">
        <dgm:presLayoutVars>
          <dgm:bulletEnabled val="1"/>
        </dgm:presLayoutVars>
      </dgm:prSet>
      <dgm:spPr/>
      <dgm:t>
        <a:bodyPr/>
        <a:lstStyle/>
        <a:p>
          <a:endParaRPr lang="es-ES"/>
        </a:p>
      </dgm:t>
    </dgm:pt>
  </dgm:ptLst>
  <dgm:cxnLst>
    <dgm:cxn modelId="{2D0A4B99-06F6-452B-BF00-EAFC411D4BE8}" srcId="{2604D422-1873-40A6-9647-3C0D40EF582D}" destId="{D43A9262-DC32-4645-9B76-FCB249A468C2}" srcOrd="0" destOrd="0" parTransId="{5C34A118-B5BE-4B88-AE2D-F53E036F87D4}" sibTransId="{3F401003-A825-4844-A56D-968A62BCA5B5}"/>
    <dgm:cxn modelId="{51422230-656F-4371-B068-A38D87F89790}" srcId="{2604D422-1873-40A6-9647-3C0D40EF582D}" destId="{7EC8F093-C3E7-413F-8538-B5B8C931E5B7}" srcOrd="2" destOrd="0" parTransId="{BDB1EDD5-BDCF-46AC-A86B-488B0D497263}" sibTransId="{62CE713E-AD5A-4CE6-85A3-9E48A3E9824A}"/>
    <dgm:cxn modelId="{25E6F8BF-5205-472D-85BA-A7FC7F12C665}" type="presOf" srcId="{C4BE0AA1-6A44-4832-9BC9-1B0E5BD7B087}" destId="{C7CE736F-DDE5-4CD9-9D8B-39F62825851F}" srcOrd="0" destOrd="0" presId="urn:microsoft.com/office/officeart/2005/8/layout/hList6"/>
    <dgm:cxn modelId="{18D89757-2989-4EDA-95DA-8B05F8636A11}" type="presOf" srcId="{2604D422-1873-40A6-9647-3C0D40EF582D}" destId="{00F8C739-9110-402F-8659-E20E038EF2A1}" srcOrd="0" destOrd="0" presId="urn:microsoft.com/office/officeart/2005/8/layout/hList6"/>
    <dgm:cxn modelId="{F5F53980-FE45-41ED-BD14-B419E7E5084D}" type="presOf" srcId="{D43A9262-DC32-4645-9B76-FCB249A468C2}" destId="{353758F7-F324-4C35-976D-93FCECAEE7E1}" srcOrd="0" destOrd="0" presId="urn:microsoft.com/office/officeart/2005/8/layout/hList6"/>
    <dgm:cxn modelId="{BA269F42-D331-431A-B3B0-E25E50C8C37E}" srcId="{2604D422-1873-40A6-9647-3C0D40EF582D}" destId="{C4BE0AA1-6A44-4832-9BC9-1B0E5BD7B087}" srcOrd="1" destOrd="0" parTransId="{6EAB4066-0929-4140-8C35-7DB017B90708}" sibTransId="{CD138137-A0C9-4C82-87BE-BAF74C45F048}"/>
    <dgm:cxn modelId="{6A374D14-BD16-46BA-8A72-BE25A9D0D1DA}" type="presOf" srcId="{7EC8F093-C3E7-413F-8538-B5B8C931E5B7}" destId="{7B3B8295-A8F6-4D8B-8D6E-8A66B8B5C11D}" srcOrd="0" destOrd="0" presId="urn:microsoft.com/office/officeart/2005/8/layout/hList6"/>
    <dgm:cxn modelId="{C1BC2FA2-213D-43DA-8E34-76F10E7F72E1}" type="presParOf" srcId="{00F8C739-9110-402F-8659-E20E038EF2A1}" destId="{353758F7-F324-4C35-976D-93FCECAEE7E1}" srcOrd="0" destOrd="0" presId="urn:microsoft.com/office/officeart/2005/8/layout/hList6"/>
    <dgm:cxn modelId="{A026A12C-37BA-496B-93E2-A303F3C4B14E}" type="presParOf" srcId="{00F8C739-9110-402F-8659-E20E038EF2A1}" destId="{495985D8-54EA-43B9-9D33-A681AC0E9425}" srcOrd="1" destOrd="0" presId="urn:microsoft.com/office/officeart/2005/8/layout/hList6"/>
    <dgm:cxn modelId="{7B9B5E40-DE8A-4B46-A7AB-38CDC0B60679}" type="presParOf" srcId="{00F8C739-9110-402F-8659-E20E038EF2A1}" destId="{C7CE736F-DDE5-4CD9-9D8B-39F62825851F}" srcOrd="2" destOrd="0" presId="urn:microsoft.com/office/officeart/2005/8/layout/hList6"/>
    <dgm:cxn modelId="{23E46FF1-DF44-447F-A461-72D050E5A590}" type="presParOf" srcId="{00F8C739-9110-402F-8659-E20E038EF2A1}" destId="{CE5BA076-ED33-4220-B847-2E709BAB6EA1}" srcOrd="3" destOrd="0" presId="urn:microsoft.com/office/officeart/2005/8/layout/hList6"/>
    <dgm:cxn modelId="{DBE1BFF8-D206-459C-8145-95DB4B0884C6}" type="presParOf" srcId="{00F8C739-9110-402F-8659-E20E038EF2A1}" destId="{7B3B8295-A8F6-4D8B-8D6E-8A66B8B5C11D}"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799DA3-883A-4823-95D1-2F223CFA2D5D}" type="doc">
      <dgm:prSet loTypeId="urn:microsoft.com/office/officeart/2005/8/layout/hList6" loCatId="list" qsTypeId="urn:microsoft.com/office/officeart/2005/8/quickstyle/simple1" qsCatId="simple" csTypeId="urn:microsoft.com/office/officeart/2005/8/colors/colorful4" csCatId="colorful" phldr="1"/>
      <dgm:spPr/>
      <dgm:t>
        <a:bodyPr/>
        <a:lstStyle/>
        <a:p>
          <a:endParaRPr lang="es-ES"/>
        </a:p>
      </dgm:t>
    </dgm:pt>
    <dgm:pt modelId="{21F7A84B-54F1-498E-8450-510CBE34DE3D}">
      <dgm:prSet custT="1"/>
      <dgm:spPr>
        <a:solidFill>
          <a:schemeClr val="tx2"/>
        </a:solidFill>
      </dgm:spPr>
      <dgm:t>
        <a:bodyPr/>
        <a:lstStyle/>
        <a:p>
          <a:pPr rtl="0"/>
          <a:r>
            <a:rPr lang="es-MX" sz="2300" b="1" dirty="0" smtClean="0">
              <a:latin typeface="Arial" panose="020B0604020202020204" pitchFamily="34" charset="0"/>
              <a:cs typeface="Arial" panose="020B0604020202020204" pitchFamily="34" charset="0"/>
            </a:rPr>
            <a:t>6 EEF solo reportan revisiones al gasto federalizado programable </a:t>
          </a:r>
          <a:r>
            <a:rPr lang="es-MX" sz="2200" b="1" dirty="0" smtClean="0">
              <a:latin typeface="Arial" panose="020B0604020202020204" pitchFamily="34" charset="0"/>
              <a:cs typeface="Arial" panose="020B0604020202020204" pitchFamily="34" charset="0"/>
            </a:rPr>
            <a:t>(no de las participaciones)</a:t>
          </a:r>
          <a:endParaRPr lang="es-MX" sz="2200" dirty="0">
            <a:latin typeface="Arial" panose="020B0604020202020204" pitchFamily="34" charset="0"/>
            <a:cs typeface="Arial" panose="020B0604020202020204" pitchFamily="34" charset="0"/>
          </a:endParaRPr>
        </a:p>
      </dgm:t>
    </dgm:pt>
    <dgm:pt modelId="{22E524A7-6CA5-4589-8468-4B40B3A30A2F}" type="parTrans" cxnId="{2B9B01C6-0561-43AC-BBEE-8FDE9DE3254B}">
      <dgm:prSet/>
      <dgm:spPr/>
      <dgm:t>
        <a:bodyPr/>
        <a:lstStyle/>
        <a:p>
          <a:endParaRPr lang="es-ES"/>
        </a:p>
      </dgm:t>
    </dgm:pt>
    <dgm:pt modelId="{71D7EDF8-EB0F-42E5-B16C-0CE8B778F2FD}" type="sibTrans" cxnId="{2B9B01C6-0561-43AC-BBEE-8FDE9DE3254B}">
      <dgm:prSet/>
      <dgm:spPr/>
      <dgm:t>
        <a:bodyPr/>
        <a:lstStyle/>
        <a:p>
          <a:endParaRPr lang="es-ES"/>
        </a:p>
      </dgm:t>
    </dgm:pt>
    <dgm:pt modelId="{1B50A02D-B4D0-435E-96B7-77F952A411F2}">
      <dgm:prSet custT="1"/>
      <dgm:spPr>
        <a:solidFill>
          <a:schemeClr val="tx2"/>
        </a:solidFill>
      </dgm:spPr>
      <dgm:t>
        <a:bodyPr/>
        <a:lstStyle/>
        <a:p>
          <a:pPr rtl="0"/>
          <a:r>
            <a:rPr lang="es-MX" sz="2200" b="1" dirty="0" smtClean="0">
              <a:latin typeface="Arial" panose="020B0604020202020204" pitchFamily="34" charset="0"/>
              <a:cs typeface="Arial" panose="020B0604020202020204" pitchFamily="34" charset="0"/>
            </a:rPr>
            <a:t>22 EEF informan de las auditorías al gasto federalizado 2016 y 2 de ellas además de los recursos 2017</a:t>
          </a:r>
          <a:endParaRPr lang="es-MX" sz="2200" dirty="0">
            <a:latin typeface="Arial" panose="020B0604020202020204" pitchFamily="34" charset="0"/>
            <a:cs typeface="Arial" panose="020B0604020202020204" pitchFamily="34" charset="0"/>
          </a:endParaRPr>
        </a:p>
      </dgm:t>
    </dgm:pt>
    <dgm:pt modelId="{5BA051F1-4BE1-472A-B946-6539B5EDD1B0}" type="parTrans" cxnId="{A68AC837-66B6-4B54-BDBD-760FBA52D09D}">
      <dgm:prSet/>
      <dgm:spPr/>
      <dgm:t>
        <a:bodyPr/>
        <a:lstStyle/>
        <a:p>
          <a:endParaRPr lang="es-ES"/>
        </a:p>
      </dgm:t>
    </dgm:pt>
    <dgm:pt modelId="{0AE79F16-6BBE-4C2D-9A24-78BBF75D6C7F}" type="sibTrans" cxnId="{A68AC837-66B6-4B54-BDBD-760FBA52D09D}">
      <dgm:prSet/>
      <dgm:spPr/>
      <dgm:t>
        <a:bodyPr/>
        <a:lstStyle/>
        <a:p>
          <a:endParaRPr lang="es-ES"/>
        </a:p>
      </dgm:t>
    </dgm:pt>
    <dgm:pt modelId="{2A9DAA1A-A061-4A88-BB9A-AF0EAF570462}">
      <dgm:prSet custT="1"/>
      <dgm:spPr>
        <a:solidFill>
          <a:schemeClr val="tx2"/>
        </a:solidFill>
      </dgm:spPr>
      <dgm:t>
        <a:bodyPr/>
        <a:lstStyle/>
        <a:p>
          <a:pPr algn="ctr" rtl="0"/>
          <a:r>
            <a:rPr lang="es-MX" sz="2400" b="1" dirty="0" smtClean="0">
              <a:latin typeface="Arial" panose="020B0604020202020204" pitchFamily="34" charset="0"/>
              <a:cs typeface="Arial" panose="020B0604020202020204" pitchFamily="34" charset="0"/>
            </a:rPr>
            <a:t>El mayor número de auditorías se realiza a los municipios, particularmente al FISM, FORTAMUN y a las participaciones</a:t>
          </a:r>
          <a:endParaRPr lang="es-MX" sz="1800" dirty="0">
            <a:latin typeface="Arial" panose="020B0604020202020204" pitchFamily="34" charset="0"/>
            <a:cs typeface="Arial" panose="020B0604020202020204" pitchFamily="34" charset="0"/>
          </a:endParaRPr>
        </a:p>
      </dgm:t>
    </dgm:pt>
    <dgm:pt modelId="{18E5B5AE-8080-4DD5-B05F-68ADB3BC3DC6}" type="parTrans" cxnId="{FD92F7F6-9F24-42A7-BA30-0AD60DC302BA}">
      <dgm:prSet/>
      <dgm:spPr/>
      <dgm:t>
        <a:bodyPr/>
        <a:lstStyle/>
        <a:p>
          <a:endParaRPr lang="es-ES"/>
        </a:p>
      </dgm:t>
    </dgm:pt>
    <dgm:pt modelId="{7C692E25-88FF-4E7F-934F-5EA8BA935662}" type="sibTrans" cxnId="{FD92F7F6-9F24-42A7-BA30-0AD60DC302BA}">
      <dgm:prSet/>
      <dgm:spPr/>
      <dgm:t>
        <a:bodyPr/>
        <a:lstStyle/>
        <a:p>
          <a:endParaRPr lang="es-ES"/>
        </a:p>
      </dgm:t>
    </dgm:pt>
    <dgm:pt modelId="{32953A0A-9E84-4B56-AD09-4FE7759804EC}">
      <dgm:prSet custT="1"/>
      <dgm:spPr>
        <a:solidFill>
          <a:schemeClr val="tx2"/>
        </a:solidFill>
      </dgm:spPr>
      <dgm:t>
        <a:bodyPr/>
        <a:lstStyle/>
        <a:p>
          <a:pPr rtl="0"/>
          <a:r>
            <a:rPr lang="es-MX" sz="2400" b="1" dirty="0" smtClean="0">
              <a:latin typeface="Arial" panose="020B0604020202020204" pitchFamily="34" charset="0"/>
              <a:cs typeface="Arial" panose="020B0604020202020204" pitchFamily="34" charset="0"/>
            </a:rPr>
            <a:t>La mayoría de las auditorías se reportan “en proceso”</a:t>
          </a:r>
          <a:endParaRPr lang="es-MX" sz="2400" dirty="0">
            <a:latin typeface="Arial" panose="020B0604020202020204" pitchFamily="34" charset="0"/>
            <a:cs typeface="Arial" panose="020B0604020202020204" pitchFamily="34" charset="0"/>
          </a:endParaRPr>
        </a:p>
      </dgm:t>
    </dgm:pt>
    <dgm:pt modelId="{25D71F4D-BFE3-4C02-B621-33B9C7286B83}" type="parTrans" cxnId="{71117646-1B99-4B60-853A-E1D51E84AC5D}">
      <dgm:prSet/>
      <dgm:spPr/>
      <dgm:t>
        <a:bodyPr/>
        <a:lstStyle/>
        <a:p>
          <a:endParaRPr lang="es-ES"/>
        </a:p>
      </dgm:t>
    </dgm:pt>
    <dgm:pt modelId="{FE4B0955-C196-4DEE-BCB7-E05B46B3CBB8}" type="sibTrans" cxnId="{71117646-1B99-4B60-853A-E1D51E84AC5D}">
      <dgm:prSet/>
      <dgm:spPr/>
      <dgm:t>
        <a:bodyPr/>
        <a:lstStyle/>
        <a:p>
          <a:endParaRPr lang="es-ES"/>
        </a:p>
      </dgm:t>
    </dgm:pt>
    <dgm:pt modelId="{0AE2E887-87F2-4AA9-9AF2-C199FF91C817}" type="pres">
      <dgm:prSet presAssocID="{76799DA3-883A-4823-95D1-2F223CFA2D5D}" presName="Name0" presStyleCnt="0">
        <dgm:presLayoutVars>
          <dgm:dir/>
          <dgm:resizeHandles val="exact"/>
        </dgm:presLayoutVars>
      </dgm:prSet>
      <dgm:spPr/>
      <dgm:t>
        <a:bodyPr/>
        <a:lstStyle/>
        <a:p>
          <a:endParaRPr lang="es-ES"/>
        </a:p>
      </dgm:t>
    </dgm:pt>
    <dgm:pt modelId="{76C4396B-88FF-428F-B901-832D513C9E51}" type="pres">
      <dgm:prSet presAssocID="{21F7A84B-54F1-498E-8450-510CBE34DE3D}" presName="node" presStyleLbl="node1" presStyleIdx="0" presStyleCnt="4" custScaleX="521607" custLinFactX="2547" custLinFactNeighborX="100000" custLinFactNeighborY="0">
        <dgm:presLayoutVars>
          <dgm:bulletEnabled val="1"/>
        </dgm:presLayoutVars>
      </dgm:prSet>
      <dgm:spPr/>
      <dgm:t>
        <a:bodyPr/>
        <a:lstStyle/>
        <a:p>
          <a:endParaRPr lang="es-ES"/>
        </a:p>
      </dgm:t>
    </dgm:pt>
    <dgm:pt modelId="{D37CE60A-625C-4507-9F26-2291A6598C59}" type="pres">
      <dgm:prSet presAssocID="{71D7EDF8-EB0F-42E5-B16C-0CE8B778F2FD}" presName="sibTrans" presStyleCnt="0"/>
      <dgm:spPr/>
    </dgm:pt>
    <dgm:pt modelId="{23185CF3-F7A8-4555-BBA6-1A6EA048B3A1}" type="pres">
      <dgm:prSet presAssocID="{1B50A02D-B4D0-435E-96B7-77F952A411F2}" presName="node" presStyleLbl="node1" presStyleIdx="1" presStyleCnt="4" custScaleX="394276" custLinFactNeighborX="14551">
        <dgm:presLayoutVars>
          <dgm:bulletEnabled val="1"/>
        </dgm:presLayoutVars>
      </dgm:prSet>
      <dgm:spPr/>
      <dgm:t>
        <a:bodyPr/>
        <a:lstStyle/>
        <a:p>
          <a:endParaRPr lang="es-ES"/>
        </a:p>
      </dgm:t>
    </dgm:pt>
    <dgm:pt modelId="{55728FB7-155A-48FC-815F-3E20A902BCCD}" type="pres">
      <dgm:prSet presAssocID="{0AE79F16-6BBE-4C2D-9A24-78BBF75D6C7F}" presName="sibTrans" presStyleCnt="0"/>
      <dgm:spPr/>
    </dgm:pt>
    <dgm:pt modelId="{0DC027D3-743D-4172-B0CB-BE8FC39B4F3E}" type="pres">
      <dgm:prSet presAssocID="{2A9DAA1A-A061-4A88-BB9A-AF0EAF570462}" presName="node" presStyleLbl="node1" presStyleIdx="2" presStyleCnt="4" custScaleX="533962" custLinFactNeighborX="-27233" custLinFactNeighborY="0">
        <dgm:presLayoutVars>
          <dgm:bulletEnabled val="1"/>
        </dgm:presLayoutVars>
      </dgm:prSet>
      <dgm:spPr/>
      <dgm:t>
        <a:bodyPr/>
        <a:lstStyle/>
        <a:p>
          <a:endParaRPr lang="es-ES"/>
        </a:p>
      </dgm:t>
    </dgm:pt>
    <dgm:pt modelId="{0E442CC3-09D8-46CA-9611-A1595DDF0C7F}" type="pres">
      <dgm:prSet presAssocID="{7C692E25-88FF-4E7F-934F-5EA8BA935662}" presName="sibTrans" presStyleCnt="0"/>
      <dgm:spPr/>
    </dgm:pt>
    <dgm:pt modelId="{8546424C-AAAB-450B-A3A8-78DBEC20D781}" type="pres">
      <dgm:prSet presAssocID="{32953A0A-9E84-4B56-AD09-4FE7759804EC}" presName="node" presStyleLbl="node1" presStyleIdx="3" presStyleCnt="4" custScaleX="376232" custLinFactX="-4742" custLinFactNeighborX="-100000" custLinFactNeighborY="0">
        <dgm:presLayoutVars>
          <dgm:bulletEnabled val="1"/>
        </dgm:presLayoutVars>
      </dgm:prSet>
      <dgm:spPr/>
      <dgm:t>
        <a:bodyPr/>
        <a:lstStyle/>
        <a:p>
          <a:endParaRPr lang="es-ES"/>
        </a:p>
      </dgm:t>
    </dgm:pt>
  </dgm:ptLst>
  <dgm:cxnLst>
    <dgm:cxn modelId="{6DCCC0D1-556C-409F-AE16-630D067DCF2C}" type="presOf" srcId="{32953A0A-9E84-4B56-AD09-4FE7759804EC}" destId="{8546424C-AAAB-450B-A3A8-78DBEC20D781}" srcOrd="0" destOrd="0" presId="urn:microsoft.com/office/officeart/2005/8/layout/hList6"/>
    <dgm:cxn modelId="{FD92F7F6-9F24-42A7-BA30-0AD60DC302BA}" srcId="{76799DA3-883A-4823-95D1-2F223CFA2D5D}" destId="{2A9DAA1A-A061-4A88-BB9A-AF0EAF570462}" srcOrd="2" destOrd="0" parTransId="{18E5B5AE-8080-4DD5-B05F-68ADB3BC3DC6}" sibTransId="{7C692E25-88FF-4E7F-934F-5EA8BA935662}"/>
    <dgm:cxn modelId="{0A0F94EA-EDF2-4DEB-8FF9-1A52BC544979}" type="presOf" srcId="{21F7A84B-54F1-498E-8450-510CBE34DE3D}" destId="{76C4396B-88FF-428F-B901-832D513C9E51}" srcOrd="0" destOrd="0" presId="urn:microsoft.com/office/officeart/2005/8/layout/hList6"/>
    <dgm:cxn modelId="{4038A322-F43D-40E0-97D7-F55F93E0F4E2}" type="presOf" srcId="{1B50A02D-B4D0-435E-96B7-77F952A411F2}" destId="{23185CF3-F7A8-4555-BBA6-1A6EA048B3A1}" srcOrd="0" destOrd="0" presId="urn:microsoft.com/office/officeart/2005/8/layout/hList6"/>
    <dgm:cxn modelId="{6CC7D10F-BC1F-47AA-9A38-1A214CE50C13}" type="presOf" srcId="{76799DA3-883A-4823-95D1-2F223CFA2D5D}" destId="{0AE2E887-87F2-4AA9-9AF2-C199FF91C817}" srcOrd="0" destOrd="0" presId="urn:microsoft.com/office/officeart/2005/8/layout/hList6"/>
    <dgm:cxn modelId="{C9B462FE-51D2-48BD-822C-CB2FA1D9354C}" type="presOf" srcId="{2A9DAA1A-A061-4A88-BB9A-AF0EAF570462}" destId="{0DC027D3-743D-4172-B0CB-BE8FC39B4F3E}" srcOrd="0" destOrd="0" presId="urn:microsoft.com/office/officeart/2005/8/layout/hList6"/>
    <dgm:cxn modelId="{71117646-1B99-4B60-853A-E1D51E84AC5D}" srcId="{76799DA3-883A-4823-95D1-2F223CFA2D5D}" destId="{32953A0A-9E84-4B56-AD09-4FE7759804EC}" srcOrd="3" destOrd="0" parTransId="{25D71F4D-BFE3-4C02-B621-33B9C7286B83}" sibTransId="{FE4B0955-C196-4DEE-BCB7-E05B46B3CBB8}"/>
    <dgm:cxn modelId="{A68AC837-66B6-4B54-BDBD-760FBA52D09D}" srcId="{76799DA3-883A-4823-95D1-2F223CFA2D5D}" destId="{1B50A02D-B4D0-435E-96B7-77F952A411F2}" srcOrd="1" destOrd="0" parTransId="{5BA051F1-4BE1-472A-B946-6539B5EDD1B0}" sibTransId="{0AE79F16-6BBE-4C2D-9A24-78BBF75D6C7F}"/>
    <dgm:cxn modelId="{2B9B01C6-0561-43AC-BBEE-8FDE9DE3254B}" srcId="{76799DA3-883A-4823-95D1-2F223CFA2D5D}" destId="{21F7A84B-54F1-498E-8450-510CBE34DE3D}" srcOrd="0" destOrd="0" parTransId="{22E524A7-6CA5-4589-8468-4B40B3A30A2F}" sibTransId="{71D7EDF8-EB0F-42E5-B16C-0CE8B778F2FD}"/>
    <dgm:cxn modelId="{742AC06E-8219-4FE9-8B09-55EC4D618770}" type="presParOf" srcId="{0AE2E887-87F2-4AA9-9AF2-C199FF91C817}" destId="{76C4396B-88FF-428F-B901-832D513C9E51}" srcOrd="0" destOrd="0" presId="urn:microsoft.com/office/officeart/2005/8/layout/hList6"/>
    <dgm:cxn modelId="{B2E56B43-36D2-455B-BADF-35FDAF9635F6}" type="presParOf" srcId="{0AE2E887-87F2-4AA9-9AF2-C199FF91C817}" destId="{D37CE60A-625C-4507-9F26-2291A6598C59}" srcOrd="1" destOrd="0" presId="urn:microsoft.com/office/officeart/2005/8/layout/hList6"/>
    <dgm:cxn modelId="{834B1689-DA43-4C56-A863-F94EDA33A589}" type="presParOf" srcId="{0AE2E887-87F2-4AA9-9AF2-C199FF91C817}" destId="{23185CF3-F7A8-4555-BBA6-1A6EA048B3A1}" srcOrd="2" destOrd="0" presId="urn:microsoft.com/office/officeart/2005/8/layout/hList6"/>
    <dgm:cxn modelId="{28DF12F9-FFE8-4AA7-A6A1-3808A763CA5B}" type="presParOf" srcId="{0AE2E887-87F2-4AA9-9AF2-C199FF91C817}" destId="{55728FB7-155A-48FC-815F-3E20A902BCCD}" srcOrd="3" destOrd="0" presId="urn:microsoft.com/office/officeart/2005/8/layout/hList6"/>
    <dgm:cxn modelId="{DC52A8CE-64E0-4CE3-86F4-ECF6FB9FCD0E}" type="presParOf" srcId="{0AE2E887-87F2-4AA9-9AF2-C199FF91C817}" destId="{0DC027D3-743D-4172-B0CB-BE8FC39B4F3E}" srcOrd="4" destOrd="0" presId="urn:microsoft.com/office/officeart/2005/8/layout/hList6"/>
    <dgm:cxn modelId="{78520DE4-AB03-48C6-BB86-83BF90451578}" type="presParOf" srcId="{0AE2E887-87F2-4AA9-9AF2-C199FF91C817}" destId="{0E442CC3-09D8-46CA-9611-A1595DDF0C7F}" srcOrd="5" destOrd="0" presId="urn:microsoft.com/office/officeart/2005/8/layout/hList6"/>
    <dgm:cxn modelId="{D030A7C7-4EED-497D-87D9-EE5B1C3762E7}" type="presParOf" srcId="{0AE2E887-87F2-4AA9-9AF2-C199FF91C817}" destId="{8546424C-AAAB-450B-A3A8-78DBEC20D781}"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7780DF6-4E7C-4562-BC19-6C4ED7867577}"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s-ES"/>
        </a:p>
      </dgm:t>
    </dgm:pt>
    <dgm:pt modelId="{AB9313D6-82BD-4B3D-8E8D-A77357AA6155}">
      <dgm:prSet custT="1"/>
      <dgm:spPr/>
      <dgm:t>
        <a:bodyPr/>
        <a:lstStyle/>
        <a:p>
          <a:pPr rtl="0"/>
          <a:r>
            <a:rPr lang="es-MX" sz="2400" b="1" dirty="0" smtClean="0">
              <a:latin typeface="Arial" panose="020B0604020202020204" pitchFamily="34" charset="0"/>
              <a:cs typeface="Arial" panose="020B0604020202020204" pitchFamily="34" charset="0"/>
            </a:rPr>
            <a:t>Avances en la formulación del Mapa de Fiscalización: Información recibida de las EEF al 31 de octubre.</a:t>
          </a:r>
          <a:endParaRPr lang="es-MX" sz="2400" dirty="0">
            <a:latin typeface="Arial" panose="020B0604020202020204" pitchFamily="34" charset="0"/>
            <a:cs typeface="Arial" panose="020B0604020202020204" pitchFamily="34" charset="0"/>
          </a:endParaRPr>
        </a:p>
      </dgm:t>
    </dgm:pt>
    <dgm:pt modelId="{E51E5723-A7AF-4930-A9BD-9C1F8D99C119}" type="parTrans" cxnId="{BCC78FFF-B2B7-4313-819A-1FBC3E2B0BA1}">
      <dgm:prSet/>
      <dgm:spPr/>
      <dgm:t>
        <a:bodyPr/>
        <a:lstStyle/>
        <a:p>
          <a:endParaRPr lang="es-ES"/>
        </a:p>
      </dgm:t>
    </dgm:pt>
    <dgm:pt modelId="{89A6168A-0B6B-49C7-A7FA-E88ECDAF1B56}" type="sibTrans" cxnId="{BCC78FFF-B2B7-4313-819A-1FBC3E2B0BA1}">
      <dgm:prSet/>
      <dgm:spPr/>
      <dgm:t>
        <a:bodyPr/>
        <a:lstStyle/>
        <a:p>
          <a:endParaRPr lang="es-ES"/>
        </a:p>
      </dgm:t>
    </dgm:pt>
    <dgm:pt modelId="{1203C6EA-F233-4C54-B99C-597C44C8F6D9}">
      <dgm:prSet custT="1"/>
      <dgm:spPr/>
      <dgm:t>
        <a:bodyPr/>
        <a:lstStyle/>
        <a:p>
          <a:pPr rtl="0"/>
          <a:r>
            <a:rPr lang="es-MX" sz="2400" b="1" dirty="0" smtClean="0">
              <a:latin typeface="Arial" panose="020B0604020202020204" pitchFamily="34" charset="0"/>
              <a:cs typeface="Arial" panose="020B0604020202020204" pitchFamily="34" charset="0"/>
            </a:rPr>
            <a:t>21 EEF enviaron la información en el formato propuesto y 1 en formato diferente.</a:t>
          </a:r>
          <a:endParaRPr lang="es-MX" sz="2400" dirty="0">
            <a:latin typeface="Arial" panose="020B0604020202020204" pitchFamily="34" charset="0"/>
            <a:cs typeface="Arial" panose="020B0604020202020204" pitchFamily="34" charset="0"/>
          </a:endParaRPr>
        </a:p>
      </dgm:t>
    </dgm:pt>
    <dgm:pt modelId="{6CEE32D5-DA04-47B9-B208-D2CEAFA30447}" type="parTrans" cxnId="{958C5B51-A134-4E23-BC5D-9DDE4F322529}">
      <dgm:prSet/>
      <dgm:spPr/>
      <dgm:t>
        <a:bodyPr/>
        <a:lstStyle/>
        <a:p>
          <a:endParaRPr lang="es-ES"/>
        </a:p>
      </dgm:t>
    </dgm:pt>
    <dgm:pt modelId="{13CF35FC-866A-4891-A358-4026EC32A527}" type="sibTrans" cxnId="{958C5B51-A134-4E23-BC5D-9DDE4F322529}">
      <dgm:prSet/>
      <dgm:spPr/>
      <dgm:t>
        <a:bodyPr/>
        <a:lstStyle/>
        <a:p>
          <a:endParaRPr lang="es-ES"/>
        </a:p>
      </dgm:t>
    </dgm:pt>
    <dgm:pt modelId="{4B8C3C0D-49FB-4D5E-A6C2-03FBB7B048A4}">
      <dgm:prSet custT="1"/>
      <dgm:spPr/>
      <dgm:t>
        <a:bodyPr/>
        <a:lstStyle/>
        <a:p>
          <a:pPr rtl="0"/>
          <a:r>
            <a:rPr lang="es-MX" sz="2400" b="1" dirty="0" smtClean="0">
              <a:latin typeface="Arial" panose="020B0604020202020204" pitchFamily="34" charset="0"/>
              <a:cs typeface="Arial" panose="020B0604020202020204" pitchFamily="34" charset="0"/>
            </a:rPr>
            <a:t>17 EEF enviaron la información detallada.</a:t>
          </a:r>
          <a:endParaRPr lang="es-MX" sz="2400" dirty="0">
            <a:latin typeface="Arial" panose="020B0604020202020204" pitchFamily="34" charset="0"/>
            <a:cs typeface="Arial" panose="020B0604020202020204" pitchFamily="34" charset="0"/>
          </a:endParaRPr>
        </a:p>
      </dgm:t>
    </dgm:pt>
    <dgm:pt modelId="{1C3389EB-4A59-4113-BBDB-5C58A6657BB0}" type="parTrans" cxnId="{8EEFE1A0-7C72-4B21-8A1C-2C487D084C4A}">
      <dgm:prSet/>
      <dgm:spPr/>
      <dgm:t>
        <a:bodyPr/>
        <a:lstStyle/>
        <a:p>
          <a:endParaRPr lang="es-ES"/>
        </a:p>
      </dgm:t>
    </dgm:pt>
    <dgm:pt modelId="{D54903F2-7CB0-4F9F-B3A3-887A50D8EC45}" type="sibTrans" cxnId="{8EEFE1A0-7C72-4B21-8A1C-2C487D084C4A}">
      <dgm:prSet/>
      <dgm:spPr/>
      <dgm:t>
        <a:bodyPr/>
        <a:lstStyle/>
        <a:p>
          <a:endParaRPr lang="es-ES"/>
        </a:p>
      </dgm:t>
    </dgm:pt>
    <dgm:pt modelId="{260F1B58-06F2-41BF-ABF4-62B4F4B50EAB}">
      <dgm:prSet custT="1"/>
      <dgm:spPr/>
      <dgm:t>
        <a:bodyPr/>
        <a:lstStyle/>
        <a:p>
          <a:pPr rtl="0"/>
          <a:r>
            <a:rPr lang="es-MX" sz="2400" b="1" dirty="0" smtClean="0">
              <a:latin typeface="Arial" panose="020B0604020202020204" pitchFamily="34" charset="0"/>
              <a:cs typeface="Arial" panose="020B0604020202020204" pitchFamily="34" charset="0"/>
            </a:rPr>
            <a:t>5 EEF enviaron la información agregada en el formato y detallada en anexos.</a:t>
          </a:r>
          <a:endParaRPr lang="es-MX" sz="2400" dirty="0">
            <a:latin typeface="Arial" panose="020B0604020202020204" pitchFamily="34" charset="0"/>
            <a:cs typeface="Arial" panose="020B0604020202020204" pitchFamily="34" charset="0"/>
          </a:endParaRPr>
        </a:p>
      </dgm:t>
    </dgm:pt>
    <dgm:pt modelId="{314B8FD0-0A67-4F69-82DC-5A5DFFFE2133}" type="parTrans" cxnId="{E1614E3B-360F-497B-A749-EADE3D538856}">
      <dgm:prSet/>
      <dgm:spPr/>
      <dgm:t>
        <a:bodyPr/>
        <a:lstStyle/>
        <a:p>
          <a:endParaRPr lang="es-ES"/>
        </a:p>
      </dgm:t>
    </dgm:pt>
    <dgm:pt modelId="{3649FFE3-99A2-4F30-AC66-85AAFD485DF2}" type="sibTrans" cxnId="{E1614E3B-360F-497B-A749-EADE3D538856}">
      <dgm:prSet/>
      <dgm:spPr/>
      <dgm:t>
        <a:bodyPr/>
        <a:lstStyle/>
        <a:p>
          <a:endParaRPr lang="es-ES"/>
        </a:p>
      </dgm:t>
    </dgm:pt>
    <dgm:pt modelId="{F26714DD-E930-4931-8840-87C4D7BF98A8}" type="pres">
      <dgm:prSet presAssocID="{D7780DF6-4E7C-4562-BC19-6C4ED7867577}" presName="Name0" presStyleCnt="0">
        <dgm:presLayoutVars>
          <dgm:dir/>
          <dgm:animLvl val="lvl"/>
          <dgm:resizeHandles val="exact"/>
        </dgm:presLayoutVars>
      </dgm:prSet>
      <dgm:spPr/>
      <dgm:t>
        <a:bodyPr/>
        <a:lstStyle/>
        <a:p>
          <a:endParaRPr lang="es-ES"/>
        </a:p>
      </dgm:t>
    </dgm:pt>
    <dgm:pt modelId="{FFB776EA-B8C8-4D66-9962-37EBCD96048A}" type="pres">
      <dgm:prSet presAssocID="{AB9313D6-82BD-4B3D-8E8D-A77357AA6155}" presName="linNode" presStyleCnt="0"/>
      <dgm:spPr/>
    </dgm:pt>
    <dgm:pt modelId="{0A8EA64D-105A-4E34-B078-2402C7142BCD}" type="pres">
      <dgm:prSet presAssocID="{AB9313D6-82BD-4B3D-8E8D-A77357AA6155}" presName="parentText" presStyleLbl="node1" presStyleIdx="0" presStyleCnt="1" custLinFactNeighborY="-3549">
        <dgm:presLayoutVars>
          <dgm:chMax val="1"/>
          <dgm:bulletEnabled val="1"/>
        </dgm:presLayoutVars>
      </dgm:prSet>
      <dgm:spPr/>
      <dgm:t>
        <a:bodyPr/>
        <a:lstStyle/>
        <a:p>
          <a:endParaRPr lang="es-ES"/>
        </a:p>
      </dgm:t>
    </dgm:pt>
    <dgm:pt modelId="{4A46A74B-1C9E-4BD0-89DA-30BF36D4087A}" type="pres">
      <dgm:prSet presAssocID="{AB9313D6-82BD-4B3D-8E8D-A77357AA6155}" presName="descendantText" presStyleLbl="alignAccFollowNode1" presStyleIdx="0" presStyleCnt="1">
        <dgm:presLayoutVars>
          <dgm:bulletEnabled val="1"/>
        </dgm:presLayoutVars>
      </dgm:prSet>
      <dgm:spPr/>
      <dgm:t>
        <a:bodyPr/>
        <a:lstStyle/>
        <a:p>
          <a:endParaRPr lang="es-ES"/>
        </a:p>
      </dgm:t>
    </dgm:pt>
  </dgm:ptLst>
  <dgm:cxnLst>
    <dgm:cxn modelId="{8EEFE1A0-7C72-4B21-8A1C-2C487D084C4A}" srcId="{AB9313D6-82BD-4B3D-8E8D-A77357AA6155}" destId="{4B8C3C0D-49FB-4D5E-A6C2-03FBB7B048A4}" srcOrd="1" destOrd="0" parTransId="{1C3389EB-4A59-4113-BBDB-5C58A6657BB0}" sibTransId="{D54903F2-7CB0-4F9F-B3A3-887A50D8EC45}"/>
    <dgm:cxn modelId="{0476ED17-CECC-419C-B1A6-3C69FFB454F8}" type="presOf" srcId="{D7780DF6-4E7C-4562-BC19-6C4ED7867577}" destId="{F26714DD-E930-4931-8840-87C4D7BF98A8}" srcOrd="0" destOrd="0" presId="urn:microsoft.com/office/officeart/2005/8/layout/vList5"/>
    <dgm:cxn modelId="{A7E4522C-1BBE-43E5-9421-744A248935D2}" type="presOf" srcId="{4B8C3C0D-49FB-4D5E-A6C2-03FBB7B048A4}" destId="{4A46A74B-1C9E-4BD0-89DA-30BF36D4087A}" srcOrd="0" destOrd="1" presId="urn:microsoft.com/office/officeart/2005/8/layout/vList5"/>
    <dgm:cxn modelId="{08C91C37-503D-48BE-8A27-F66ADAC57A1B}" type="presOf" srcId="{260F1B58-06F2-41BF-ABF4-62B4F4B50EAB}" destId="{4A46A74B-1C9E-4BD0-89DA-30BF36D4087A}" srcOrd="0" destOrd="2" presId="urn:microsoft.com/office/officeart/2005/8/layout/vList5"/>
    <dgm:cxn modelId="{EE72BC2F-7D03-4A26-8C9E-EACA6C4D0C72}" type="presOf" srcId="{1203C6EA-F233-4C54-B99C-597C44C8F6D9}" destId="{4A46A74B-1C9E-4BD0-89DA-30BF36D4087A}" srcOrd="0" destOrd="0" presId="urn:microsoft.com/office/officeart/2005/8/layout/vList5"/>
    <dgm:cxn modelId="{BCC78FFF-B2B7-4313-819A-1FBC3E2B0BA1}" srcId="{D7780DF6-4E7C-4562-BC19-6C4ED7867577}" destId="{AB9313D6-82BD-4B3D-8E8D-A77357AA6155}" srcOrd="0" destOrd="0" parTransId="{E51E5723-A7AF-4930-A9BD-9C1F8D99C119}" sibTransId="{89A6168A-0B6B-49C7-A7FA-E88ECDAF1B56}"/>
    <dgm:cxn modelId="{BD8DEA3E-8622-48AF-B3AC-46A5A36CB328}" type="presOf" srcId="{AB9313D6-82BD-4B3D-8E8D-A77357AA6155}" destId="{0A8EA64D-105A-4E34-B078-2402C7142BCD}" srcOrd="0" destOrd="0" presId="urn:microsoft.com/office/officeart/2005/8/layout/vList5"/>
    <dgm:cxn modelId="{E1614E3B-360F-497B-A749-EADE3D538856}" srcId="{AB9313D6-82BD-4B3D-8E8D-A77357AA6155}" destId="{260F1B58-06F2-41BF-ABF4-62B4F4B50EAB}" srcOrd="2" destOrd="0" parTransId="{314B8FD0-0A67-4F69-82DC-5A5DFFFE2133}" sibTransId="{3649FFE3-99A2-4F30-AC66-85AAFD485DF2}"/>
    <dgm:cxn modelId="{958C5B51-A134-4E23-BC5D-9DDE4F322529}" srcId="{AB9313D6-82BD-4B3D-8E8D-A77357AA6155}" destId="{1203C6EA-F233-4C54-B99C-597C44C8F6D9}" srcOrd="0" destOrd="0" parTransId="{6CEE32D5-DA04-47B9-B208-D2CEAFA30447}" sibTransId="{13CF35FC-866A-4891-A358-4026EC32A527}"/>
    <dgm:cxn modelId="{38934B34-8B51-4CE5-8D34-0466EA1B24E8}" type="presParOf" srcId="{F26714DD-E930-4931-8840-87C4D7BF98A8}" destId="{FFB776EA-B8C8-4D66-9962-37EBCD96048A}" srcOrd="0" destOrd="0" presId="urn:microsoft.com/office/officeart/2005/8/layout/vList5"/>
    <dgm:cxn modelId="{B704E787-B099-44FD-9334-436E756D9A41}" type="presParOf" srcId="{FFB776EA-B8C8-4D66-9962-37EBCD96048A}" destId="{0A8EA64D-105A-4E34-B078-2402C7142BCD}" srcOrd="0" destOrd="0" presId="urn:microsoft.com/office/officeart/2005/8/layout/vList5"/>
    <dgm:cxn modelId="{BFBD5853-2378-4897-8F33-B9A53A1ACDD1}" type="presParOf" srcId="{FFB776EA-B8C8-4D66-9962-37EBCD96048A}" destId="{4A46A74B-1C9E-4BD0-89DA-30BF36D4087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A1C764-3DEA-4268-B4F6-FE18BCC007B5}"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s-ES"/>
        </a:p>
      </dgm:t>
    </dgm:pt>
    <dgm:pt modelId="{B14B46D4-A878-491D-B9F1-34DE49828D07}">
      <dgm:prSet custT="1"/>
      <dgm:spPr/>
      <dgm:t>
        <a:bodyPr/>
        <a:lstStyle/>
        <a:p>
          <a:pPr rtl="0"/>
          <a:r>
            <a:rPr lang="es-MX" sz="2400" b="1" dirty="0" smtClean="0">
              <a:latin typeface="Arial" panose="020B0604020202020204" pitchFamily="34" charset="0"/>
              <a:cs typeface="Arial" panose="020B0604020202020204" pitchFamily="34" charset="0"/>
            </a:rPr>
            <a:t>Auditan la Cuenta Pública de manera general, no por fondo/ programa (incluye Gasto Federalizado, Gasto Estatal y recursos propios).</a:t>
          </a:r>
          <a:endParaRPr lang="es-MX" sz="2400" dirty="0"/>
        </a:p>
      </dgm:t>
    </dgm:pt>
    <dgm:pt modelId="{ADADE99A-85EC-4D56-B59A-340095778422}" type="parTrans" cxnId="{15B94773-6849-43D8-9098-17D7E639754B}">
      <dgm:prSet/>
      <dgm:spPr/>
      <dgm:t>
        <a:bodyPr/>
        <a:lstStyle/>
        <a:p>
          <a:endParaRPr lang="es-ES"/>
        </a:p>
      </dgm:t>
    </dgm:pt>
    <dgm:pt modelId="{C5A1AFE8-CD89-489C-A94E-2345EBB9A229}" type="sibTrans" cxnId="{15B94773-6849-43D8-9098-17D7E639754B}">
      <dgm:prSet/>
      <dgm:spPr/>
      <dgm:t>
        <a:bodyPr/>
        <a:lstStyle/>
        <a:p>
          <a:endParaRPr lang="es-ES"/>
        </a:p>
      </dgm:t>
    </dgm:pt>
    <dgm:pt modelId="{58BBA84E-5416-4D57-9E6C-CEB0ADABA386}">
      <dgm:prSet custT="1"/>
      <dgm:spPr/>
      <dgm:t>
        <a:bodyPr/>
        <a:lstStyle/>
        <a:p>
          <a:pPr rtl="0"/>
          <a:r>
            <a:rPr lang="es-MX" sz="2400" b="1" dirty="0" smtClean="0">
              <a:latin typeface="Arial" panose="020B0604020202020204" pitchFamily="34" charset="0"/>
              <a:cs typeface="Arial" panose="020B0604020202020204" pitchFamily="34" charset="0"/>
            </a:rPr>
            <a:t>Revisan en un ente, en una sola auditoría, diversos programas.</a:t>
          </a:r>
          <a:endParaRPr lang="es-ES" sz="2400" dirty="0">
            <a:latin typeface="Arial" panose="020B0604020202020204" pitchFamily="34" charset="0"/>
            <a:cs typeface="Arial" panose="020B0604020202020204" pitchFamily="34" charset="0"/>
          </a:endParaRPr>
        </a:p>
      </dgm:t>
    </dgm:pt>
    <dgm:pt modelId="{0229E389-3C70-4655-852B-91B274FAC659}" type="parTrans" cxnId="{BB168663-C5DA-423C-869C-86FCC7B152FD}">
      <dgm:prSet/>
      <dgm:spPr/>
      <dgm:t>
        <a:bodyPr/>
        <a:lstStyle/>
        <a:p>
          <a:endParaRPr lang="es-ES"/>
        </a:p>
      </dgm:t>
    </dgm:pt>
    <dgm:pt modelId="{51653A9D-76D7-4068-B331-D900D0410D58}" type="sibTrans" cxnId="{BB168663-C5DA-423C-869C-86FCC7B152FD}">
      <dgm:prSet/>
      <dgm:spPr/>
      <dgm:t>
        <a:bodyPr/>
        <a:lstStyle/>
        <a:p>
          <a:endParaRPr lang="es-ES"/>
        </a:p>
      </dgm:t>
    </dgm:pt>
    <dgm:pt modelId="{2DC07EF4-1DDF-4503-B324-5F4495122DBC}">
      <dgm:prSet custT="1"/>
      <dgm:spPr/>
      <dgm:t>
        <a:bodyPr/>
        <a:lstStyle/>
        <a:p>
          <a:pPr rtl="0"/>
          <a:r>
            <a:rPr lang="es-MX" sz="2400" b="1" dirty="0" smtClean="0">
              <a:latin typeface="Arial" panose="020B0604020202020204" pitchFamily="34" charset="0"/>
              <a:cs typeface="Arial" panose="020B0604020202020204" pitchFamily="34" charset="0"/>
            </a:rPr>
            <a:t>Revisan un fondo en diversos entes</a:t>
          </a:r>
          <a:r>
            <a:rPr lang="es-MX" sz="2400" b="1" dirty="0" smtClean="0"/>
            <a:t>.</a:t>
          </a:r>
          <a:endParaRPr lang="es-ES" sz="2400" dirty="0"/>
        </a:p>
      </dgm:t>
    </dgm:pt>
    <dgm:pt modelId="{0D82D7A1-4FE3-4A1F-8D2A-6E41BA5FA936}" type="parTrans" cxnId="{BCC42A1B-C2EC-4EF7-8A61-10878135D137}">
      <dgm:prSet/>
      <dgm:spPr/>
      <dgm:t>
        <a:bodyPr/>
        <a:lstStyle/>
        <a:p>
          <a:endParaRPr lang="es-ES"/>
        </a:p>
      </dgm:t>
    </dgm:pt>
    <dgm:pt modelId="{4CA0FF77-47D7-4CC0-8D0C-3460ACEC3482}" type="sibTrans" cxnId="{BCC42A1B-C2EC-4EF7-8A61-10878135D137}">
      <dgm:prSet/>
      <dgm:spPr/>
      <dgm:t>
        <a:bodyPr/>
        <a:lstStyle/>
        <a:p>
          <a:endParaRPr lang="es-ES"/>
        </a:p>
      </dgm:t>
    </dgm:pt>
    <dgm:pt modelId="{D9EA0EF1-FF96-42A4-A546-287902A5D5BE}">
      <dgm:prSet custT="1"/>
      <dgm:spPr/>
      <dgm:t>
        <a:bodyPr/>
        <a:lstStyle/>
        <a:p>
          <a:pPr rtl="0"/>
          <a:r>
            <a:rPr lang="es-MX" sz="2400" b="1" dirty="0" smtClean="0">
              <a:latin typeface="Arial" panose="020B0604020202020204" pitchFamily="34" charset="0"/>
              <a:cs typeface="Arial" panose="020B0604020202020204" pitchFamily="34" charset="0"/>
            </a:rPr>
            <a:t>Auditan partidas/ capítulos de gasto, no por fondo o programa.</a:t>
          </a:r>
          <a:endParaRPr lang="es-ES" sz="2400" dirty="0">
            <a:latin typeface="Arial" panose="020B0604020202020204" pitchFamily="34" charset="0"/>
            <a:cs typeface="Arial" panose="020B0604020202020204" pitchFamily="34" charset="0"/>
          </a:endParaRPr>
        </a:p>
      </dgm:t>
    </dgm:pt>
    <dgm:pt modelId="{1B14CAA7-8219-4166-A96C-312E2383ED28}" type="parTrans" cxnId="{8A814BEF-58E3-4111-A71D-CD2D3FB3526C}">
      <dgm:prSet/>
      <dgm:spPr/>
      <dgm:t>
        <a:bodyPr/>
        <a:lstStyle/>
        <a:p>
          <a:endParaRPr lang="es-ES"/>
        </a:p>
      </dgm:t>
    </dgm:pt>
    <dgm:pt modelId="{A8D73917-EB7B-4ED1-9C8A-F02F7D41163D}" type="sibTrans" cxnId="{8A814BEF-58E3-4111-A71D-CD2D3FB3526C}">
      <dgm:prSet/>
      <dgm:spPr/>
      <dgm:t>
        <a:bodyPr/>
        <a:lstStyle/>
        <a:p>
          <a:endParaRPr lang="es-ES"/>
        </a:p>
      </dgm:t>
    </dgm:pt>
    <dgm:pt modelId="{E34C2418-4E90-476D-9461-7AAB6A208DEA}" type="pres">
      <dgm:prSet presAssocID="{29A1C764-3DEA-4268-B4F6-FE18BCC007B5}" presName="matrix" presStyleCnt="0">
        <dgm:presLayoutVars>
          <dgm:chMax val="1"/>
          <dgm:dir/>
          <dgm:resizeHandles val="exact"/>
        </dgm:presLayoutVars>
      </dgm:prSet>
      <dgm:spPr/>
      <dgm:t>
        <a:bodyPr/>
        <a:lstStyle/>
        <a:p>
          <a:endParaRPr lang="es-ES"/>
        </a:p>
      </dgm:t>
    </dgm:pt>
    <dgm:pt modelId="{2918073F-66F5-4A75-B705-C9AD0E7C589A}" type="pres">
      <dgm:prSet presAssocID="{29A1C764-3DEA-4268-B4F6-FE18BCC007B5}" presName="diamond" presStyleLbl="bgShp" presStyleIdx="0" presStyleCnt="1" custScaleX="137551" custLinFactNeighborX="5502" custLinFactNeighborY="-1936"/>
      <dgm:spPr/>
    </dgm:pt>
    <dgm:pt modelId="{EE37D0C6-681E-409E-A180-EB3B2F091981}" type="pres">
      <dgm:prSet presAssocID="{29A1C764-3DEA-4268-B4F6-FE18BCC007B5}" presName="quad1" presStyleLbl="node1" presStyleIdx="0" presStyleCnt="4" custScaleX="249033" custScaleY="117315" custLinFactNeighborX="-37285" custLinFactNeighborY="422">
        <dgm:presLayoutVars>
          <dgm:chMax val="0"/>
          <dgm:chPref val="0"/>
          <dgm:bulletEnabled val="1"/>
        </dgm:presLayoutVars>
      </dgm:prSet>
      <dgm:spPr/>
      <dgm:t>
        <a:bodyPr/>
        <a:lstStyle/>
        <a:p>
          <a:endParaRPr lang="es-ES"/>
        </a:p>
      </dgm:t>
    </dgm:pt>
    <dgm:pt modelId="{EF0EFC35-CFDF-4B6A-9BCB-E0A914CCDD5E}" type="pres">
      <dgm:prSet presAssocID="{29A1C764-3DEA-4268-B4F6-FE18BCC007B5}" presName="quad2" presStyleLbl="node1" presStyleIdx="1" presStyleCnt="4" custScaleX="194618" custScaleY="117663" custLinFactNeighborX="80616" custLinFactNeighborY="-174">
        <dgm:presLayoutVars>
          <dgm:chMax val="0"/>
          <dgm:chPref val="0"/>
          <dgm:bulletEnabled val="1"/>
        </dgm:presLayoutVars>
      </dgm:prSet>
      <dgm:spPr/>
      <dgm:t>
        <a:bodyPr/>
        <a:lstStyle/>
        <a:p>
          <a:endParaRPr lang="es-ES"/>
        </a:p>
      </dgm:t>
    </dgm:pt>
    <dgm:pt modelId="{B4FFD7B7-1982-472F-B464-0B75C45E0D58}" type="pres">
      <dgm:prSet presAssocID="{29A1C764-3DEA-4268-B4F6-FE18BCC007B5}" presName="quad3" presStyleLbl="node1" presStyleIdx="2" presStyleCnt="4" custScaleX="241838" custLinFactNeighborX="-40872" custLinFactNeighborY="4996">
        <dgm:presLayoutVars>
          <dgm:chMax val="0"/>
          <dgm:chPref val="0"/>
          <dgm:bulletEnabled val="1"/>
        </dgm:presLayoutVars>
      </dgm:prSet>
      <dgm:spPr/>
      <dgm:t>
        <a:bodyPr/>
        <a:lstStyle/>
        <a:p>
          <a:endParaRPr lang="es-ES"/>
        </a:p>
      </dgm:t>
    </dgm:pt>
    <dgm:pt modelId="{0B2CDA8E-07BF-46F4-987C-25F4BC10BEBE}" type="pres">
      <dgm:prSet presAssocID="{29A1C764-3DEA-4268-B4F6-FE18BCC007B5}" presName="quad4" presStyleLbl="node1" presStyleIdx="3" presStyleCnt="4" custScaleX="188515" custLinFactNeighborX="78676" custLinFactNeighborY="4996">
        <dgm:presLayoutVars>
          <dgm:chMax val="0"/>
          <dgm:chPref val="0"/>
          <dgm:bulletEnabled val="1"/>
        </dgm:presLayoutVars>
      </dgm:prSet>
      <dgm:spPr/>
      <dgm:t>
        <a:bodyPr/>
        <a:lstStyle/>
        <a:p>
          <a:endParaRPr lang="es-ES"/>
        </a:p>
      </dgm:t>
    </dgm:pt>
  </dgm:ptLst>
  <dgm:cxnLst>
    <dgm:cxn modelId="{BB653FC8-BE6B-4032-A614-DF52CE048CC4}" type="presOf" srcId="{B14B46D4-A878-491D-B9F1-34DE49828D07}" destId="{EE37D0C6-681E-409E-A180-EB3B2F091981}" srcOrd="0" destOrd="0" presId="urn:microsoft.com/office/officeart/2005/8/layout/matrix3"/>
    <dgm:cxn modelId="{2CA84A6B-BF2E-46A5-9E9D-933FE2F7CE82}" type="presOf" srcId="{29A1C764-3DEA-4268-B4F6-FE18BCC007B5}" destId="{E34C2418-4E90-476D-9461-7AAB6A208DEA}" srcOrd="0" destOrd="0" presId="urn:microsoft.com/office/officeart/2005/8/layout/matrix3"/>
    <dgm:cxn modelId="{BB168663-C5DA-423C-869C-86FCC7B152FD}" srcId="{29A1C764-3DEA-4268-B4F6-FE18BCC007B5}" destId="{58BBA84E-5416-4D57-9E6C-CEB0ADABA386}" srcOrd="1" destOrd="0" parTransId="{0229E389-3C70-4655-852B-91B274FAC659}" sibTransId="{51653A9D-76D7-4068-B331-D900D0410D58}"/>
    <dgm:cxn modelId="{BCC42A1B-C2EC-4EF7-8A61-10878135D137}" srcId="{29A1C764-3DEA-4268-B4F6-FE18BCC007B5}" destId="{2DC07EF4-1DDF-4503-B324-5F4495122DBC}" srcOrd="2" destOrd="0" parTransId="{0D82D7A1-4FE3-4A1F-8D2A-6E41BA5FA936}" sibTransId="{4CA0FF77-47D7-4CC0-8D0C-3460ACEC3482}"/>
    <dgm:cxn modelId="{5928AF70-CA54-4A67-8CCF-8E51E7FC52C8}" type="presOf" srcId="{2DC07EF4-1DDF-4503-B324-5F4495122DBC}" destId="{B4FFD7B7-1982-472F-B464-0B75C45E0D58}" srcOrd="0" destOrd="0" presId="urn:microsoft.com/office/officeart/2005/8/layout/matrix3"/>
    <dgm:cxn modelId="{8A814BEF-58E3-4111-A71D-CD2D3FB3526C}" srcId="{29A1C764-3DEA-4268-B4F6-FE18BCC007B5}" destId="{D9EA0EF1-FF96-42A4-A546-287902A5D5BE}" srcOrd="3" destOrd="0" parTransId="{1B14CAA7-8219-4166-A96C-312E2383ED28}" sibTransId="{A8D73917-EB7B-4ED1-9C8A-F02F7D41163D}"/>
    <dgm:cxn modelId="{15B94773-6849-43D8-9098-17D7E639754B}" srcId="{29A1C764-3DEA-4268-B4F6-FE18BCC007B5}" destId="{B14B46D4-A878-491D-B9F1-34DE49828D07}" srcOrd="0" destOrd="0" parTransId="{ADADE99A-85EC-4D56-B59A-340095778422}" sibTransId="{C5A1AFE8-CD89-489C-A94E-2345EBB9A229}"/>
    <dgm:cxn modelId="{34B7DC98-B381-4049-B2ED-3E7A5E4F6CB5}" type="presOf" srcId="{58BBA84E-5416-4D57-9E6C-CEB0ADABA386}" destId="{EF0EFC35-CFDF-4B6A-9BCB-E0A914CCDD5E}" srcOrd="0" destOrd="0" presId="urn:microsoft.com/office/officeart/2005/8/layout/matrix3"/>
    <dgm:cxn modelId="{5A6DC8D7-80CF-4152-B62E-AC94FA2E7ACE}" type="presOf" srcId="{D9EA0EF1-FF96-42A4-A546-287902A5D5BE}" destId="{0B2CDA8E-07BF-46F4-987C-25F4BC10BEBE}" srcOrd="0" destOrd="0" presId="urn:microsoft.com/office/officeart/2005/8/layout/matrix3"/>
    <dgm:cxn modelId="{92F23341-FD23-4A3F-BF0F-84ABE91F078E}" type="presParOf" srcId="{E34C2418-4E90-476D-9461-7AAB6A208DEA}" destId="{2918073F-66F5-4A75-B705-C9AD0E7C589A}" srcOrd="0" destOrd="0" presId="urn:microsoft.com/office/officeart/2005/8/layout/matrix3"/>
    <dgm:cxn modelId="{AD662FE9-17B2-4FB4-A0B6-2BD0B74F3F06}" type="presParOf" srcId="{E34C2418-4E90-476D-9461-7AAB6A208DEA}" destId="{EE37D0C6-681E-409E-A180-EB3B2F091981}" srcOrd="1" destOrd="0" presId="urn:microsoft.com/office/officeart/2005/8/layout/matrix3"/>
    <dgm:cxn modelId="{F54EEEBF-ECF1-4A4A-BAF5-3532D69866AA}" type="presParOf" srcId="{E34C2418-4E90-476D-9461-7AAB6A208DEA}" destId="{EF0EFC35-CFDF-4B6A-9BCB-E0A914CCDD5E}" srcOrd="2" destOrd="0" presId="urn:microsoft.com/office/officeart/2005/8/layout/matrix3"/>
    <dgm:cxn modelId="{CB4A2E41-C40D-4291-8032-C2E95A5C9CC3}" type="presParOf" srcId="{E34C2418-4E90-476D-9461-7AAB6A208DEA}" destId="{B4FFD7B7-1982-472F-B464-0B75C45E0D58}" srcOrd="3" destOrd="0" presId="urn:microsoft.com/office/officeart/2005/8/layout/matrix3"/>
    <dgm:cxn modelId="{1FEF3CD5-E4BA-4EF5-A5F4-B298AA523830}" type="presParOf" srcId="{E34C2418-4E90-476D-9461-7AAB6A208DEA}" destId="{0B2CDA8E-07BF-46F4-987C-25F4BC10BEB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1CDF595-6B9D-4DFD-A379-B2B0BB032C52}"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s-ES"/>
        </a:p>
      </dgm:t>
    </dgm:pt>
    <dgm:pt modelId="{142CEC80-FD0D-4BEE-8A9C-9C5A2737BFCC}">
      <dgm:prSet custT="1"/>
      <dgm:spPr>
        <a:solidFill>
          <a:srgbClr val="00B0F0">
            <a:alpha val="50000"/>
          </a:srgbClr>
        </a:solidFill>
      </dgm:spPr>
      <dgm:t>
        <a:bodyPr/>
        <a:lstStyle/>
        <a:p>
          <a:pPr rtl="0"/>
          <a:r>
            <a:rPr lang="es-MX" sz="2400" b="1" dirty="0" smtClean="0">
              <a:latin typeface="Arial" panose="020B0604020202020204" pitchFamily="34" charset="0"/>
              <a:cs typeface="Arial" panose="020B0604020202020204" pitchFamily="34" charset="0"/>
            </a:rPr>
            <a:t>Marcos jurídicos diferentes</a:t>
          </a:r>
          <a:endParaRPr lang="es-MX" sz="2400" dirty="0">
            <a:latin typeface="Arial" panose="020B0604020202020204" pitchFamily="34" charset="0"/>
            <a:cs typeface="Arial" panose="020B0604020202020204" pitchFamily="34" charset="0"/>
          </a:endParaRPr>
        </a:p>
      </dgm:t>
    </dgm:pt>
    <dgm:pt modelId="{DBB0DC70-B5B5-4D2E-8F29-CCBB1E53F6D9}" type="parTrans" cxnId="{F49C4B09-6375-44D7-BE4E-E415D717A777}">
      <dgm:prSet/>
      <dgm:spPr/>
      <dgm:t>
        <a:bodyPr/>
        <a:lstStyle/>
        <a:p>
          <a:endParaRPr lang="es-ES"/>
        </a:p>
      </dgm:t>
    </dgm:pt>
    <dgm:pt modelId="{BC0B4BD4-8C8C-4F65-8643-7E4F223C45A7}" type="sibTrans" cxnId="{F49C4B09-6375-44D7-BE4E-E415D717A777}">
      <dgm:prSet/>
      <dgm:spPr/>
      <dgm:t>
        <a:bodyPr/>
        <a:lstStyle/>
        <a:p>
          <a:endParaRPr lang="es-ES"/>
        </a:p>
      </dgm:t>
    </dgm:pt>
    <dgm:pt modelId="{F6B70124-226B-4CB3-B4F3-F4FC60D26F1A}">
      <dgm:prSet custT="1"/>
      <dgm:spPr>
        <a:solidFill>
          <a:srgbClr val="FFFF00">
            <a:alpha val="50000"/>
          </a:srgbClr>
        </a:solidFill>
      </dgm:spPr>
      <dgm:t>
        <a:bodyPr/>
        <a:lstStyle/>
        <a:p>
          <a:pPr rtl="0"/>
          <a:r>
            <a:rPr lang="es-MX" sz="2400" b="1" dirty="0" smtClean="0">
              <a:latin typeface="Arial" panose="020B0604020202020204" pitchFamily="34" charset="0"/>
              <a:cs typeface="Arial" panose="020B0604020202020204" pitchFamily="34" charset="0"/>
            </a:rPr>
            <a:t>Metodologías de fiscalización distintas</a:t>
          </a:r>
          <a:endParaRPr lang="es-MX" sz="2400" dirty="0">
            <a:latin typeface="Arial" panose="020B0604020202020204" pitchFamily="34" charset="0"/>
            <a:cs typeface="Arial" panose="020B0604020202020204" pitchFamily="34" charset="0"/>
          </a:endParaRPr>
        </a:p>
      </dgm:t>
    </dgm:pt>
    <dgm:pt modelId="{981FEB7E-5391-4225-8F1D-0B72A8FB139F}" type="parTrans" cxnId="{B61ABDCE-916F-4BA5-9103-92A9590254D8}">
      <dgm:prSet/>
      <dgm:spPr/>
      <dgm:t>
        <a:bodyPr/>
        <a:lstStyle/>
        <a:p>
          <a:endParaRPr lang="es-ES"/>
        </a:p>
      </dgm:t>
    </dgm:pt>
    <dgm:pt modelId="{F743C82F-BF28-4623-9D00-6F79B6209F5C}" type="sibTrans" cxnId="{B61ABDCE-916F-4BA5-9103-92A9590254D8}">
      <dgm:prSet/>
      <dgm:spPr/>
      <dgm:t>
        <a:bodyPr/>
        <a:lstStyle/>
        <a:p>
          <a:endParaRPr lang="es-ES"/>
        </a:p>
      </dgm:t>
    </dgm:pt>
    <dgm:pt modelId="{BC2099ED-9128-4BB8-B061-E1CDF8D1CA2A}">
      <dgm:prSet custT="1"/>
      <dgm:spPr>
        <a:solidFill>
          <a:srgbClr val="00B050">
            <a:alpha val="50000"/>
          </a:srgbClr>
        </a:solidFill>
      </dgm:spPr>
      <dgm:t>
        <a:bodyPr/>
        <a:lstStyle/>
        <a:p>
          <a:pPr rtl="0"/>
          <a:r>
            <a:rPr lang="es-MX" sz="2400" b="1" dirty="0" smtClean="0">
              <a:latin typeface="Arial" panose="020B0604020202020204" pitchFamily="34" charset="0"/>
              <a:cs typeface="Arial" panose="020B0604020202020204" pitchFamily="34" charset="0"/>
            </a:rPr>
            <a:t>Modelos no uniformes sobre la conceptualización de la auditoría como unidad de registro</a:t>
          </a:r>
          <a:endParaRPr lang="es-MX" sz="2400" dirty="0">
            <a:latin typeface="Arial" panose="020B0604020202020204" pitchFamily="34" charset="0"/>
            <a:cs typeface="Arial" panose="020B0604020202020204" pitchFamily="34" charset="0"/>
          </a:endParaRPr>
        </a:p>
      </dgm:t>
    </dgm:pt>
    <dgm:pt modelId="{3DCAB330-E9EB-4ADC-BBFF-84FF5781188F}" type="parTrans" cxnId="{F282AD6B-34BD-4FA9-9446-0A4180B0FD0E}">
      <dgm:prSet/>
      <dgm:spPr/>
      <dgm:t>
        <a:bodyPr/>
        <a:lstStyle/>
        <a:p>
          <a:endParaRPr lang="es-ES"/>
        </a:p>
      </dgm:t>
    </dgm:pt>
    <dgm:pt modelId="{AF95ADC7-B390-459F-A7E2-1F995F6ACCFD}" type="sibTrans" cxnId="{F282AD6B-34BD-4FA9-9446-0A4180B0FD0E}">
      <dgm:prSet/>
      <dgm:spPr/>
      <dgm:t>
        <a:bodyPr/>
        <a:lstStyle/>
        <a:p>
          <a:endParaRPr lang="es-ES"/>
        </a:p>
      </dgm:t>
    </dgm:pt>
    <dgm:pt modelId="{6036153F-AD39-4333-9FC4-126912BAE417}" type="pres">
      <dgm:prSet presAssocID="{B1CDF595-6B9D-4DFD-A379-B2B0BB032C52}" presName="compositeShape" presStyleCnt="0">
        <dgm:presLayoutVars>
          <dgm:chMax val="7"/>
          <dgm:dir/>
          <dgm:resizeHandles val="exact"/>
        </dgm:presLayoutVars>
      </dgm:prSet>
      <dgm:spPr/>
      <dgm:t>
        <a:bodyPr/>
        <a:lstStyle/>
        <a:p>
          <a:endParaRPr lang="es-ES"/>
        </a:p>
      </dgm:t>
    </dgm:pt>
    <dgm:pt modelId="{2F739866-47E1-44EF-A5CE-1FB739299B91}" type="pres">
      <dgm:prSet presAssocID="{142CEC80-FD0D-4BEE-8A9C-9C5A2737BFCC}" presName="circ1" presStyleLbl="vennNode1" presStyleIdx="0" presStyleCnt="3" custScaleX="151485" custScaleY="135530" custLinFactNeighborX="5823" custLinFactNeighborY="2069"/>
      <dgm:spPr/>
      <dgm:t>
        <a:bodyPr/>
        <a:lstStyle/>
        <a:p>
          <a:endParaRPr lang="es-ES"/>
        </a:p>
      </dgm:t>
    </dgm:pt>
    <dgm:pt modelId="{D8D31AD4-FC41-4DDC-BD4F-8303600B2982}" type="pres">
      <dgm:prSet presAssocID="{142CEC80-FD0D-4BEE-8A9C-9C5A2737BFCC}" presName="circ1Tx" presStyleLbl="revTx" presStyleIdx="0" presStyleCnt="0">
        <dgm:presLayoutVars>
          <dgm:chMax val="0"/>
          <dgm:chPref val="0"/>
          <dgm:bulletEnabled val="1"/>
        </dgm:presLayoutVars>
      </dgm:prSet>
      <dgm:spPr/>
      <dgm:t>
        <a:bodyPr/>
        <a:lstStyle/>
        <a:p>
          <a:endParaRPr lang="es-ES"/>
        </a:p>
      </dgm:t>
    </dgm:pt>
    <dgm:pt modelId="{A2656E7E-1954-49B2-B37C-EF50A872F942}" type="pres">
      <dgm:prSet presAssocID="{F6B70124-226B-4CB3-B4F3-F4FC60D26F1A}" presName="circ2" presStyleLbl="vennNode1" presStyleIdx="1" presStyleCnt="3" custScaleX="164552" custScaleY="126396" custLinFactNeighborX="32766" custLinFactNeighborY="7635"/>
      <dgm:spPr/>
      <dgm:t>
        <a:bodyPr/>
        <a:lstStyle/>
        <a:p>
          <a:endParaRPr lang="es-ES"/>
        </a:p>
      </dgm:t>
    </dgm:pt>
    <dgm:pt modelId="{465EFD6C-C9AD-4D2B-BB65-2D62D2DADBA3}" type="pres">
      <dgm:prSet presAssocID="{F6B70124-226B-4CB3-B4F3-F4FC60D26F1A}" presName="circ2Tx" presStyleLbl="revTx" presStyleIdx="0" presStyleCnt="0">
        <dgm:presLayoutVars>
          <dgm:chMax val="0"/>
          <dgm:chPref val="0"/>
          <dgm:bulletEnabled val="1"/>
        </dgm:presLayoutVars>
      </dgm:prSet>
      <dgm:spPr/>
      <dgm:t>
        <a:bodyPr/>
        <a:lstStyle/>
        <a:p>
          <a:endParaRPr lang="es-ES"/>
        </a:p>
      </dgm:t>
    </dgm:pt>
    <dgm:pt modelId="{72884B0D-8678-482A-9786-DB50BA53FC88}" type="pres">
      <dgm:prSet presAssocID="{BC2099ED-9128-4BB8-B061-E1CDF8D1CA2A}" presName="circ3" presStyleLbl="vennNode1" presStyleIdx="2" presStyleCnt="3" custScaleX="179280" custScaleY="135120" custLinFactNeighborX="-35660" custLinFactNeighborY="1236"/>
      <dgm:spPr/>
      <dgm:t>
        <a:bodyPr/>
        <a:lstStyle/>
        <a:p>
          <a:endParaRPr lang="es-ES"/>
        </a:p>
      </dgm:t>
    </dgm:pt>
    <dgm:pt modelId="{97567D6C-0E52-47EC-835B-4FEEC27BE432}" type="pres">
      <dgm:prSet presAssocID="{BC2099ED-9128-4BB8-B061-E1CDF8D1CA2A}" presName="circ3Tx" presStyleLbl="revTx" presStyleIdx="0" presStyleCnt="0">
        <dgm:presLayoutVars>
          <dgm:chMax val="0"/>
          <dgm:chPref val="0"/>
          <dgm:bulletEnabled val="1"/>
        </dgm:presLayoutVars>
      </dgm:prSet>
      <dgm:spPr/>
      <dgm:t>
        <a:bodyPr/>
        <a:lstStyle/>
        <a:p>
          <a:endParaRPr lang="es-ES"/>
        </a:p>
      </dgm:t>
    </dgm:pt>
  </dgm:ptLst>
  <dgm:cxnLst>
    <dgm:cxn modelId="{90F76EE0-668D-4068-9422-3312375B8859}" type="presOf" srcId="{142CEC80-FD0D-4BEE-8A9C-9C5A2737BFCC}" destId="{D8D31AD4-FC41-4DDC-BD4F-8303600B2982}" srcOrd="1" destOrd="0" presId="urn:microsoft.com/office/officeart/2005/8/layout/venn1"/>
    <dgm:cxn modelId="{3460E057-1569-46E6-B88B-021F72A5FC4B}" type="presOf" srcId="{F6B70124-226B-4CB3-B4F3-F4FC60D26F1A}" destId="{465EFD6C-C9AD-4D2B-BB65-2D62D2DADBA3}" srcOrd="1" destOrd="0" presId="urn:microsoft.com/office/officeart/2005/8/layout/venn1"/>
    <dgm:cxn modelId="{F49C4B09-6375-44D7-BE4E-E415D717A777}" srcId="{B1CDF595-6B9D-4DFD-A379-B2B0BB032C52}" destId="{142CEC80-FD0D-4BEE-8A9C-9C5A2737BFCC}" srcOrd="0" destOrd="0" parTransId="{DBB0DC70-B5B5-4D2E-8F29-CCBB1E53F6D9}" sibTransId="{BC0B4BD4-8C8C-4F65-8643-7E4F223C45A7}"/>
    <dgm:cxn modelId="{EA798A9B-00F7-4700-9B3E-DEF0E6E1EFF3}" type="presOf" srcId="{BC2099ED-9128-4BB8-B061-E1CDF8D1CA2A}" destId="{97567D6C-0E52-47EC-835B-4FEEC27BE432}" srcOrd="1" destOrd="0" presId="urn:microsoft.com/office/officeart/2005/8/layout/venn1"/>
    <dgm:cxn modelId="{B61ABDCE-916F-4BA5-9103-92A9590254D8}" srcId="{B1CDF595-6B9D-4DFD-A379-B2B0BB032C52}" destId="{F6B70124-226B-4CB3-B4F3-F4FC60D26F1A}" srcOrd="1" destOrd="0" parTransId="{981FEB7E-5391-4225-8F1D-0B72A8FB139F}" sibTransId="{F743C82F-BF28-4623-9D00-6F79B6209F5C}"/>
    <dgm:cxn modelId="{2E1E8B73-9103-4A5E-A0CA-185CE74695C2}" type="presOf" srcId="{B1CDF595-6B9D-4DFD-A379-B2B0BB032C52}" destId="{6036153F-AD39-4333-9FC4-126912BAE417}" srcOrd="0" destOrd="0" presId="urn:microsoft.com/office/officeart/2005/8/layout/venn1"/>
    <dgm:cxn modelId="{9C493D86-813A-4931-A216-1E2948299167}" type="presOf" srcId="{142CEC80-FD0D-4BEE-8A9C-9C5A2737BFCC}" destId="{2F739866-47E1-44EF-A5CE-1FB739299B91}" srcOrd="0" destOrd="0" presId="urn:microsoft.com/office/officeart/2005/8/layout/venn1"/>
    <dgm:cxn modelId="{B326F652-3983-48BD-AE05-0740371F3FB6}" type="presOf" srcId="{F6B70124-226B-4CB3-B4F3-F4FC60D26F1A}" destId="{A2656E7E-1954-49B2-B37C-EF50A872F942}" srcOrd="0" destOrd="0" presId="urn:microsoft.com/office/officeart/2005/8/layout/venn1"/>
    <dgm:cxn modelId="{2A58A235-8913-48CA-B485-BCC4F037C553}" type="presOf" srcId="{BC2099ED-9128-4BB8-B061-E1CDF8D1CA2A}" destId="{72884B0D-8678-482A-9786-DB50BA53FC88}" srcOrd="0" destOrd="0" presId="urn:microsoft.com/office/officeart/2005/8/layout/venn1"/>
    <dgm:cxn modelId="{F282AD6B-34BD-4FA9-9446-0A4180B0FD0E}" srcId="{B1CDF595-6B9D-4DFD-A379-B2B0BB032C52}" destId="{BC2099ED-9128-4BB8-B061-E1CDF8D1CA2A}" srcOrd="2" destOrd="0" parTransId="{3DCAB330-E9EB-4ADC-BBFF-84FF5781188F}" sibTransId="{AF95ADC7-B390-459F-A7E2-1F995F6ACCFD}"/>
    <dgm:cxn modelId="{DD85C081-A33A-4A85-9648-7EB3A9AB65C9}" type="presParOf" srcId="{6036153F-AD39-4333-9FC4-126912BAE417}" destId="{2F739866-47E1-44EF-A5CE-1FB739299B91}" srcOrd="0" destOrd="0" presId="urn:microsoft.com/office/officeart/2005/8/layout/venn1"/>
    <dgm:cxn modelId="{AEF89ECE-286E-45BF-AE5A-2A4825E439AD}" type="presParOf" srcId="{6036153F-AD39-4333-9FC4-126912BAE417}" destId="{D8D31AD4-FC41-4DDC-BD4F-8303600B2982}" srcOrd="1" destOrd="0" presId="urn:microsoft.com/office/officeart/2005/8/layout/venn1"/>
    <dgm:cxn modelId="{73F9BA75-A692-42BA-A92E-F41748FF75B4}" type="presParOf" srcId="{6036153F-AD39-4333-9FC4-126912BAE417}" destId="{A2656E7E-1954-49B2-B37C-EF50A872F942}" srcOrd="2" destOrd="0" presId="urn:microsoft.com/office/officeart/2005/8/layout/venn1"/>
    <dgm:cxn modelId="{1447D4CF-41E4-4E04-96E4-496BEB481772}" type="presParOf" srcId="{6036153F-AD39-4333-9FC4-126912BAE417}" destId="{465EFD6C-C9AD-4D2B-BB65-2D62D2DADBA3}" srcOrd="3" destOrd="0" presId="urn:microsoft.com/office/officeart/2005/8/layout/venn1"/>
    <dgm:cxn modelId="{96AC3D4A-A37C-465C-8499-A947B2D0F647}" type="presParOf" srcId="{6036153F-AD39-4333-9FC4-126912BAE417}" destId="{72884B0D-8678-482A-9786-DB50BA53FC88}" srcOrd="4" destOrd="0" presId="urn:microsoft.com/office/officeart/2005/8/layout/venn1"/>
    <dgm:cxn modelId="{8B74605E-0E5B-4E3D-BB41-633F618E6E5D}" type="presParOf" srcId="{6036153F-AD39-4333-9FC4-126912BAE417}" destId="{97567D6C-0E52-47EC-835B-4FEEC27BE432}"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C50E586-BD77-4605-B463-56C4E2D3204F}"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es-ES"/>
        </a:p>
      </dgm:t>
    </dgm:pt>
    <dgm:pt modelId="{7062C646-CFF2-4E47-B6FB-FECA3C9099A5}">
      <dgm:prSet custT="1"/>
      <dgm:spPr/>
      <dgm:t>
        <a:bodyPr/>
        <a:lstStyle/>
        <a:p>
          <a:pPr algn="just" rtl="0"/>
          <a:r>
            <a:rPr lang="es-MX" sz="2400" b="1" dirty="0" smtClean="0">
              <a:latin typeface="Arial" panose="020B0604020202020204" pitchFamily="34" charset="0"/>
              <a:cs typeface="Arial" panose="020B0604020202020204" pitchFamily="34" charset="0"/>
            </a:rPr>
            <a:t>Integrar el Mapa de Fiscalización y para coordinar esfuerzos de fiscalización entre los distintos entes de auditoría.</a:t>
          </a:r>
          <a:endParaRPr lang="es-MX" sz="2400" dirty="0">
            <a:latin typeface="Arial" panose="020B0604020202020204" pitchFamily="34" charset="0"/>
            <a:cs typeface="Arial" panose="020B0604020202020204" pitchFamily="34" charset="0"/>
          </a:endParaRPr>
        </a:p>
      </dgm:t>
    </dgm:pt>
    <dgm:pt modelId="{EE2AA728-ABD5-4D8A-8C2F-A0003356BF74}" type="parTrans" cxnId="{41EEAEB0-BF72-40BF-98A1-F5263D57B63A}">
      <dgm:prSet/>
      <dgm:spPr/>
      <dgm:t>
        <a:bodyPr/>
        <a:lstStyle/>
        <a:p>
          <a:endParaRPr lang="es-ES"/>
        </a:p>
      </dgm:t>
    </dgm:pt>
    <dgm:pt modelId="{28FA1FF2-CDD6-4A11-B14C-03CCDAC71B2D}" type="sibTrans" cxnId="{41EEAEB0-BF72-40BF-98A1-F5263D57B63A}">
      <dgm:prSet/>
      <dgm:spPr/>
      <dgm:t>
        <a:bodyPr/>
        <a:lstStyle/>
        <a:p>
          <a:endParaRPr lang="es-ES"/>
        </a:p>
      </dgm:t>
    </dgm:pt>
    <dgm:pt modelId="{BEC88677-929B-4EFA-9B19-0AEEEA5D1D03}">
      <dgm:prSet custT="1"/>
      <dgm:spPr/>
      <dgm:t>
        <a:bodyPr/>
        <a:lstStyle/>
        <a:p>
          <a:pPr algn="just" rtl="0"/>
          <a:r>
            <a:rPr lang="es-MX" sz="2400" b="1" dirty="0" smtClean="0">
              <a:latin typeface="Arial" panose="020B0604020202020204" pitchFamily="34" charset="0"/>
              <a:cs typeface="Arial" panose="020B0604020202020204" pitchFamily="34" charset="0"/>
            </a:rPr>
            <a:t>Diseñar e implementar el Sistema de Información  y Comunicación del Sistema Nacional del Fiscalización (SICSNF)</a:t>
          </a:r>
          <a:endParaRPr lang="es-MX" sz="2400" b="1" dirty="0">
            <a:latin typeface="Arial" panose="020B0604020202020204" pitchFamily="34" charset="0"/>
            <a:cs typeface="Arial" panose="020B0604020202020204" pitchFamily="34" charset="0"/>
          </a:endParaRPr>
        </a:p>
      </dgm:t>
    </dgm:pt>
    <dgm:pt modelId="{9111A466-F45E-45B1-98F5-966EFAB0348E}" type="parTrans" cxnId="{8C150FCB-75B3-44F4-B282-81DC3068523F}">
      <dgm:prSet/>
      <dgm:spPr/>
      <dgm:t>
        <a:bodyPr/>
        <a:lstStyle/>
        <a:p>
          <a:endParaRPr lang="es-ES"/>
        </a:p>
      </dgm:t>
    </dgm:pt>
    <dgm:pt modelId="{486FC55D-E11A-4E86-9F9C-38E4ED32A355}" type="sibTrans" cxnId="{8C150FCB-75B3-44F4-B282-81DC3068523F}">
      <dgm:prSet/>
      <dgm:spPr/>
      <dgm:t>
        <a:bodyPr/>
        <a:lstStyle/>
        <a:p>
          <a:endParaRPr lang="es-ES"/>
        </a:p>
      </dgm:t>
    </dgm:pt>
    <dgm:pt modelId="{CA2E443F-9A7F-4BF8-ABDF-D679F03C1E1F}" type="pres">
      <dgm:prSet presAssocID="{8C50E586-BD77-4605-B463-56C4E2D3204F}" presName="Name0" presStyleCnt="0">
        <dgm:presLayoutVars>
          <dgm:dir/>
        </dgm:presLayoutVars>
      </dgm:prSet>
      <dgm:spPr/>
      <dgm:t>
        <a:bodyPr/>
        <a:lstStyle/>
        <a:p>
          <a:endParaRPr lang="es-ES"/>
        </a:p>
      </dgm:t>
    </dgm:pt>
    <dgm:pt modelId="{F9BEF8A8-97E6-4B59-868E-558C457AC185}" type="pres">
      <dgm:prSet presAssocID="{7062C646-CFF2-4E47-B6FB-FECA3C9099A5}" presName="noChildren" presStyleCnt="0"/>
      <dgm:spPr/>
    </dgm:pt>
    <dgm:pt modelId="{583DD7D0-FD4A-4FDE-B658-3811DDF4B703}" type="pres">
      <dgm:prSet presAssocID="{7062C646-CFF2-4E47-B6FB-FECA3C9099A5}" presName="gap" presStyleCnt="0"/>
      <dgm:spPr/>
    </dgm:pt>
    <dgm:pt modelId="{6F8DB4B2-1167-4982-88B8-F5F5845DF448}" type="pres">
      <dgm:prSet presAssocID="{7062C646-CFF2-4E47-B6FB-FECA3C9099A5}" presName="medCircle2" presStyleLbl="vennNode1" presStyleIdx="0" presStyleCnt="2" custLinFactNeighborX="-20917" custLinFactNeighborY="819"/>
      <dgm:spPr>
        <a:solidFill>
          <a:schemeClr val="tx2">
            <a:alpha val="50000"/>
          </a:schemeClr>
        </a:solidFill>
      </dgm:spPr>
    </dgm:pt>
    <dgm:pt modelId="{D91F5340-044C-4A4E-A258-1E65A763ED5B}" type="pres">
      <dgm:prSet presAssocID="{7062C646-CFF2-4E47-B6FB-FECA3C9099A5}" presName="txLvlOnly1" presStyleLbl="revTx" presStyleIdx="0" presStyleCnt="2" custLinFactNeighborX="621" custLinFactNeighborY="818"/>
      <dgm:spPr/>
      <dgm:t>
        <a:bodyPr/>
        <a:lstStyle/>
        <a:p>
          <a:endParaRPr lang="es-ES"/>
        </a:p>
      </dgm:t>
    </dgm:pt>
    <dgm:pt modelId="{59C77F36-57AC-40B5-81DE-2FD39783EE9B}" type="pres">
      <dgm:prSet presAssocID="{BEC88677-929B-4EFA-9B19-0AEEEA5D1D03}" presName="noChildren" presStyleCnt="0"/>
      <dgm:spPr/>
    </dgm:pt>
    <dgm:pt modelId="{824E75BC-DEBA-4F36-935B-A5A81CEA8F59}" type="pres">
      <dgm:prSet presAssocID="{BEC88677-929B-4EFA-9B19-0AEEEA5D1D03}" presName="gap" presStyleCnt="0"/>
      <dgm:spPr/>
    </dgm:pt>
    <dgm:pt modelId="{718E183E-7AD8-4F1E-8FEE-8410709E2424}" type="pres">
      <dgm:prSet presAssocID="{BEC88677-929B-4EFA-9B19-0AEEEA5D1D03}" presName="medCircle2" presStyleLbl="vennNode1" presStyleIdx="1" presStyleCnt="2" custLinFactNeighborX="-10313" custLinFactNeighborY="26511"/>
      <dgm:spPr>
        <a:solidFill>
          <a:schemeClr val="tx2">
            <a:alpha val="50000"/>
          </a:schemeClr>
        </a:solidFill>
      </dgm:spPr>
    </dgm:pt>
    <dgm:pt modelId="{51591992-0DCA-478D-8984-BAE47C3B5861}" type="pres">
      <dgm:prSet presAssocID="{BEC88677-929B-4EFA-9B19-0AEEEA5D1D03}" presName="txLvlOnly1" presStyleLbl="revTx" presStyleIdx="1" presStyleCnt="2" custLinFactNeighborX="1615" custLinFactNeighborY="26511"/>
      <dgm:spPr/>
      <dgm:t>
        <a:bodyPr/>
        <a:lstStyle/>
        <a:p>
          <a:endParaRPr lang="es-ES"/>
        </a:p>
      </dgm:t>
    </dgm:pt>
  </dgm:ptLst>
  <dgm:cxnLst>
    <dgm:cxn modelId="{8C150FCB-75B3-44F4-B282-81DC3068523F}" srcId="{8C50E586-BD77-4605-B463-56C4E2D3204F}" destId="{BEC88677-929B-4EFA-9B19-0AEEEA5D1D03}" srcOrd="1" destOrd="0" parTransId="{9111A466-F45E-45B1-98F5-966EFAB0348E}" sibTransId="{486FC55D-E11A-4E86-9F9C-38E4ED32A355}"/>
    <dgm:cxn modelId="{41EEAEB0-BF72-40BF-98A1-F5263D57B63A}" srcId="{8C50E586-BD77-4605-B463-56C4E2D3204F}" destId="{7062C646-CFF2-4E47-B6FB-FECA3C9099A5}" srcOrd="0" destOrd="0" parTransId="{EE2AA728-ABD5-4D8A-8C2F-A0003356BF74}" sibTransId="{28FA1FF2-CDD6-4A11-B14C-03CCDAC71B2D}"/>
    <dgm:cxn modelId="{D902FBD2-5ACB-47D0-8C3A-7F035B148F86}" type="presOf" srcId="{8C50E586-BD77-4605-B463-56C4E2D3204F}" destId="{CA2E443F-9A7F-4BF8-ABDF-D679F03C1E1F}" srcOrd="0" destOrd="0" presId="urn:microsoft.com/office/officeart/2008/layout/VerticalCircleList"/>
    <dgm:cxn modelId="{527E5127-E70A-4AB0-BEAB-604A06D6331C}" type="presOf" srcId="{7062C646-CFF2-4E47-B6FB-FECA3C9099A5}" destId="{D91F5340-044C-4A4E-A258-1E65A763ED5B}" srcOrd="0" destOrd="0" presId="urn:microsoft.com/office/officeart/2008/layout/VerticalCircleList"/>
    <dgm:cxn modelId="{18E54D8E-9516-4209-A216-DC3DDF4893BB}" type="presOf" srcId="{BEC88677-929B-4EFA-9B19-0AEEEA5D1D03}" destId="{51591992-0DCA-478D-8984-BAE47C3B5861}" srcOrd="0" destOrd="0" presId="urn:microsoft.com/office/officeart/2008/layout/VerticalCircleList"/>
    <dgm:cxn modelId="{C99E1A2E-3924-42F2-85BF-193AC3943D9D}" type="presParOf" srcId="{CA2E443F-9A7F-4BF8-ABDF-D679F03C1E1F}" destId="{F9BEF8A8-97E6-4B59-868E-558C457AC185}" srcOrd="0" destOrd="0" presId="urn:microsoft.com/office/officeart/2008/layout/VerticalCircleList"/>
    <dgm:cxn modelId="{8144DA5F-B376-4DD0-AB4D-09F5A2138B03}" type="presParOf" srcId="{F9BEF8A8-97E6-4B59-868E-558C457AC185}" destId="{583DD7D0-FD4A-4FDE-B658-3811DDF4B703}" srcOrd="0" destOrd="0" presId="urn:microsoft.com/office/officeart/2008/layout/VerticalCircleList"/>
    <dgm:cxn modelId="{09CCC5D6-5500-4D77-ADC2-6574F8EA4DAC}" type="presParOf" srcId="{F9BEF8A8-97E6-4B59-868E-558C457AC185}" destId="{6F8DB4B2-1167-4982-88B8-F5F5845DF448}" srcOrd="1" destOrd="0" presId="urn:microsoft.com/office/officeart/2008/layout/VerticalCircleList"/>
    <dgm:cxn modelId="{CE636486-B3AC-4143-AF8D-55A47A39B160}" type="presParOf" srcId="{F9BEF8A8-97E6-4B59-868E-558C457AC185}" destId="{D91F5340-044C-4A4E-A258-1E65A763ED5B}" srcOrd="2" destOrd="0" presId="urn:microsoft.com/office/officeart/2008/layout/VerticalCircleList"/>
    <dgm:cxn modelId="{E13FAD0D-6C12-4CBC-9419-5F6022DF202E}" type="presParOf" srcId="{CA2E443F-9A7F-4BF8-ABDF-D679F03C1E1F}" destId="{59C77F36-57AC-40B5-81DE-2FD39783EE9B}" srcOrd="1" destOrd="0" presId="urn:microsoft.com/office/officeart/2008/layout/VerticalCircleList"/>
    <dgm:cxn modelId="{5DE79820-8EDA-480E-A8A6-C5C5A8459967}" type="presParOf" srcId="{59C77F36-57AC-40B5-81DE-2FD39783EE9B}" destId="{824E75BC-DEBA-4F36-935B-A5A81CEA8F59}" srcOrd="0" destOrd="0" presId="urn:microsoft.com/office/officeart/2008/layout/VerticalCircleList"/>
    <dgm:cxn modelId="{2E54174E-8666-45A6-9F50-1A1B65C6A72F}" type="presParOf" srcId="{59C77F36-57AC-40B5-81DE-2FD39783EE9B}" destId="{718E183E-7AD8-4F1E-8FEE-8410709E2424}" srcOrd="1" destOrd="0" presId="urn:microsoft.com/office/officeart/2008/layout/VerticalCircleList"/>
    <dgm:cxn modelId="{02A67906-BD6A-4040-A9DF-7364216F04F9}" type="presParOf" srcId="{59C77F36-57AC-40B5-81DE-2FD39783EE9B}" destId="{51591992-0DCA-478D-8984-BAE47C3B5861}"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412FBD2-10F2-4EFD-AD0E-8ED332286C9A}"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s-ES"/>
        </a:p>
      </dgm:t>
    </dgm:pt>
    <dgm:pt modelId="{C9BAFA54-636E-4849-A0CA-37DF99EA98E5}">
      <dgm:prSet custT="1"/>
      <dgm:spPr/>
      <dgm:t>
        <a:bodyPr/>
        <a:lstStyle/>
        <a:p>
          <a:pPr rtl="0"/>
          <a:r>
            <a:rPr lang="es-MX" sz="2400" b="1" dirty="0" smtClean="0">
              <a:latin typeface="Arial" panose="020B0604020202020204" pitchFamily="34" charset="0"/>
              <a:cs typeface="Arial" panose="020B0604020202020204" pitchFamily="34" charset="0"/>
            </a:rPr>
            <a:t>El SICSNF atiende al propósito de centralizar, en formato de datos abiertos, la información </a:t>
          </a:r>
          <a:r>
            <a:rPr lang="es-ES_tradnl" sz="2400" b="1" dirty="0" smtClean="0">
              <a:latin typeface="Arial" panose="020B0604020202020204" pitchFamily="34" charset="0"/>
              <a:cs typeface="Arial" panose="020B0604020202020204" pitchFamily="34" charset="0"/>
            </a:rPr>
            <a:t>que incorporen los integrantes del Sistema</a:t>
          </a:r>
          <a:r>
            <a:rPr lang="es-MX" sz="2400" b="1" dirty="0" smtClean="0">
              <a:latin typeface="Arial" panose="020B0604020202020204" pitchFamily="34" charset="0"/>
              <a:cs typeface="Arial" panose="020B0604020202020204" pitchFamily="34" charset="0"/>
            </a:rPr>
            <a:t>, de los 3 órdenes de gobierno, particularmente los programas anuales de auditorías, los informes del resultado de las mismas y datos que permitan mejor la coordinación y ampliar la cobertura e impacto de la fiscalización </a:t>
          </a:r>
          <a:r>
            <a:rPr lang="es-MX" sz="2400" b="1" dirty="0" smtClean="0">
              <a:solidFill>
                <a:schemeClr val="bg1"/>
              </a:solidFill>
              <a:latin typeface="Arial" panose="020B0604020202020204" pitchFamily="34" charset="0"/>
              <a:cs typeface="Arial" panose="020B0604020202020204" pitchFamily="34" charset="0"/>
            </a:rPr>
            <a:t>(artículos 37, 38, 40,  45, 50, 54 y 55 de la Ley General del Sistema Nacional Anticorrupción)</a:t>
          </a:r>
          <a:endParaRPr lang="es-MX" sz="2400" dirty="0">
            <a:solidFill>
              <a:schemeClr val="bg1"/>
            </a:solidFill>
            <a:latin typeface="Arial" panose="020B0604020202020204" pitchFamily="34" charset="0"/>
            <a:cs typeface="Arial" panose="020B0604020202020204" pitchFamily="34" charset="0"/>
          </a:endParaRPr>
        </a:p>
      </dgm:t>
    </dgm:pt>
    <dgm:pt modelId="{ADA521DC-D89A-42F6-BEEE-8B6238FB9B53}" type="parTrans" cxnId="{BEF08C33-3865-4431-8EA6-389DDA96E824}">
      <dgm:prSet/>
      <dgm:spPr/>
      <dgm:t>
        <a:bodyPr/>
        <a:lstStyle/>
        <a:p>
          <a:endParaRPr lang="es-ES"/>
        </a:p>
      </dgm:t>
    </dgm:pt>
    <dgm:pt modelId="{70C77F83-5CF9-4B6E-98A8-CA99B612092B}" type="sibTrans" cxnId="{BEF08C33-3865-4431-8EA6-389DDA96E824}">
      <dgm:prSet/>
      <dgm:spPr/>
      <dgm:t>
        <a:bodyPr/>
        <a:lstStyle/>
        <a:p>
          <a:endParaRPr lang="es-ES"/>
        </a:p>
      </dgm:t>
    </dgm:pt>
    <dgm:pt modelId="{5FFC911A-6591-4C07-8A02-AB8935C741A2}" type="pres">
      <dgm:prSet presAssocID="{7412FBD2-10F2-4EFD-AD0E-8ED332286C9A}" presName="Name0" presStyleCnt="0">
        <dgm:presLayoutVars>
          <dgm:dir/>
          <dgm:resizeHandles val="exact"/>
        </dgm:presLayoutVars>
      </dgm:prSet>
      <dgm:spPr/>
      <dgm:t>
        <a:bodyPr/>
        <a:lstStyle/>
        <a:p>
          <a:endParaRPr lang="es-ES"/>
        </a:p>
      </dgm:t>
    </dgm:pt>
    <dgm:pt modelId="{93F330BC-7EAF-45C8-9013-560BB3E1ED2B}" type="pres">
      <dgm:prSet presAssocID="{C9BAFA54-636E-4849-A0CA-37DF99EA98E5}" presName="node" presStyleLbl="node1" presStyleIdx="0" presStyleCnt="1" custLinFactNeighborX="-1641" custLinFactNeighborY="-10000">
        <dgm:presLayoutVars>
          <dgm:bulletEnabled val="1"/>
        </dgm:presLayoutVars>
      </dgm:prSet>
      <dgm:spPr/>
      <dgm:t>
        <a:bodyPr/>
        <a:lstStyle/>
        <a:p>
          <a:endParaRPr lang="es-ES"/>
        </a:p>
      </dgm:t>
    </dgm:pt>
  </dgm:ptLst>
  <dgm:cxnLst>
    <dgm:cxn modelId="{BEF08C33-3865-4431-8EA6-389DDA96E824}" srcId="{7412FBD2-10F2-4EFD-AD0E-8ED332286C9A}" destId="{C9BAFA54-636E-4849-A0CA-37DF99EA98E5}" srcOrd="0" destOrd="0" parTransId="{ADA521DC-D89A-42F6-BEEE-8B6238FB9B53}" sibTransId="{70C77F83-5CF9-4B6E-98A8-CA99B612092B}"/>
    <dgm:cxn modelId="{35CCC2DE-3062-48FF-833B-890412C5F2A8}" type="presOf" srcId="{C9BAFA54-636E-4849-A0CA-37DF99EA98E5}" destId="{93F330BC-7EAF-45C8-9013-560BB3E1ED2B}" srcOrd="0" destOrd="0" presId="urn:microsoft.com/office/officeart/2005/8/layout/process1"/>
    <dgm:cxn modelId="{067F3C46-8407-4521-8D34-880ADBF51C87}" type="presOf" srcId="{7412FBD2-10F2-4EFD-AD0E-8ED332286C9A}" destId="{5FFC911A-6591-4C07-8A02-AB8935C741A2}" srcOrd="0" destOrd="0" presId="urn:microsoft.com/office/officeart/2005/8/layout/process1"/>
    <dgm:cxn modelId="{FC0C86A7-118C-47D1-B548-7CAB68F0DC01}" type="presParOf" srcId="{5FFC911A-6591-4C07-8A02-AB8935C741A2}" destId="{93F330BC-7EAF-45C8-9013-560BB3E1ED2B}"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C3DCC-7B8E-4C36-B0AF-7784E746128C}">
      <dsp:nvSpPr>
        <dsp:cNvPr id="0" name=""/>
        <dsp:cNvSpPr/>
      </dsp:nvSpPr>
      <dsp:spPr>
        <a:xfrm>
          <a:off x="593" y="1034830"/>
          <a:ext cx="2514924" cy="253885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782A147-AF32-4B7E-B46E-6FA98500C114}">
      <dsp:nvSpPr>
        <dsp:cNvPr id="0" name=""/>
        <dsp:cNvSpPr/>
      </dsp:nvSpPr>
      <dsp:spPr>
        <a:xfrm>
          <a:off x="1258055" y="1656540"/>
          <a:ext cx="6911598" cy="1295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lvl="0" algn="just"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Con objeto de dar cumplimiento a los acuerdos de la 2ª reunión, del 12 de octubre del 2017, del Grupo de Trabajo sobre Coordinación para la Fiscalización del SNF, la ASF, por conducto de la Auditoría Especial del Gasto Federalizado, solicitó a las EEF registrar en el formato Mapa de Fiscalización las auditorías realizadas a las CP 2016 y, en su caso, 2017.</a:t>
          </a:r>
        </a:p>
        <a:p>
          <a:pPr lvl="0" algn="just"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La SFP hizo lo propio respecto de los OEC y los OIC de la Administración Pública Estatal.</a:t>
          </a:r>
          <a:endParaRPr lang="es-MX" sz="2400" kern="1200" dirty="0">
            <a:latin typeface="Arial" panose="020B0604020202020204" pitchFamily="34" charset="0"/>
            <a:cs typeface="Arial" panose="020B0604020202020204" pitchFamily="34" charset="0"/>
          </a:endParaRPr>
        </a:p>
      </dsp:txBody>
      <dsp:txXfrm>
        <a:off x="1258055" y="1656540"/>
        <a:ext cx="6911598" cy="129543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330BC-7EAF-45C8-9013-560BB3E1ED2B}">
      <dsp:nvSpPr>
        <dsp:cNvPr id="0" name=""/>
        <dsp:cNvSpPr/>
      </dsp:nvSpPr>
      <dsp:spPr>
        <a:xfrm>
          <a:off x="0" y="0"/>
          <a:ext cx="8186043" cy="41764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endParaRPr lang="es-MX" sz="2400" b="1" kern="1200" dirty="0" smtClean="0">
            <a:latin typeface="Arial" panose="020B0604020202020204" pitchFamily="34" charset="0"/>
            <a:cs typeface="Arial" panose="020B0604020202020204" pitchFamily="34" charset="0"/>
          </a:endParaRPr>
        </a:p>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Por ello la información que incorporen al Sistema de Información y Comunicación del SNF los integrantes del mismo, debe ser compatible y homogénea, de fácil acceso y aprovechamiento, lo cual, como puede observarse en este primer esfuerzo de compilación, en este momento  es difícil, ya que presenta diversos problemas entre los que destacan:</a:t>
          </a:r>
          <a:endParaRPr lang="es-MX" sz="2400" b="1" kern="1200" dirty="0">
            <a:latin typeface="Arial" panose="020B0604020202020204" pitchFamily="34" charset="0"/>
            <a:cs typeface="Arial" panose="020B0604020202020204" pitchFamily="34" charset="0"/>
          </a:endParaRPr>
        </a:p>
      </dsp:txBody>
      <dsp:txXfrm>
        <a:off x="122324" y="122324"/>
        <a:ext cx="7941395" cy="393181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24BA0-9505-4C85-B164-E819C79ED26F}">
      <dsp:nvSpPr>
        <dsp:cNvPr id="0" name=""/>
        <dsp:cNvSpPr/>
      </dsp:nvSpPr>
      <dsp:spPr>
        <a:xfrm>
          <a:off x="0" y="-28802"/>
          <a:ext cx="7222402" cy="1713787"/>
        </a:xfrm>
        <a:prstGeom prst="roundRect">
          <a:avLst>
            <a:gd name="adj" fmla="val 10000"/>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Distintas modalidades de conceptualización, identificación y registro de las auditorías por parte de las Entidades Estatales de Fiscalización.</a:t>
          </a:r>
          <a:endParaRPr lang="es-MX" sz="2400" b="1" kern="1200" dirty="0">
            <a:latin typeface="Arial" panose="020B0604020202020204" pitchFamily="34" charset="0"/>
            <a:cs typeface="Arial" panose="020B0604020202020204" pitchFamily="34" charset="0"/>
          </a:endParaRPr>
        </a:p>
      </dsp:txBody>
      <dsp:txXfrm>
        <a:off x="50195" y="21393"/>
        <a:ext cx="5490663" cy="1613397"/>
      </dsp:txXfrm>
    </dsp:sp>
    <dsp:sp modelId="{B499E32E-053B-40BC-8F4C-1D818EA4C714}">
      <dsp:nvSpPr>
        <dsp:cNvPr id="0" name=""/>
        <dsp:cNvSpPr/>
      </dsp:nvSpPr>
      <dsp:spPr>
        <a:xfrm>
          <a:off x="720111" y="1944212"/>
          <a:ext cx="7222402" cy="1598577"/>
        </a:xfrm>
        <a:prstGeom prst="roundRect">
          <a:avLst>
            <a:gd name="adj" fmla="val 10000"/>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Enfoques y datos distintos respecto del alcance de la revisión (universo, muestra de auditoría y entes fiscalizados).</a:t>
          </a:r>
          <a:endParaRPr lang="es-MX" sz="2400" b="1" kern="1200" dirty="0">
            <a:latin typeface="Arial" panose="020B0604020202020204" pitchFamily="34" charset="0"/>
            <a:cs typeface="Arial" panose="020B0604020202020204" pitchFamily="34" charset="0"/>
          </a:endParaRPr>
        </a:p>
      </dsp:txBody>
      <dsp:txXfrm>
        <a:off x="766932" y="1991033"/>
        <a:ext cx="5452414" cy="1504935"/>
      </dsp:txXfrm>
    </dsp:sp>
    <dsp:sp modelId="{0AAC1FDE-084D-45A9-884E-B89FB4F50B4B}">
      <dsp:nvSpPr>
        <dsp:cNvPr id="0" name=""/>
        <dsp:cNvSpPr/>
      </dsp:nvSpPr>
      <dsp:spPr>
        <a:xfrm>
          <a:off x="1274541" y="3982042"/>
          <a:ext cx="7222402" cy="1152126"/>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Diferentes unidades de registro de las auditorías. </a:t>
          </a:r>
          <a:endParaRPr lang="es-MX" sz="2400" b="1" kern="1200" dirty="0">
            <a:latin typeface="Arial" panose="020B0604020202020204" pitchFamily="34" charset="0"/>
            <a:cs typeface="Arial" panose="020B0604020202020204" pitchFamily="34" charset="0"/>
          </a:endParaRPr>
        </a:p>
      </dsp:txBody>
      <dsp:txXfrm>
        <a:off x="1308286" y="4015787"/>
        <a:ext cx="5478566" cy="1084636"/>
      </dsp:txXfrm>
    </dsp:sp>
    <dsp:sp modelId="{B5EF3463-0567-477A-A60E-3C7682665CDC}">
      <dsp:nvSpPr>
        <dsp:cNvPr id="0" name=""/>
        <dsp:cNvSpPr/>
      </dsp:nvSpPr>
      <dsp:spPr>
        <a:xfrm>
          <a:off x="6183326" y="1241057"/>
          <a:ext cx="1039075" cy="103907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6417118" y="1241057"/>
        <a:ext cx="571491" cy="781904"/>
      </dsp:txXfrm>
    </dsp:sp>
    <dsp:sp modelId="{3E963450-7596-4BC3-99D5-F6DB5AD99611}">
      <dsp:nvSpPr>
        <dsp:cNvPr id="0" name=""/>
        <dsp:cNvSpPr/>
      </dsp:nvSpPr>
      <dsp:spPr>
        <a:xfrm>
          <a:off x="6820597" y="3095407"/>
          <a:ext cx="1039075" cy="103907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7054389" y="3095407"/>
        <a:ext cx="571491" cy="78190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3A6188-9831-4B34-9CAA-73A31A3DA030}">
      <dsp:nvSpPr>
        <dsp:cNvPr id="0" name=""/>
        <dsp:cNvSpPr/>
      </dsp:nvSpPr>
      <dsp:spPr>
        <a:xfrm>
          <a:off x="-5158427" y="-835220"/>
          <a:ext cx="6494976" cy="6494976"/>
        </a:xfrm>
        <a:prstGeom prst="blockArc">
          <a:avLst>
            <a:gd name="adj1" fmla="val 18900000"/>
            <a:gd name="adj2" fmla="val 2700000"/>
            <a:gd name="adj3" fmla="val 33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5E5208-6D73-4577-8723-86C7DC3AE47B}">
      <dsp:nvSpPr>
        <dsp:cNvPr id="0" name=""/>
        <dsp:cNvSpPr/>
      </dsp:nvSpPr>
      <dsp:spPr>
        <a:xfrm>
          <a:off x="792107" y="720086"/>
          <a:ext cx="7701817" cy="35283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4738" tIns="60960" rIns="60960" bIns="60960" numCol="1" spcCol="1270" anchor="ctr" anchorCtr="0">
          <a:noAutofit/>
        </a:bodyPr>
        <a:lstStyle/>
        <a:p>
          <a:pPr lvl="0" algn="just"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Para la adecuada implementación y operación del Sistema de Información y Comunicación del SNF  es conveniente que el Comité Rector  instruya una estrategia de homologación conceptual y metodológica para estandarizar la información que los integrantes del SNF deban incorporar al SICSNF.</a:t>
          </a:r>
          <a:endParaRPr lang="es-MX" sz="2400" b="1" kern="1200" dirty="0">
            <a:latin typeface="Arial" panose="020B0604020202020204" pitchFamily="34" charset="0"/>
            <a:cs typeface="Arial" panose="020B0604020202020204" pitchFamily="34" charset="0"/>
          </a:endParaRPr>
        </a:p>
      </dsp:txBody>
      <dsp:txXfrm>
        <a:off x="792107" y="720086"/>
        <a:ext cx="7701817" cy="3528395"/>
      </dsp:txXfrm>
    </dsp:sp>
    <dsp:sp modelId="{8CEA0A2A-A6D4-4102-8BAE-3CDA78ECD8DA}">
      <dsp:nvSpPr>
        <dsp:cNvPr id="0" name=""/>
        <dsp:cNvSpPr/>
      </dsp:nvSpPr>
      <dsp:spPr>
        <a:xfrm>
          <a:off x="-142494" y="975156"/>
          <a:ext cx="2874222" cy="287422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C9BEF6-244F-43B9-8465-22E8F93958DE}">
      <dsp:nvSpPr>
        <dsp:cNvPr id="0" name=""/>
        <dsp:cNvSpPr/>
      </dsp:nvSpPr>
      <dsp:spPr>
        <a:xfrm>
          <a:off x="2333972" y="0"/>
          <a:ext cx="5544616" cy="5544616"/>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A1E023-F13B-4283-85D6-3708A7E8BB5F}">
      <dsp:nvSpPr>
        <dsp:cNvPr id="0" name=""/>
        <dsp:cNvSpPr/>
      </dsp:nvSpPr>
      <dsp:spPr>
        <a:xfrm>
          <a:off x="0" y="60135"/>
          <a:ext cx="4874482" cy="2037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La ASF y las 22 EEF que enviaron información realizan 4,790   auditorías al Gasto Federalizado y las Participaciones de la CP 2016</a:t>
          </a:r>
          <a:endParaRPr lang="es-MX" sz="2400" kern="1200" dirty="0">
            <a:latin typeface="Arial" panose="020B0604020202020204" pitchFamily="34" charset="0"/>
            <a:cs typeface="Arial" panose="020B0604020202020204" pitchFamily="34" charset="0"/>
          </a:endParaRPr>
        </a:p>
      </dsp:txBody>
      <dsp:txXfrm>
        <a:off x="99477" y="159612"/>
        <a:ext cx="4675528" cy="1838848"/>
      </dsp:txXfrm>
    </dsp:sp>
    <dsp:sp modelId="{94BDDFB6-3A78-4D00-99C1-8AEF75F1D41A}">
      <dsp:nvSpPr>
        <dsp:cNvPr id="0" name=""/>
        <dsp:cNvSpPr/>
      </dsp:nvSpPr>
      <dsp:spPr>
        <a:xfrm>
          <a:off x="5061944" y="0"/>
          <a:ext cx="3541470" cy="23362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El 59% de las auditorías de la ASF-EEF se realizan a los Ramos 33 y 28.</a:t>
          </a:r>
          <a:endParaRPr lang="es-MX" sz="2400" kern="1200" dirty="0">
            <a:latin typeface="Arial" panose="020B0604020202020204" pitchFamily="34" charset="0"/>
            <a:cs typeface="Arial" panose="020B0604020202020204" pitchFamily="34" charset="0"/>
          </a:endParaRPr>
        </a:p>
      </dsp:txBody>
      <dsp:txXfrm>
        <a:off x="5175989" y="114045"/>
        <a:ext cx="3313380" cy="2108123"/>
      </dsp:txXfrm>
    </dsp:sp>
    <dsp:sp modelId="{8F96AFD5-212F-4D48-A205-9CDE5BC01F0A}">
      <dsp:nvSpPr>
        <dsp:cNvPr id="0" name=""/>
        <dsp:cNvSpPr/>
      </dsp:nvSpPr>
      <dsp:spPr>
        <a:xfrm>
          <a:off x="5075019" y="2448275"/>
          <a:ext cx="3504407" cy="27341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El 43% de las revisiones se realizan a los municipios. Se incrementa por el rubro de “Otras auditorías” de las EEF</a:t>
          </a:r>
          <a:endParaRPr lang="es-MX" sz="2400" kern="1200" dirty="0">
            <a:latin typeface="Arial" panose="020B0604020202020204" pitchFamily="34" charset="0"/>
            <a:cs typeface="Arial" panose="020B0604020202020204" pitchFamily="34" charset="0"/>
          </a:endParaRPr>
        </a:p>
      </dsp:txBody>
      <dsp:txXfrm>
        <a:off x="5208489" y="2581745"/>
        <a:ext cx="3237467" cy="2467198"/>
      </dsp:txXfrm>
    </dsp:sp>
    <dsp:sp modelId="{F7663888-CF76-4FE8-BD63-59CF1855BD9F}">
      <dsp:nvSpPr>
        <dsp:cNvPr id="0" name=""/>
        <dsp:cNvSpPr/>
      </dsp:nvSpPr>
      <dsp:spPr>
        <a:xfrm>
          <a:off x="0" y="2304259"/>
          <a:ext cx="4899631" cy="28446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A 37 fondos/programas, que ejercieron 120,196 millones de pesos, se realizan entre 1 a 4 auditorías. A 33 programas, que ejercieron 30,230 millones de pesos, no se realiza ninguna revisión.</a:t>
          </a:r>
          <a:endParaRPr lang="es-MX" sz="2400" kern="1200" dirty="0">
            <a:latin typeface="Arial" panose="020B0604020202020204" pitchFamily="34" charset="0"/>
            <a:cs typeface="Arial" panose="020B0604020202020204" pitchFamily="34" charset="0"/>
          </a:endParaRPr>
        </a:p>
      </dsp:txBody>
      <dsp:txXfrm>
        <a:off x="138864" y="2443123"/>
        <a:ext cx="4621903" cy="256690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02E2B5-8231-49AF-91E9-E58DAD3F8A4F}">
      <dsp:nvSpPr>
        <dsp:cNvPr id="0" name=""/>
        <dsp:cNvSpPr/>
      </dsp:nvSpPr>
      <dsp:spPr>
        <a:xfrm rot="16200000">
          <a:off x="-1237769" y="1238727"/>
          <a:ext cx="4968552" cy="2491097"/>
        </a:xfrm>
        <a:prstGeom prst="flowChartManualOperation">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Avances en la formación del Mapa de Fiscalización: Información recibida por la SFP de los OEC.</a:t>
          </a:r>
          <a:endParaRPr lang="es-MX" sz="2400" kern="1200" dirty="0">
            <a:latin typeface="Arial" panose="020B0604020202020204" pitchFamily="34" charset="0"/>
            <a:cs typeface="Arial" panose="020B0604020202020204" pitchFamily="34" charset="0"/>
          </a:endParaRPr>
        </a:p>
      </dsp:txBody>
      <dsp:txXfrm rot="5400000">
        <a:off x="958" y="993710"/>
        <a:ext cx="2491097" cy="2981132"/>
      </dsp:txXfrm>
    </dsp:sp>
    <dsp:sp modelId="{D779633C-044D-4854-BD5E-F1979E07767D}">
      <dsp:nvSpPr>
        <dsp:cNvPr id="0" name=""/>
        <dsp:cNvSpPr/>
      </dsp:nvSpPr>
      <dsp:spPr>
        <a:xfrm rot="16200000">
          <a:off x="1440159" y="1238727"/>
          <a:ext cx="4968552" cy="2491097"/>
        </a:xfrm>
        <a:prstGeom prst="flowChartManualOperation">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La SFP realizó en coordinación con los OEC 224 auditorías; 188 al Gasto Federalizado y 36 al Gasto de Inversión en Infraestructura</a:t>
          </a:r>
          <a:endParaRPr lang="es-MX" sz="2400" kern="1200" dirty="0">
            <a:latin typeface="Arial" panose="020B0604020202020204" pitchFamily="34" charset="0"/>
            <a:cs typeface="Arial" panose="020B0604020202020204" pitchFamily="34" charset="0"/>
          </a:endParaRPr>
        </a:p>
      </dsp:txBody>
      <dsp:txXfrm rot="5400000">
        <a:off x="2678886" y="993710"/>
        <a:ext cx="2491097" cy="2981132"/>
      </dsp:txXfrm>
    </dsp:sp>
    <dsp:sp modelId="{134C4EDE-0E32-4E70-9C03-ED6B8F1D1A31}">
      <dsp:nvSpPr>
        <dsp:cNvPr id="0" name=""/>
        <dsp:cNvSpPr/>
      </dsp:nvSpPr>
      <dsp:spPr>
        <a:xfrm rot="16200000">
          <a:off x="4118089" y="1238727"/>
          <a:ext cx="4968552" cy="2491097"/>
        </a:xfrm>
        <a:prstGeom prst="flowChartManualOperation">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La SFP había recibido, al 31 de octubre, el programa de auditorías directas al Gasto Federalizado de 13 OEC. </a:t>
          </a:r>
          <a:endParaRPr lang="es-MX" sz="2400" kern="1200" dirty="0">
            <a:latin typeface="Arial" panose="020B0604020202020204" pitchFamily="34" charset="0"/>
            <a:cs typeface="Arial" panose="020B0604020202020204" pitchFamily="34" charset="0"/>
          </a:endParaRPr>
        </a:p>
      </dsp:txBody>
      <dsp:txXfrm rot="5400000">
        <a:off x="5356816" y="993710"/>
        <a:ext cx="2491097" cy="298113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B01B9C-3379-4CCC-B3A7-E6538E784D0C}">
      <dsp:nvSpPr>
        <dsp:cNvPr id="0" name=""/>
        <dsp:cNvSpPr/>
      </dsp:nvSpPr>
      <dsp:spPr>
        <a:xfrm>
          <a:off x="0" y="1435"/>
          <a:ext cx="8263392" cy="471922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Mapa de Fiscalización. Acciones Futuras</a:t>
          </a:r>
        </a:p>
        <a:p>
          <a:pPr lvl="0" algn="ctr" defTabSz="1066800" rtl="0">
            <a:lnSpc>
              <a:spcPct val="90000"/>
            </a:lnSpc>
            <a:spcBef>
              <a:spcPct val="0"/>
            </a:spcBef>
            <a:spcAft>
              <a:spcPct val="35000"/>
            </a:spcAft>
          </a:pPr>
          <a:endParaRPr lang="es-MX" sz="2400" b="1" kern="1200" dirty="0" smtClean="0">
            <a:latin typeface="Arial" panose="020B0604020202020204" pitchFamily="34" charset="0"/>
            <a:cs typeface="Arial" panose="020B0604020202020204" pitchFamily="34" charset="0"/>
          </a:endParaRPr>
        </a:p>
        <a:p>
          <a:pPr lvl="0" algn="ctr" defTabSz="1066800" rtl="0">
            <a:lnSpc>
              <a:spcPct val="90000"/>
            </a:lnSpc>
            <a:spcBef>
              <a:spcPct val="0"/>
            </a:spcBef>
            <a:spcAft>
              <a:spcPct val="35000"/>
            </a:spcAft>
          </a:pPr>
          <a:endParaRPr lang="es-MX" sz="2400" kern="1200" dirty="0">
            <a:latin typeface="Arial" panose="020B0604020202020204" pitchFamily="34" charset="0"/>
            <a:cs typeface="Arial" panose="020B0604020202020204" pitchFamily="34" charset="0"/>
          </a:endParaRPr>
        </a:p>
      </dsp:txBody>
      <dsp:txXfrm>
        <a:off x="0" y="1435"/>
        <a:ext cx="8263392" cy="2548381"/>
      </dsp:txXfrm>
    </dsp:sp>
    <dsp:sp modelId="{148D7E83-A397-4205-A61F-FCEA52363417}">
      <dsp:nvSpPr>
        <dsp:cNvPr id="0" name=""/>
        <dsp:cNvSpPr/>
      </dsp:nvSpPr>
      <dsp:spPr>
        <a:xfrm>
          <a:off x="0" y="1586869"/>
          <a:ext cx="4180114" cy="39108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La AEGF y la Unidad de Operación Regional y Contraloría Social (UORCS)  de la SFP gestionarán para que todos los OEC y las EEF envíen la información solicitada del Mapa de Fiscalización. </a:t>
          </a:r>
          <a:endParaRPr lang="es-MX" sz="2400" kern="1200" dirty="0">
            <a:latin typeface="Arial" panose="020B0604020202020204" pitchFamily="34" charset="0"/>
            <a:cs typeface="Arial" panose="020B0604020202020204" pitchFamily="34" charset="0"/>
          </a:endParaRPr>
        </a:p>
      </dsp:txBody>
      <dsp:txXfrm>
        <a:off x="0" y="1586869"/>
        <a:ext cx="4180114" cy="3910840"/>
      </dsp:txXfrm>
    </dsp:sp>
    <dsp:sp modelId="{E7272018-6A80-4C78-AC1D-4BCA39EBCCD6}">
      <dsp:nvSpPr>
        <dsp:cNvPr id="0" name=""/>
        <dsp:cNvSpPr/>
      </dsp:nvSpPr>
      <dsp:spPr>
        <a:xfrm>
          <a:off x="4176465" y="1591233"/>
          <a:ext cx="4077199" cy="390647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La ASF y la SFP informarán en la reunión nacional del SNF, a realizarse a fines de noviembre del año en curso, los resultados del Mapa de Fiscalización del Gasto Federalizado y la estrategia coordinada de fiscalización de la Cuenta Pública 2017</a:t>
          </a:r>
          <a:endParaRPr lang="es-MX" sz="2400" kern="1200" dirty="0">
            <a:latin typeface="Arial" panose="020B0604020202020204" pitchFamily="34" charset="0"/>
            <a:cs typeface="Arial" panose="020B0604020202020204" pitchFamily="34" charset="0"/>
          </a:endParaRPr>
        </a:p>
      </dsp:txBody>
      <dsp:txXfrm>
        <a:off x="4176465" y="1591233"/>
        <a:ext cx="4077199" cy="390647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9D0D40-FABC-412C-AB40-A562ACBCF6C5}">
      <dsp:nvSpPr>
        <dsp:cNvPr id="0" name=""/>
        <dsp:cNvSpPr/>
      </dsp:nvSpPr>
      <dsp:spPr>
        <a:xfrm>
          <a:off x="67998" y="0"/>
          <a:ext cx="2424036" cy="4849597"/>
        </a:xfrm>
        <a:prstGeom prst="roundRect">
          <a:avLst>
            <a:gd name="adj" fmla="val 10000"/>
          </a:avLst>
        </a:prstGeom>
        <a:solidFill>
          <a:srgbClr val="CC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Estrategia de fiscalización coordinada del Gasto Federalizado en el marco del SNF. </a:t>
          </a:r>
          <a:endParaRPr lang="es-MX" sz="2400" kern="1200" dirty="0">
            <a:latin typeface="Arial" panose="020B0604020202020204" pitchFamily="34" charset="0"/>
            <a:cs typeface="Arial" panose="020B0604020202020204" pitchFamily="34" charset="0"/>
          </a:endParaRPr>
        </a:p>
      </dsp:txBody>
      <dsp:txXfrm>
        <a:off x="138996" y="70998"/>
        <a:ext cx="2282040" cy="4707601"/>
      </dsp:txXfrm>
    </dsp:sp>
    <dsp:sp modelId="{AD1C5D3F-BE9B-47EA-A0C5-3D4409F76FC1}">
      <dsp:nvSpPr>
        <dsp:cNvPr id="0" name=""/>
        <dsp:cNvSpPr/>
      </dsp:nvSpPr>
      <dsp:spPr>
        <a:xfrm>
          <a:off x="2831569" y="0"/>
          <a:ext cx="2424036" cy="4849597"/>
        </a:xfrm>
        <a:prstGeom prst="roundRect">
          <a:avLst>
            <a:gd name="adj" fmla="val 10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El Programa coordinado de auditorías, se incorporará al Sistema de Información del SNF, así como de la Plataforma Digital del SNA.</a:t>
          </a:r>
          <a:endParaRPr lang="es-MX" sz="2400" b="1" kern="1200" dirty="0">
            <a:latin typeface="Arial" panose="020B0604020202020204" pitchFamily="34" charset="0"/>
            <a:cs typeface="Arial" panose="020B0604020202020204" pitchFamily="34" charset="0"/>
          </a:endParaRPr>
        </a:p>
      </dsp:txBody>
      <dsp:txXfrm>
        <a:off x="2902567" y="70998"/>
        <a:ext cx="2282040" cy="4707601"/>
      </dsp:txXfrm>
    </dsp:sp>
    <dsp:sp modelId="{11921FA4-8A8F-4C0A-9205-8D9748A709D5}">
      <dsp:nvSpPr>
        <dsp:cNvPr id="0" name=""/>
        <dsp:cNvSpPr/>
      </dsp:nvSpPr>
      <dsp:spPr>
        <a:xfrm>
          <a:off x="5662844" y="0"/>
          <a:ext cx="2779764" cy="4849597"/>
        </a:xfrm>
        <a:prstGeom prst="roundRect">
          <a:avLst>
            <a:gd name="adj" fmla="val 10000"/>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Se incorporarán asimismo a la Plataforma Digital, las guías de auditoría homologadas ASF-SFP y los criterios para la determinación y </a:t>
          </a:r>
          <a:r>
            <a:rPr lang="es-MX" sz="2400" b="1" kern="1200" dirty="0" err="1" smtClean="0">
              <a:latin typeface="Arial" panose="020B0604020202020204" pitchFamily="34" charset="0"/>
              <a:cs typeface="Arial" panose="020B0604020202020204" pitchFamily="34" charset="0"/>
            </a:rPr>
            <a:t>solventación</a:t>
          </a:r>
          <a:r>
            <a:rPr lang="es-MX" sz="2400" b="1" kern="1200" dirty="0" smtClean="0">
              <a:latin typeface="Arial" panose="020B0604020202020204" pitchFamily="34" charset="0"/>
              <a:cs typeface="Arial" panose="020B0604020202020204" pitchFamily="34" charset="0"/>
            </a:rPr>
            <a:t> de las observaciones de auditoría, igualmente homologados.</a:t>
          </a:r>
          <a:endParaRPr lang="es-MX" sz="2400" b="1" kern="1200" dirty="0">
            <a:latin typeface="Arial" panose="020B0604020202020204" pitchFamily="34" charset="0"/>
            <a:cs typeface="Arial" panose="020B0604020202020204" pitchFamily="34" charset="0"/>
          </a:endParaRPr>
        </a:p>
      </dsp:txBody>
      <dsp:txXfrm>
        <a:off x="5744261" y="81417"/>
        <a:ext cx="2616930" cy="468676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74CF21-B1A2-4A74-8E63-9399C9DF3474}">
      <dsp:nvSpPr>
        <dsp:cNvPr id="0" name=""/>
        <dsp:cNvSpPr/>
      </dsp:nvSpPr>
      <dsp:spPr>
        <a:xfrm>
          <a:off x="631870" y="0"/>
          <a:ext cx="7161195" cy="489654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68983E-4B6B-427C-B89F-3833743AE1F4}">
      <dsp:nvSpPr>
        <dsp:cNvPr id="0" name=""/>
        <dsp:cNvSpPr/>
      </dsp:nvSpPr>
      <dsp:spPr>
        <a:xfrm>
          <a:off x="0" y="1008120"/>
          <a:ext cx="4027290" cy="2736306"/>
        </a:xfrm>
        <a:prstGeom prst="round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Impulsar la homologación de los marcos jurídicos de las EEF para la fiscalización</a:t>
          </a:r>
          <a:endParaRPr lang="es-MX" sz="2400" kern="1200" dirty="0">
            <a:latin typeface="Arial" panose="020B0604020202020204" pitchFamily="34" charset="0"/>
            <a:cs typeface="Arial" panose="020B0604020202020204" pitchFamily="34" charset="0"/>
          </a:endParaRPr>
        </a:p>
      </dsp:txBody>
      <dsp:txXfrm>
        <a:off x="133575" y="1141695"/>
        <a:ext cx="3760140" cy="2469156"/>
      </dsp:txXfrm>
    </dsp:sp>
    <dsp:sp modelId="{E41FF881-FE6A-4DF5-9985-47FA4872A812}">
      <dsp:nvSpPr>
        <dsp:cNvPr id="0" name=""/>
        <dsp:cNvSpPr/>
      </dsp:nvSpPr>
      <dsp:spPr>
        <a:xfrm>
          <a:off x="4107547" y="1080128"/>
          <a:ext cx="4027290" cy="2592289"/>
        </a:xfrm>
        <a:prstGeom prst="roundRect">
          <a:avLst/>
        </a:prstGeom>
        <a:solidFill>
          <a:srgbClr val="008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Impulsar la construcción  de marcos conceptuales homologados respecto de la fiscalización y la forma de registro de las auditorías y su información asociada. </a:t>
          </a:r>
          <a:endParaRPr lang="es-MX" sz="2400" kern="1200" dirty="0">
            <a:latin typeface="Arial" panose="020B0604020202020204" pitchFamily="34" charset="0"/>
            <a:cs typeface="Arial" panose="020B0604020202020204" pitchFamily="34" charset="0"/>
          </a:endParaRPr>
        </a:p>
      </dsp:txBody>
      <dsp:txXfrm>
        <a:off x="4234092" y="1206673"/>
        <a:ext cx="3774200" cy="233919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CD9E11-25EF-4879-98EC-1ACCF595CE29}">
      <dsp:nvSpPr>
        <dsp:cNvPr id="0" name=""/>
        <dsp:cNvSpPr/>
      </dsp:nvSpPr>
      <dsp:spPr>
        <a:xfrm>
          <a:off x="0" y="193068"/>
          <a:ext cx="7911885" cy="187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En un mediano plazo, el Sistema de Información y Comunicación del SNF deberá incluir adicionalmente la información referente a:</a:t>
          </a:r>
          <a:endParaRPr lang="es-MX" sz="2400" kern="1200" dirty="0">
            <a:latin typeface="Arial" panose="020B0604020202020204" pitchFamily="34" charset="0"/>
            <a:cs typeface="Arial" panose="020B0604020202020204" pitchFamily="34" charset="0"/>
          </a:endParaRPr>
        </a:p>
      </dsp:txBody>
      <dsp:txXfrm>
        <a:off x="0" y="193068"/>
        <a:ext cx="7911885" cy="1872000"/>
      </dsp:txXfrm>
    </dsp:sp>
    <dsp:sp modelId="{7016B3D8-40F3-4325-80F2-62BAA8CF9521}">
      <dsp:nvSpPr>
        <dsp:cNvPr id="0" name=""/>
        <dsp:cNvSpPr/>
      </dsp:nvSpPr>
      <dsp:spPr>
        <a:xfrm>
          <a:off x="0" y="2065069"/>
          <a:ext cx="7911885"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s-MX" sz="2400" b="1" kern="1200" dirty="0" smtClean="0">
              <a:latin typeface="Arial" panose="020B0604020202020204" pitchFamily="34" charset="0"/>
              <a:cs typeface="Arial" panose="020B0604020202020204" pitchFamily="34" charset="0"/>
            </a:rPr>
            <a:t>Informes de auditoría y otros informes sobre los resultados de la fiscalización y auditoría.</a:t>
          </a:r>
          <a:endParaRPr lang="es-MX" sz="2400" kern="1200" dirty="0">
            <a:latin typeface="Arial" panose="020B060402020202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s-MX" sz="2400" b="1" kern="1200" dirty="0" smtClean="0">
              <a:latin typeface="Arial" panose="020B0604020202020204" pitchFamily="34" charset="0"/>
              <a:cs typeface="Arial" panose="020B0604020202020204" pitchFamily="34" charset="0"/>
            </a:rPr>
            <a:t>Acciones promovidas y seguimiento de las mismas. </a:t>
          </a:r>
          <a:endParaRPr lang="es-MX" sz="2400" kern="1200" dirty="0">
            <a:latin typeface="Arial" panose="020B060402020202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s-MX" sz="2400" b="1" kern="1200" dirty="0" smtClean="0">
              <a:latin typeface="Arial" panose="020B0604020202020204" pitchFamily="34" charset="0"/>
              <a:cs typeface="Arial" panose="020B0604020202020204" pitchFamily="34" charset="0"/>
            </a:rPr>
            <a:t>Información para la planeación del Programa de Auditorías.</a:t>
          </a:r>
          <a:endParaRPr lang="es-MX" sz="2400" kern="1200" dirty="0">
            <a:latin typeface="Arial" panose="020B060402020202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s-MX" sz="2400" b="1" kern="1200" dirty="0" smtClean="0">
              <a:latin typeface="Arial" panose="020B0604020202020204" pitchFamily="34" charset="0"/>
              <a:cs typeface="Arial" panose="020B0604020202020204" pitchFamily="34" charset="0"/>
            </a:rPr>
            <a:t>Otros informes previstos por la normativa.</a:t>
          </a:r>
          <a:endParaRPr lang="es-MX" sz="2400" kern="1200" dirty="0">
            <a:latin typeface="Arial" panose="020B0604020202020204" pitchFamily="34" charset="0"/>
            <a:cs typeface="Arial" panose="020B0604020202020204" pitchFamily="34" charset="0"/>
          </a:endParaRPr>
        </a:p>
      </dsp:txBody>
      <dsp:txXfrm>
        <a:off x="0" y="2065069"/>
        <a:ext cx="7911885" cy="2854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3781D9-F3EE-45AC-9558-10CF62C8D709}">
      <dsp:nvSpPr>
        <dsp:cNvPr id="0" name=""/>
        <dsp:cNvSpPr/>
      </dsp:nvSpPr>
      <dsp:spPr>
        <a:xfrm>
          <a:off x="0" y="410927"/>
          <a:ext cx="7911885" cy="25413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El formato será utilizado asimismo para registrar la información de las auditorías a realizarse en la Cuenta Pública 2017 por parte de los integrantes del Sistema Nacional de Fiscalización. </a:t>
          </a:r>
          <a:endParaRPr lang="es-MX" sz="2400" kern="1200" dirty="0">
            <a:latin typeface="Arial" panose="020B0604020202020204" pitchFamily="34" charset="0"/>
            <a:cs typeface="Arial" panose="020B0604020202020204" pitchFamily="34" charset="0"/>
          </a:endParaRPr>
        </a:p>
      </dsp:txBody>
      <dsp:txXfrm>
        <a:off x="124061" y="534988"/>
        <a:ext cx="7663763" cy="22932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3758F7-F324-4C35-976D-93FCECAEE7E1}">
      <dsp:nvSpPr>
        <dsp:cNvPr id="0" name=""/>
        <dsp:cNvSpPr/>
      </dsp:nvSpPr>
      <dsp:spPr>
        <a:xfrm rot="16200000">
          <a:off x="-1403172" y="1406572"/>
          <a:ext cx="5616624" cy="2803478"/>
        </a:xfrm>
        <a:prstGeom prst="flowChartManualOperati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Avances en la formulación del Mapa de Fiscalización: Información recibida de las EEF al 31 de octubre.</a:t>
          </a:r>
        </a:p>
        <a:p>
          <a:pPr lvl="0" algn="ctr" defTabSz="1066800" rtl="0">
            <a:lnSpc>
              <a:spcPct val="90000"/>
            </a:lnSpc>
            <a:spcBef>
              <a:spcPct val="0"/>
            </a:spcBef>
            <a:spcAft>
              <a:spcPct val="35000"/>
            </a:spcAft>
          </a:pPr>
          <a:endParaRPr lang="es-MX" sz="1900" kern="1200" dirty="0"/>
        </a:p>
      </dsp:txBody>
      <dsp:txXfrm rot="5400000">
        <a:off x="3401" y="1123324"/>
        <a:ext cx="2803478" cy="3369974"/>
      </dsp:txXfrm>
    </dsp:sp>
    <dsp:sp modelId="{C7CE736F-DDE5-4CD9-9D8B-39F62825851F}">
      <dsp:nvSpPr>
        <dsp:cNvPr id="0" name=""/>
        <dsp:cNvSpPr/>
      </dsp:nvSpPr>
      <dsp:spPr>
        <a:xfrm rot="16200000">
          <a:off x="1494385" y="1507599"/>
          <a:ext cx="5616624" cy="2601425"/>
        </a:xfrm>
        <a:prstGeom prst="flowChartManualOperati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26 EEF dieron respuesta al requerimiento, pero 4 no envían información. Dos manifestaron que “no auditan recursos federales”.</a:t>
          </a:r>
          <a:endParaRPr lang="es-MX" sz="2400" kern="1200" dirty="0">
            <a:latin typeface="Arial" panose="020B0604020202020204" pitchFamily="34" charset="0"/>
            <a:cs typeface="Arial" panose="020B0604020202020204" pitchFamily="34" charset="0"/>
          </a:endParaRPr>
        </a:p>
      </dsp:txBody>
      <dsp:txXfrm rot="5400000">
        <a:off x="3001984" y="1123325"/>
        <a:ext cx="2601425" cy="3369974"/>
      </dsp:txXfrm>
    </dsp:sp>
    <dsp:sp modelId="{7B3B8295-A8F6-4D8B-8D6E-8A66B8B5C11D}">
      <dsp:nvSpPr>
        <dsp:cNvPr id="0" name=""/>
        <dsp:cNvSpPr/>
      </dsp:nvSpPr>
      <dsp:spPr>
        <a:xfrm rot="16200000">
          <a:off x="4290918" y="1507599"/>
          <a:ext cx="5616624" cy="2601425"/>
        </a:xfrm>
        <a:prstGeom prst="flowChartManualOperati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4161" bIns="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16 EEF envían información de auditorías al gasto federalizado programable y a las participaciones federales.</a:t>
          </a:r>
          <a:endParaRPr lang="es-MX" sz="2400" kern="1200" dirty="0">
            <a:latin typeface="Arial" panose="020B0604020202020204" pitchFamily="34" charset="0"/>
            <a:cs typeface="Arial" panose="020B0604020202020204" pitchFamily="34" charset="0"/>
          </a:endParaRPr>
        </a:p>
      </dsp:txBody>
      <dsp:txXfrm rot="5400000">
        <a:off x="5798517" y="1123325"/>
        <a:ext cx="2601425" cy="33699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C4396B-88FF-428F-B901-832D513C9E51}">
      <dsp:nvSpPr>
        <dsp:cNvPr id="0" name=""/>
        <dsp:cNvSpPr/>
      </dsp:nvSpPr>
      <dsp:spPr>
        <a:xfrm rot="16200000">
          <a:off x="-1519209" y="1569852"/>
          <a:ext cx="5688632" cy="2548926"/>
        </a:xfrm>
        <a:prstGeom prst="flowChartManualOperati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050" bIns="0" numCol="1" spcCol="1270" anchor="ctr" anchorCtr="0">
          <a:noAutofit/>
        </a:bodyPr>
        <a:lstStyle/>
        <a:p>
          <a:pPr lvl="0" algn="ctr" defTabSz="1022350" rtl="0">
            <a:lnSpc>
              <a:spcPct val="90000"/>
            </a:lnSpc>
            <a:spcBef>
              <a:spcPct val="0"/>
            </a:spcBef>
            <a:spcAft>
              <a:spcPct val="35000"/>
            </a:spcAft>
          </a:pPr>
          <a:r>
            <a:rPr lang="es-MX" sz="2300" b="1" kern="1200" dirty="0" smtClean="0">
              <a:latin typeface="Arial" panose="020B0604020202020204" pitchFamily="34" charset="0"/>
              <a:cs typeface="Arial" panose="020B0604020202020204" pitchFamily="34" charset="0"/>
            </a:rPr>
            <a:t>6 EEF solo reportan revisiones al gasto federalizado programable </a:t>
          </a:r>
          <a:r>
            <a:rPr lang="es-MX" sz="2200" b="1" kern="1200" dirty="0" smtClean="0">
              <a:latin typeface="Arial" panose="020B0604020202020204" pitchFamily="34" charset="0"/>
              <a:cs typeface="Arial" panose="020B0604020202020204" pitchFamily="34" charset="0"/>
            </a:rPr>
            <a:t>(no de las participaciones)</a:t>
          </a:r>
          <a:endParaRPr lang="es-MX" sz="2200" kern="1200" dirty="0">
            <a:latin typeface="Arial" panose="020B0604020202020204" pitchFamily="34" charset="0"/>
            <a:cs typeface="Arial" panose="020B0604020202020204" pitchFamily="34" charset="0"/>
          </a:endParaRPr>
        </a:p>
      </dsp:txBody>
      <dsp:txXfrm rot="5400000">
        <a:off x="50644" y="1137725"/>
        <a:ext cx="2548926" cy="3413180"/>
      </dsp:txXfrm>
    </dsp:sp>
    <dsp:sp modelId="{23185CF3-F7A8-4555-BBA6-1A6EA048B3A1}">
      <dsp:nvSpPr>
        <dsp:cNvPr id="0" name=""/>
        <dsp:cNvSpPr/>
      </dsp:nvSpPr>
      <dsp:spPr>
        <a:xfrm rot="16200000">
          <a:off x="711489" y="1880965"/>
          <a:ext cx="5688632" cy="1926700"/>
        </a:xfrm>
        <a:prstGeom prst="flowChartManualOperati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0" tIns="0" rIns="139700" bIns="0" numCol="1" spcCol="1270" anchor="ctr" anchorCtr="0">
          <a:noAutofit/>
        </a:bodyPr>
        <a:lstStyle/>
        <a:p>
          <a:pPr lvl="0" algn="ctr" defTabSz="977900" rtl="0">
            <a:lnSpc>
              <a:spcPct val="90000"/>
            </a:lnSpc>
            <a:spcBef>
              <a:spcPct val="0"/>
            </a:spcBef>
            <a:spcAft>
              <a:spcPct val="35000"/>
            </a:spcAft>
          </a:pPr>
          <a:r>
            <a:rPr lang="es-MX" sz="2200" b="1" kern="1200" dirty="0" smtClean="0">
              <a:latin typeface="Arial" panose="020B0604020202020204" pitchFamily="34" charset="0"/>
              <a:cs typeface="Arial" panose="020B0604020202020204" pitchFamily="34" charset="0"/>
            </a:rPr>
            <a:t>22 EEF informan de las auditorías al gasto federalizado 2016 y 2 de ellas además de los recursos 2017</a:t>
          </a:r>
          <a:endParaRPr lang="es-MX" sz="2200" kern="1200" dirty="0">
            <a:latin typeface="Arial" panose="020B0604020202020204" pitchFamily="34" charset="0"/>
            <a:cs typeface="Arial" panose="020B0604020202020204" pitchFamily="34" charset="0"/>
          </a:endParaRPr>
        </a:p>
      </dsp:txBody>
      <dsp:txXfrm rot="5400000">
        <a:off x="2592455" y="1137725"/>
        <a:ext cx="1926700" cy="3413180"/>
      </dsp:txXfrm>
    </dsp:sp>
    <dsp:sp modelId="{0DC027D3-743D-4172-B0CB-BE8FC39B4F3E}">
      <dsp:nvSpPr>
        <dsp:cNvPr id="0" name=""/>
        <dsp:cNvSpPr/>
      </dsp:nvSpPr>
      <dsp:spPr>
        <a:xfrm rot="16200000">
          <a:off x="3000826" y="1539665"/>
          <a:ext cx="5688632" cy="2609301"/>
        </a:xfrm>
        <a:prstGeom prst="flowChartManualOperati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El mayor número de auditorías se realiza a los municipios, particularmente al FISM, FORTAMUN y a las participaciones</a:t>
          </a:r>
          <a:endParaRPr lang="es-MX" sz="1800" kern="1200" dirty="0">
            <a:latin typeface="Arial" panose="020B0604020202020204" pitchFamily="34" charset="0"/>
            <a:cs typeface="Arial" panose="020B0604020202020204" pitchFamily="34" charset="0"/>
          </a:endParaRPr>
        </a:p>
      </dsp:txBody>
      <dsp:txXfrm rot="5400000">
        <a:off x="4540491" y="1137726"/>
        <a:ext cx="2609301" cy="3413180"/>
      </dsp:txXfrm>
    </dsp:sp>
    <dsp:sp modelId="{8546424C-AAAB-450B-A3A8-78DBEC20D781}">
      <dsp:nvSpPr>
        <dsp:cNvPr id="0" name=""/>
        <dsp:cNvSpPr/>
      </dsp:nvSpPr>
      <dsp:spPr>
        <a:xfrm rot="16200000">
          <a:off x="5211548" y="1925053"/>
          <a:ext cx="5688632" cy="1838525"/>
        </a:xfrm>
        <a:prstGeom prst="flowChartManualOperati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La mayoría de las auditorías se reportan “en proceso”</a:t>
          </a:r>
          <a:endParaRPr lang="es-MX" sz="2400" kern="1200" dirty="0">
            <a:latin typeface="Arial" panose="020B0604020202020204" pitchFamily="34" charset="0"/>
            <a:cs typeface="Arial" panose="020B0604020202020204" pitchFamily="34" charset="0"/>
          </a:endParaRPr>
        </a:p>
      </dsp:txBody>
      <dsp:txXfrm rot="5400000">
        <a:off x="7136601" y="1137726"/>
        <a:ext cx="1838525" cy="34131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46A74B-1C9E-4BD0-89DA-30BF36D4087A}">
      <dsp:nvSpPr>
        <dsp:cNvPr id="0" name=""/>
        <dsp:cNvSpPr/>
      </dsp:nvSpPr>
      <dsp:spPr>
        <a:xfrm rot="5400000">
          <a:off x="3904521" y="-489654"/>
          <a:ext cx="3453008" cy="529978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s-MX" sz="2400" b="1" kern="1200" dirty="0" smtClean="0">
              <a:latin typeface="Arial" panose="020B0604020202020204" pitchFamily="34" charset="0"/>
              <a:cs typeface="Arial" panose="020B0604020202020204" pitchFamily="34" charset="0"/>
            </a:rPr>
            <a:t>21 EEF enviaron la información en el formato propuesto y 1 en formato diferente.</a:t>
          </a:r>
          <a:endParaRPr lang="es-MX" sz="2400" kern="1200" dirty="0">
            <a:latin typeface="Arial" panose="020B060402020202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s-MX" sz="2400" b="1" kern="1200" dirty="0" smtClean="0">
              <a:latin typeface="Arial" panose="020B0604020202020204" pitchFamily="34" charset="0"/>
              <a:cs typeface="Arial" panose="020B0604020202020204" pitchFamily="34" charset="0"/>
            </a:rPr>
            <a:t>17 EEF enviaron la información detallada.</a:t>
          </a:r>
          <a:endParaRPr lang="es-MX" sz="2400" kern="1200" dirty="0">
            <a:latin typeface="Arial" panose="020B060402020202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s-MX" sz="2400" b="1" kern="1200" dirty="0" smtClean="0">
              <a:latin typeface="Arial" panose="020B0604020202020204" pitchFamily="34" charset="0"/>
              <a:cs typeface="Arial" panose="020B0604020202020204" pitchFamily="34" charset="0"/>
            </a:rPr>
            <a:t>5 EEF enviaron la información agregada en el formato y detallada en anexos.</a:t>
          </a:r>
          <a:endParaRPr lang="es-MX" sz="2400" kern="1200" dirty="0">
            <a:latin typeface="Arial" panose="020B0604020202020204" pitchFamily="34" charset="0"/>
            <a:cs typeface="Arial" panose="020B0604020202020204" pitchFamily="34" charset="0"/>
          </a:endParaRPr>
        </a:p>
      </dsp:txBody>
      <dsp:txXfrm rot="-5400000">
        <a:off x="2981131" y="602298"/>
        <a:ext cx="5131226" cy="3115884"/>
      </dsp:txXfrm>
    </dsp:sp>
    <dsp:sp modelId="{0A8EA64D-105A-4E34-B078-2402C7142BCD}">
      <dsp:nvSpPr>
        <dsp:cNvPr id="0" name=""/>
        <dsp:cNvSpPr/>
      </dsp:nvSpPr>
      <dsp:spPr>
        <a:xfrm>
          <a:off x="0" y="0"/>
          <a:ext cx="2981131" cy="4316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Avances en la formulación del Mapa de Fiscalización: Información recibida de las EEF al 31 de octubre.</a:t>
          </a:r>
          <a:endParaRPr lang="es-MX" sz="2400" kern="1200" dirty="0">
            <a:latin typeface="Arial" panose="020B0604020202020204" pitchFamily="34" charset="0"/>
            <a:cs typeface="Arial" panose="020B0604020202020204" pitchFamily="34" charset="0"/>
          </a:endParaRPr>
        </a:p>
      </dsp:txBody>
      <dsp:txXfrm>
        <a:off x="145527" y="145527"/>
        <a:ext cx="2690077" cy="40252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18073F-66F5-4A75-B705-C9AD0E7C589A}">
      <dsp:nvSpPr>
        <dsp:cNvPr id="0" name=""/>
        <dsp:cNvSpPr/>
      </dsp:nvSpPr>
      <dsp:spPr>
        <a:xfrm>
          <a:off x="1566170" y="0"/>
          <a:ext cx="6300700" cy="4580629"/>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37D0C6-681E-409E-A180-EB3B2F091981}">
      <dsp:nvSpPr>
        <dsp:cNvPr id="0" name=""/>
        <dsp:cNvSpPr/>
      </dsp:nvSpPr>
      <dsp:spPr>
        <a:xfrm>
          <a:off x="612066" y="288037"/>
          <a:ext cx="4448838" cy="20957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Auditan la Cuenta Pública de manera general, no por fondo/ programa (incluye Gasto Federalizado, Gasto Estatal y recursos propios).</a:t>
          </a:r>
          <a:endParaRPr lang="es-MX" sz="2400" kern="1200" dirty="0"/>
        </a:p>
      </dsp:txBody>
      <dsp:txXfrm>
        <a:off x="714373" y="390344"/>
        <a:ext cx="4244224" cy="1891154"/>
      </dsp:txXfrm>
    </dsp:sp>
    <dsp:sp modelId="{EF0EFC35-CFDF-4B6A-9BCB-E0A914CCDD5E}">
      <dsp:nvSpPr>
        <dsp:cNvPr id="0" name=""/>
        <dsp:cNvSpPr/>
      </dsp:nvSpPr>
      <dsp:spPr>
        <a:xfrm>
          <a:off x="5128215" y="274281"/>
          <a:ext cx="3476744" cy="21019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Revisan en un ente, en una sola auditoría, diversos programas.</a:t>
          </a:r>
          <a:endParaRPr lang="es-ES" sz="2400" kern="1200" dirty="0">
            <a:latin typeface="Arial" panose="020B0604020202020204" pitchFamily="34" charset="0"/>
            <a:cs typeface="Arial" panose="020B0604020202020204" pitchFamily="34" charset="0"/>
          </a:endParaRPr>
        </a:p>
      </dsp:txBody>
      <dsp:txXfrm>
        <a:off x="5230825" y="376891"/>
        <a:ext cx="3271524" cy="1896765"/>
      </dsp:txXfrm>
    </dsp:sp>
    <dsp:sp modelId="{B4FFD7B7-1982-472F-B464-0B75C45E0D58}">
      <dsp:nvSpPr>
        <dsp:cNvPr id="0" name=""/>
        <dsp:cNvSpPr/>
      </dsp:nvSpPr>
      <dsp:spPr>
        <a:xfrm>
          <a:off x="612254" y="2448274"/>
          <a:ext cx="4320303" cy="1786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Revisan un fondo en diversos entes</a:t>
          </a:r>
          <a:r>
            <a:rPr lang="es-MX" sz="2400" b="1" kern="1200" dirty="0" smtClean="0"/>
            <a:t>.</a:t>
          </a:r>
          <a:endParaRPr lang="es-ES" sz="2400" kern="1200" dirty="0"/>
        </a:p>
      </dsp:txBody>
      <dsp:txXfrm>
        <a:off x="699461" y="2535481"/>
        <a:ext cx="4145889" cy="1612031"/>
      </dsp:txXfrm>
    </dsp:sp>
    <dsp:sp modelId="{0B2CDA8E-07BF-46F4-987C-25F4BC10BEBE}">
      <dsp:nvSpPr>
        <dsp:cNvPr id="0" name=""/>
        <dsp:cNvSpPr/>
      </dsp:nvSpPr>
      <dsp:spPr>
        <a:xfrm>
          <a:off x="5148071" y="2448274"/>
          <a:ext cx="3367717" cy="1786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Auditan partidas/ capítulos de gasto, no por fondo o programa.</a:t>
          </a:r>
          <a:endParaRPr lang="es-ES" sz="2400" kern="1200" dirty="0">
            <a:latin typeface="Arial" panose="020B0604020202020204" pitchFamily="34" charset="0"/>
            <a:cs typeface="Arial" panose="020B0604020202020204" pitchFamily="34" charset="0"/>
          </a:endParaRPr>
        </a:p>
      </dsp:txBody>
      <dsp:txXfrm>
        <a:off x="5235278" y="2535481"/>
        <a:ext cx="3193303" cy="161203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739866-47E1-44EF-A5CE-1FB739299B91}">
      <dsp:nvSpPr>
        <dsp:cNvPr id="0" name=""/>
        <dsp:cNvSpPr/>
      </dsp:nvSpPr>
      <dsp:spPr>
        <a:xfrm>
          <a:off x="2448266" y="-288025"/>
          <a:ext cx="4054910" cy="3627831"/>
        </a:xfrm>
        <a:prstGeom prst="ellipse">
          <a:avLst/>
        </a:prstGeom>
        <a:solidFill>
          <a:srgbClr val="00B0F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Marcos jurídicos diferentes</a:t>
          </a:r>
          <a:endParaRPr lang="es-MX" sz="2400" kern="1200" dirty="0">
            <a:latin typeface="Arial" panose="020B0604020202020204" pitchFamily="34" charset="0"/>
            <a:cs typeface="Arial" panose="020B0604020202020204" pitchFamily="34" charset="0"/>
          </a:endParaRPr>
        </a:p>
      </dsp:txBody>
      <dsp:txXfrm>
        <a:off x="2988921" y="346845"/>
        <a:ext cx="2973601" cy="1632524"/>
      </dsp:txXfrm>
    </dsp:sp>
    <dsp:sp modelId="{A2656E7E-1954-49B2-B37C-EF50A872F942}">
      <dsp:nvSpPr>
        <dsp:cNvPr id="0" name=""/>
        <dsp:cNvSpPr/>
      </dsp:nvSpPr>
      <dsp:spPr>
        <a:xfrm>
          <a:off x="3960451" y="1451824"/>
          <a:ext cx="4404684" cy="3383334"/>
        </a:xfrm>
        <a:prstGeom prst="ellipse">
          <a:avLst/>
        </a:prstGeom>
        <a:solidFill>
          <a:srgbClr val="FFFF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Metodologías de fiscalización distintas</a:t>
          </a:r>
          <a:endParaRPr lang="es-MX" sz="2400" kern="1200" dirty="0">
            <a:latin typeface="Arial" panose="020B0604020202020204" pitchFamily="34" charset="0"/>
            <a:cs typeface="Arial" panose="020B0604020202020204" pitchFamily="34" charset="0"/>
          </a:endParaRPr>
        </a:p>
      </dsp:txBody>
      <dsp:txXfrm>
        <a:off x="5307551" y="2325852"/>
        <a:ext cx="2642810" cy="1860834"/>
      </dsp:txXfrm>
    </dsp:sp>
    <dsp:sp modelId="{72884B0D-8678-482A-9786-DB50BA53FC88}">
      <dsp:nvSpPr>
        <dsp:cNvPr id="0" name=""/>
        <dsp:cNvSpPr/>
      </dsp:nvSpPr>
      <dsp:spPr>
        <a:xfrm>
          <a:off x="0" y="1335063"/>
          <a:ext cx="4798919" cy="3616856"/>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Modelos no uniformes sobre la conceptualización de la auditoría como unidad de registro</a:t>
          </a:r>
          <a:endParaRPr lang="es-MX" sz="2400" kern="1200" dirty="0">
            <a:latin typeface="Arial" panose="020B0604020202020204" pitchFamily="34" charset="0"/>
            <a:cs typeface="Arial" panose="020B0604020202020204" pitchFamily="34" charset="0"/>
          </a:endParaRPr>
        </a:p>
      </dsp:txBody>
      <dsp:txXfrm>
        <a:off x="451898" y="2269417"/>
        <a:ext cx="2879351" cy="19892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8DB4B2-1167-4982-88B8-F5F5845DF448}">
      <dsp:nvSpPr>
        <dsp:cNvPr id="0" name=""/>
        <dsp:cNvSpPr/>
      </dsp:nvSpPr>
      <dsp:spPr>
        <a:xfrm>
          <a:off x="72011" y="906495"/>
          <a:ext cx="1358070" cy="1358070"/>
        </a:xfrm>
        <a:prstGeom prst="ellipse">
          <a:avLst/>
        </a:prstGeom>
        <a:solidFill>
          <a:schemeClr val="tx2">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91F5340-044C-4A4E-A258-1E65A763ED5B}">
      <dsp:nvSpPr>
        <dsp:cNvPr id="0" name=""/>
        <dsp:cNvSpPr/>
      </dsp:nvSpPr>
      <dsp:spPr>
        <a:xfrm>
          <a:off x="1035115" y="906481"/>
          <a:ext cx="7245804" cy="135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lvl="0" algn="just"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Integrar el Mapa de Fiscalización y para coordinar esfuerzos de fiscalización entre los distintos entes de auditoría.</a:t>
          </a:r>
          <a:endParaRPr lang="es-MX" sz="2400" kern="1200" dirty="0">
            <a:latin typeface="Arial" panose="020B0604020202020204" pitchFamily="34" charset="0"/>
            <a:cs typeface="Arial" panose="020B0604020202020204" pitchFamily="34" charset="0"/>
          </a:endParaRPr>
        </a:p>
      </dsp:txBody>
      <dsp:txXfrm>
        <a:off x="1035115" y="906481"/>
        <a:ext cx="7245804" cy="1358070"/>
      </dsp:txXfrm>
    </dsp:sp>
    <dsp:sp modelId="{718E183E-7AD8-4F1E-8FEE-8410709E2424}">
      <dsp:nvSpPr>
        <dsp:cNvPr id="0" name=""/>
        <dsp:cNvSpPr/>
      </dsp:nvSpPr>
      <dsp:spPr>
        <a:xfrm>
          <a:off x="216021" y="2613481"/>
          <a:ext cx="1358070" cy="1358070"/>
        </a:xfrm>
        <a:prstGeom prst="ellipse">
          <a:avLst/>
        </a:prstGeom>
        <a:solidFill>
          <a:schemeClr val="tx2">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1591992-0DCA-478D-8984-BAE47C3B5861}">
      <dsp:nvSpPr>
        <dsp:cNvPr id="0" name=""/>
        <dsp:cNvSpPr/>
      </dsp:nvSpPr>
      <dsp:spPr>
        <a:xfrm>
          <a:off x="1035115" y="2613481"/>
          <a:ext cx="7245804" cy="135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lvl="0" algn="just"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Diseñar e implementar el Sistema de Información  y Comunicación del Sistema Nacional del Fiscalización (SICSNF)</a:t>
          </a:r>
          <a:endParaRPr lang="es-MX" sz="2400" b="1" kern="1200" dirty="0">
            <a:latin typeface="Arial" panose="020B0604020202020204" pitchFamily="34" charset="0"/>
            <a:cs typeface="Arial" panose="020B0604020202020204" pitchFamily="34" charset="0"/>
          </a:endParaRPr>
        </a:p>
      </dsp:txBody>
      <dsp:txXfrm>
        <a:off x="1035115" y="2613481"/>
        <a:ext cx="7245804" cy="13580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330BC-7EAF-45C8-9013-560BB3E1ED2B}">
      <dsp:nvSpPr>
        <dsp:cNvPr id="0" name=""/>
        <dsp:cNvSpPr/>
      </dsp:nvSpPr>
      <dsp:spPr>
        <a:xfrm>
          <a:off x="0" y="0"/>
          <a:ext cx="8186043" cy="36004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MX" sz="2400" b="1" kern="1200" dirty="0" smtClean="0">
              <a:latin typeface="Arial" panose="020B0604020202020204" pitchFamily="34" charset="0"/>
              <a:cs typeface="Arial" panose="020B0604020202020204" pitchFamily="34" charset="0"/>
            </a:rPr>
            <a:t>El SICSNF atiende al propósito de centralizar, en formato de datos abiertos, la información </a:t>
          </a:r>
          <a:r>
            <a:rPr lang="es-ES_tradnl" sz="2400" b="1" kern="1200" dirty="0" smtClean="0">
              <a:latin typeface="Arial" panose="020B0604020202020204" pitchFamily="34" charset="0"/>
              <a:cs typeface="Arial" panose="020B0604020202020204" pitchFamily="34" charset="0"/>
            </a:rPr>
            <a:t>que incorporen los integrantes del Sistema</a:t>
          </a:r>
          <a:r>
            <a:rPr lang="es-MX" sz="2400" b="1" kern="1200" dirty="0" smtClean="0">
              <a:latin typeface="Arial" panose="020B0604020202020204" pitchFamily="34" charset="0"/>
              <a:cs typeface="Arial" panose="020B0604020202020204" pitchFamily="34" charset="0"/>
            </a:rPr>
            <a:t>, de los 3 órdenes de gobierno, particularmente los programas anuales de auditorías, los informes del resultado de las mismas y datos que permitan mejor la coordinación y ampliar la cobertura e impacto de la fiscalización </a:t>
          </a:r>
          <a:r>
            <a:rPr lang="es-MX" sz="2400" b="1" kern="1200" dirty="0" smtClean="0">
              <a:solidFill>
                <a:schemeClr val="bg1"/>
              </a:solidFill>
              <a:latin typeface="Arial" panose="020B0604020202020204" pitchFamily="34" charset="0"/>
              <a:cs typeface="Arial" panose="020B0604020202020204" pitchFamily="34" charset="0"/>
            </a:rPr>
            <a:t>(artículos 37, 38, 40,  45, 50, 54 y 55 de la Ley General del Sistema Nacional Anticorrupción)</a:t>
          </a:r>
          <a:endParaRPr lang="es-MX" sz="2400" kern="1200" dirty="0">
            <a:solidFill>
              <a:schemeClr val="bg1"/>
            </a:solidFill>
            <a:latin typeface="Arial" panose="020B0604020202020204" pitchFamily="34" charset="0"/>
            <a:cs typeface="Arial" panose="020B0604020202020204" pitchFamily="34" charset="0"/>
          </a:endParaRPr>
        </a:p>
      </dsp:txBody>
      <dsp:txXfrm>
        <a:off x="105452" y="105452"/>
        <a:ext cx="7975139" cy="338949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MX"/>
          </a:p>
        </p:txBody>
      </p:sp>
      <p:sp>
        <p:nvSpPr>
          <p:cNvPr id="3" name="Marcador de fecha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867A6BF-8652-4C00-A06D-69F1EEB1CF0E}" type="datetimeFigureOut">
              <a:rPr lang="es-MX" smtClean="0"/>
              <a:t>06/11/2017</a:t>
            </a:fld>
            <a:endParaRPr lang="es-MX"/>
          </a:p>
        </p:txBody>
      </p:sp>
      <p:sp>
        <p:nvSpPr>
          <p:cNvPr id="4" name="Marcador de pie de página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DCC6EA4-39F8-4A33-9A73-0588A5D45918}" type="slidenum">
              <a:rPr lang="es-MX" smtClean="0"/>
              <a:t>‹Nº›</a:t>
            </a:fld>
            <a:endParaRPr lang="es-MX"/>
          </a:p>
        </p:txBody>
      </p:sp>
    </p:spTree>
    <p:extLst>
      <p:ext uri="{BB962C8B-B14F-4D97-AF65-F5344CB8AC3E}">
        <p14:creationId xmlns:p14="http://schemas.microsoft.com/office/powerpoint/2010/main" val="311130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MX"/>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3046891-CCAB-4341-8DE5-36C0A5BF29B2}" type="datetimeFigureOut">
              <a:rPr lang="es-MX" smtClean="0"/>
              <a:t>06/11/2017</a:t>
            </a:fld>
            <a:endParaRPr lang="es-MX"/>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s-MX"/>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99A1B2F-2A27-4441-BDAD-EACDB8057AA3}" type="slidenum">
              <a:rPr lang="es-MX" smtClean="0"/>
              <a:t>‹Nº›</a:t>
            </a:fld>
            <a:endParaRPr lang="es-MX"/>
          </a:p>
        </p:txBody>
      </p:sp>
    </p:spTree>
    <p:extLst>
      <p:ext uri="{BB962C8B-B14F-4D97-AF65-F5344CB8AC3E}">
        <p14:creationId xmlns:p14="http://schemas.microsoft.com/office/powerpoint/2010/main" val="1667794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B99A1B2F-2A27-4441-BDAD-EACDB8057AA3}" type="slidenum">
              <a:rPr lang="es-MX" smtClean="0"/>
              <a:t>38</a:t>
            </a:fld>
            <a:endParaRPr lang="es-MX"/>
          </a:p>
        </p:txBody>
      </p:sp>
    </p:spTree>
    <p:extLst>
      <p:ext uri="{BB962C8B-B14F-4D97-AF65-F5344CB8AC3E}">
        <p14:creationId xmlns:p14="http://schemas.microsoft.com/office/powerpoint/2010/main" val="2103471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B99A1B2F-2A27-4441-BDAD-EACDB8057AA3}" type="slidenum">
              <a:rPr lang="es-MX" smtClean="0"/>
              <a:t>39</a:t>
            </a:fld>
            <a:endParaRPr lang="es-MX"/>
          </a:p>
        </p:txBody>
      </p:sp>
    </p:spTree>
    <p:extLst>
      <p:ext uri="{BB962C8B-B14F-4D97-AF65-F5344CB8AC3E}">
        <p14:creationId xmlns:p14="http://schemas.microsoft.com/office/powerpoint/2010/main" val="2804478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B99A1B2F-2A27-4441-BDAD-EACDB8057AA3}" type="slidenum">
              <a:rPr lang="es-MX" smtClean="0"/>
              <a:t>40</a:t>
            </a:fld>
            <a:endParaRPr lang="es-MX"/>
          </a:p>
        </p:txBody>
      </p:sp>
    </p:spTree>
    <p:extLst>
      <p:ext uri="{BB962C8B-B14F-4D97-AF65-F5344CB8AC3E}">
        <p14:creationId xmlns:p14="http://schemas.microsoft.com/office/powerpoint/2010/main" val="583994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B99A1B2F-2A27-4441-BDAD-EACDB8057AA3}" type="slidenum">
              <a:rPr lang="es-MX" smtClean="0"/>
              <a:t>60</a:t>
            </a:fld>
            <a:endParaRPr lang="es-MX"/>
          </a:p>
        </p:txBody>
      </p:sp>
    </p:spTree>
    <p:extLst>
      <p:ext uri="{BB962C8B-B14F-4D97-AF65-F5344CB8AC3E}">
        <p14:creationId xmlns:p14="http://schemas.microsoft.com/office/powerpoint/2010/main" val="1684083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B99A1B2F-2A27-4441-BDAD-EACDB8057AA3}" type="slidenum">
              <a:rPr lang="es-MX" smtClean="0"/>
              <a:t>61</a:t>
            </a:fld>
            <a:endParaRPr lang="es-MX"/>
          </a:p>
        </p:txBody>
      </p:sp>
    </p:spTree>
    <p:extLst>
      <p:ext uri="{BB962C8B-B14F-4D97-AF65-F5344CB8AC3E}">
        <p14:creationId xmlns:p14="http://schemas.microsoft.com/office/powerpoint/2010/main" val="15215666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2" name="Imagen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592" y="3501008"/>
            <a:ext cx="7362076" cy="13316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736"/>
            <a:ext cx="3008313" cy="1162050"/>
          </a:xfrm>
        </p:spPr>
        <p:txBody>
          <a:bodyPr anchor="b"/>
          <a:lstStyle>
            <a:lvl1pPr algn="l">
              <a:defRPr sz="2000" b="1"/>
            </a:lvl1pPr>
          </a:lstStyle>
          <a:p>
            <a:r>
              <a:rPr lang="es-ES" dirty="0" smtClean="0"/>
              <a:t>Haga clic para modificar el estilo de título del patrón</a:t>
            </a:r>
            <a:endParaRPr lang="es-MX" dirty="0"/>
          </a:p>
        </p:txBody>
      </p:sp>
      <p:sp>
        <p:nvSpPr>
          <p:cNvPr id="3" name="2 Marcador de contenido"/>
          <p:cNvSpPr>
            <a:spLocks noGrp="1"/>
          </p:cNvSpPr>
          <p:nvPr>
            <p:ph idx="1"/>
          </p:nvPr>
        </p:nvSpPr>
        <p:spPr>
          <a:xfrm>
            <a:off x="3575050" y="1428736"/>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texto"/>
          <p:cNvSpPr>
            <a:spLocks noGrp="1"/>
          </p:cNvSpPr>
          <p:nvPr>
            <p:ph type="body" sz="half" idx="2"/>
          </p:nvPr>
        </p:nvSpPr>
        <p:spPr>
          <a:xfrm>
            <a:off x="457200" y="2643182"/>
            <a:ext cx="3008313" cy="35544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1268760"/>
            <a:ext cx="5486400" cy="34588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a:xfrm>
            <a:off x="1187624" y="3140968"/>
            <a:ext cx="6624736" cy="2160240"/>
          </a:xfrm>
          <a:prstGeom prst="rect">
            <a:avLst/>
          </a:prstGeom>
        </p:spPr>
        <p:txBody>
          <a:bodyPr/>
          <a:lstStyle>
            <a:lvl1pPr algn="ctr">
              <a:defRPr sz="4500" b="1">
                <a:solidFill>
                  <a:schemeClr val="bg1"/>
                </a:solidFill>
                <a:latin typeface="Arial" panose="020B0604020202020204" pitchFamily="34" charset="0"/>
                <a:cs typeface="Arial" panose="020B0604020202020204" pitchFamily="34" charset="0"/>
              </a:defRPr>
            </a:lvl1pPr>
          </a:lstStyle>
          <a:p>
            <a:r>
              <a:rPr lang="es-ES" dirty="0" smtClean="0"/>
              <a:t>Haga clic para modificar el estilo de título del patrón</a:t>
            </a:r>
            <a:endParaRPr lang="es-MX" dirty="0"/>
          </a:p>
        </p:txBody>
      </p:sp>
      <p:sp>
        <p:nvSpPr>
          <p:cNvPr id="3" name="CuadroTexto 2"/>
          <p:cNvSpPr txBox="1"/>
          <p:nvPr userDrawn="1"/>
        </p:nvSpPr>
        <p:spPr>
          <a:xfrm>
            <a:off x="8100392" y="6381328"/>
            <a:ext cx="864096" cy="369332"/>
          </a:xfrm>
          <a:prstGeom prst="rect">
            <a:avLst/>
          </a:prstGeom>
          <a:noFill/>
        </p:spPr>
        <p:txBody>
          <a:bodyPr wrap="square" rtlCol="0">
            <a:spAutoFit/>
          </a:bodyPr>
          <a:lstStyle/>
          <a:p>
            <a:fld id="{E9352B63-B743-4C0C-99C0-5F286A4E8E33}" type="slidenum">
              <a:rPr lang="es-MX" smtClean="0">
                <a:solidFill>
                  <a:schemeClr val="bg1"/>
                </a:solidFill>
              </a:rPr>
              <a:t>‹Nº›</a:t>
            </a:fld>
            <a:endParaRPr lang="es-MX"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2714620"/>
            <a:ext cx="4038600" cy="34115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contenido"/>
          <p:cNvSpPr>
            <a:spLocks noGrp="1"/>
          </p:cNvSpPr>
          <p:nvPr>
            <p:ph sz="half" idx="2"/>
          </p:nvPr>
        </p:nvSpPr>
        <p:spPr>
          <a:xfrm>
            <a:off x="4648200" y="2732101"/>
            <a:ext cx="4038600" cy="34115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457200" y="2857497"/>
            <a:ext cx="4040188" cy="32686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5" name="4 Marcador de texto"/>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ara modificar el estilo de texto del patrón</a:t>
            </a:r>
          </a:p>
        </p:txBody>
      </p:sp>
      <p:sp>
        <p:nvSpPr>
          <p:cNvPr id="6" name="5 Marcador de contenido"/>
          <p:cNvSpPr>
            <a:spLocks noGrp="1"/>
          </p:cNvSpPr>
          <p:nvPr>
            <p:ph sz="quarter" idx="4"/>
          </p:nvPr>
        </p:nvSpPr>
        <p:spPr>
          <a:xfrm>
            <a:off x="4645025" y="2857495"/>
            <a:ext cx="4041775" cy="32686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wmf"/><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5.jpe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4.wmf"/><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5" Type="http://schemas.openxmlformats.org/officeDocument/2006/relationships/image" Target="../media/image6.wmf"/><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Imagen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9143999" cy="6848063"/>
          </a:xfrm>
          <a:prstGeom prst="rect">
            <a:avLst/>
          </a:prstGeom>
        </p:spPr>
      </p:pic>
      <p:pic>
        <p:nvPicPr>
          <p:cNvPr id="2" name="Imagen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851920" y="332656"/>
            <a:ext cx="4924238" cy="573480"/>
          </a:xfrm>
          <a:prstGeom prst="rect">
            <a:avLst/>
          </a:prstGeom>
        </p:spPr>
      </p:pic>
      <p:sp>
        <p:nvSpPr>
          <p:cNvPr id="4" name="CuadroTexto 3"/>
          <p:cNvSpPr txBox="1"/>
          <p:nvPr userDrawn="1"/>
        </p:nvSpPr>
        <p:spPr>
          <a:xfrm>
            <a:off x="2807804" y="6371813"/>
            <a:ext cx="3528392" cy="246221"/>
          </a:xfrm>
          <a:prstGeom prst="rect">
            <a:avLst/>
          </a:prstGeom>
          <a:noFill/>
        </p:spPr>
        <p:txBody>
          <a:bodyPr wrap="square" rtlCol="0">
            <a:spAutoFit/>
          </a:bodyPr>
          <a:lstStyle/>
          <a:p>
            <a:pPr algn="ctr"/>
            <a:r>
              <a:rPr lang="es-MX" sz="1000" dirty="0" smtClean="0">
                <a:solidFill>
                  <a:srgbClr val="0070C0"/>
                </a:solidFill>
                <a:latin typeface="Myriad Pro" panose="020B0503030403020204" pitchFamily="34" charset="0"/>
              </a:rPr>
              <a:t>6 de noviembre de 2017</a:t>
            </a:r>
            <a:endParaRPr lang="es-MX" sz="1000" dirty="0">
              <a:solidFill>
                <a:srgbClr val="0070C0"/>
              </a:solidFill>
              <a:latin typeface="Myriad Pro" panose="020B0503030403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000" kern="1200">
          <a:solidFill>
            <a:schemeClr val="tx1"/>
          </a:solidFill>
          <a:latin typeface="Georg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1357298"/>
            <a:ext cx="8229600"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57200" y="2714620"/>
            <a:ext cx="8229600" cy="341154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16" name="CuadroTexto 15"/>
          <p:cNvSpPr txBox="1"/>
          <p:nvPr userDrawn="1"/>
        </p:nvSpPr>
        <p:spPr>
          <a:xfrm>
            <a:off x="8100392" y="6381328"/>
            <a:ext cx="864096" cy="369332"/>
          </a:xfrm>
          <a:prstGeom prst="rect">
            <a:avLst/>
          </a:prstGeom>
          <a:noFill/>
        </p:spPr>
        <p:txBody>
          <a:bodyPr wrap="square" rtlCol="0">
            <a:spAutoFit/>
          </a:bodyPr>
          <a:lstStyle/>
          <a:p>
            <a:fld id="{E9352B63-B743-4C0C-99C0-5F286A4E8E33}" type="slidenum">
              <a:rPr lang="es-MX" smtClean="0">
                <a:solidFill>
                  <a:schemeClr val="bg1"/>
                </a:solidFill>
              </a:rPr>
              <a:t>‹Nº›</a:t>
            </a:fld>
            <a:endParaRPr lang="es-MX" dirty="0">
              <a:solidFill>
                <a:schemeClr val="bg1"/>
              </a:solidFill>
            </a:endParaRPr>
          </a:p>
        </p:txBody>
      </p:sp>
      <p:sp>
        <p:nvSpPr>
          <p:cNvPr id="13" name="Rectángulo 12"/>
          <p:cNvSpPr/>
          <p:nvPr userDrawn="1"/>
        </p:nvSpPr>
        <p:spPr>
          <a:xfrm>
            <a:off x="8392488" y="6381328"/>
            <a:ext cx="588623" cy="369332"/>
          </a:xfrm>
          <a:prstGeom prst="rect">
            <a:avLst/>
          </a:prstGeom>
        </p:spPr>
        <p:txBody>
          <a:bodyPr wrap="none">
            <a:spAutoFit/>
          </a:bodyPr>
          <a:lstStyle/>
          <a:p>
            <a:fld id="{E9352B63-B743-4C0C-99C0-5F286A4E8E33}" type="slidenum">
              <a:rPr lang="es-MX" smtClean="0">
                <a:solidFill>
                  <a:schemeClr val="tx2">
                    <a:lumMod val="75000"/>
                  </a:schemeClr>
                </a:solidFill>
              </a:rPr>
              <a:pPr/>
              <a:t>‹Nº›</a:t>
            </a:fld>
            <a:endParaRPr lang="es-MX" dirty="0">
              <a:solidFill>
                <a:schemeClr val="tx2">
                  <a:lumMod val="75000"/>
                </a:schemeClr>
              </a:solidFill>
            </a:endParaRPr>
          </a:p>
        </p:txBody>
      </p:sp>
      <p:pic>
        <p:nvPicPr>
          <p:cNvPr id="7" name="Imagen 6"/>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07504" y="116632"/>
            <a:ext cx="830354" cy="547909"/>
          </a:xfrm>
          <a:prstGeom prst="rect">
            <a:avLst/>
          </a:prstGeom>
        </p:spPr>
      </p:pic>
      <p:pic>
        <p:nvPicPr>
          <p:cNvPr id="10" name="Imagen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316555" y="0"/>
            <a:ext cx="3833936" cy="652845"/>
          </a:xfrm>
          <a:prstGeom prst="rect">
            <a:avLst/>
          </a:prstGeom>
          <a:ln>
            <a:noFill/>
          </a:ln>
          <a:effectLst>
            <a:outerShdw blurRad="292100" dist="139700" dir="2700000" algn="tl" rotWithShape="0">
              <a:srgbClr val="333333">
                <a:alpha val="65000"/>
              </a:srgbClr>
            </a:outerShdw>
          </a:effectLst>
        </p:spPr>
      </p:pic>
      <p:pic>
        <p:nvPicPr>
          <p:cNvPr id="11" name="Imagen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940152" y="162087"/>
            <a:ext cx="2822159" cy="328670"/>
          </a:xfrm>
          <a:prstGeom prst="rect">
            <a:avLst/>
          </a:prstGeom>
        </p:spPr>
      </p:pic>
      <p:sp>
        <p:nvSpPr>
          <p:cNvPr id="17" name="CuadroTexto 16"/>
          <p:cNvSpPr txBox="1"/>
          <p:nvPr userDrawn="1"/>
        </p:nvSpPr>
        <p:spPr>
          <a:xfrm>
            <a:off x="2807804" y="6371813"/>
            <a:ext cx="3528392" cy="246221"/>
          </a:xfrm>
          <a:prstGeom prst="rect">
            <a:avLst/>
          </a:prstGeom>
          <a:noFill/>
        </p:spPr>
        <p:txBody>
          <a:bodyPr wrap="square" rtlCol="0">
            <a:spAutoFit/>
          </a:bodyPr>
          <a:lstStyle/>
          <a:p>
            <a:pPr algn="ctr"/>
            <a:r>
              <a:rPr lang="es-MX" sz="1000" dirty="0" smtClean="0">
                <a:solidFill>
                  <a:schemeClr val="tx2">
                    <a:lumMod val="75000"/>
                  </a:schemeClr>
                </a:solidFill>
                <a:latin typeface="Myriad Pro" panose="020B0503030403020204" pitchFamily="34" charset="0"/>
              </a:rPr>
              <a:t>6 de noviembre de 2017</a:t>
            </a:r>
            <a:endParaRPr lang="es-MX" sz="1000" dirty="0">
              <a:solidFill>
                <a:schemeClr val="tx2">
                  <a:lumMod val="75000"/>
                </a:schemeClr>
              </a:solidFill>
              <a:latin typeface="Myriad Pro" panose="020B0503030403020204" pitchFamily="34" charset="0"/>
            </a:endParaRPr>
          </a:p>
        </p:txBody>
      </p:sp>
      <p:pic>
        <p:nvPicPr>
          <p:cNvPr id="4" name="Imagen 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43608" y="203722"/>
            <a:ext cx="2376264" cy="460819"/>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hyperlink" Target="FORMATO%20MAPA%20DE%20FISCALIZACI&#211;N.xlsx" TargetMode="Externa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9.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9.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9.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9.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9.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9.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9.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9.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61.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4.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9.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4.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6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6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7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7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7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7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7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7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7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7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ángulo redondeado 8"/>
          <p:cNvSpPr/>
          <p:nvPr/>
        </p:nvSpPr>
        <p:spPr>
          <a:xfrm>
            <a:off x="778851" y="836712"/>
            <a:ext cx="7880887" cy="585871"/>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De la Plataforma Digital </a:t>
            </a: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Nacional</a:t>
            </a: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p:txBody>
      </p:sp>
      <p:sp>
        <p:nvSpPr>
          <p:cNvPr id="10" name="Rectángulo redondeado 9"/>
          <p:cNvSpPr/>
          <p:nvPr/>
        </p:nvSpPr>
        <p:spPr>
          <a:xfrm>
            <a:off x="527002" y="1700808"/>
            <a:ext cx="8384583" cy="450225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es-MX" sz="24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El artículo 38  de la LGSNA establece que para el cumplimiento del objetivo del </a:t>
            </a:r>
            <a:r>
              <a:rPr lang="es-MX" sz="2400" b="1"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SNF</a:t>
            </a:r>
            <a:r>
              <a:rPr lang="es-MX" sz="24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los integrantes del Sistema  deberán:</a:t>
            </a:r>
          </a:p>
          <a:p>
            <a:pPr algn="just">
              <a:lnSpc>
                <a:spcPct val="107000"/>
              </a:lnSpc>
              <a:spcAft>
                <a:spcPts val="800"/>
              </a:spcAft>
            </a:pPr>
            <a:r>
              <a:rPr lang="es-MX" sz="2400" b="1" dirty="0" smtClean="0">
                <a:solidFill>
                  <a:schemeClr val="tx1"/>
                </a:solidFill>
                <a:latin typeface="Arial" panose="020B0604020202020204" pitchFamily="34" charset="0"/>
                <a:ea typeface="Calibri" panose="020F0502020204030204" pitchFamily="34" charset="0"/>
                <a:cs typeface="Arial" panose="020B0604020202020204" pitchFamily="34" charset="0"/>
              </a:rPr>
              <a:t>l. Crear un sistema electrónico en términos  del Título Cuarto de esa Ley, que permita ampliar la cobertura e impacto de la fiscalización de los recursos federales y locales, mediante la construcción de un modelo de coordinación, de las entidades federativas, municipios y alcaldías de la Ciudad de México y </a:t>
            </a:r>
          </a:p>
          <a:p>
            <a:pPr>
              <a:lnSpc>
                <a:spcPct val="107000"/>
              </a:lnSpc>
              <a:spcAft>
                <a:spcPts val="800"/>
              </a:spcAft>
            </a:pPr>
            <a:r>
              <a:rPr lang="es-MX" sz="2400" b="1" dirty="0" smtClean="0">
                <a:solidFill>
                  <a:schemeClr val="tx1"/>
                </a:solidFill>
                <a:latin typeface="Arial" panose="020B0604020202020204" pitchFamily="34" charset="0"/>
                <a:ea typeface="Calibri" panose="020F0502020204030204" pitchFamily="34" charset="0"/>
                <a:cs typeface="Arial" panose="020B0604020202020204" pitchFamily="34" charset="0"/>
              </a:rPr>
              <a:t>ll. Informar al Comité Coordinador sobre los avances en la fiscalización de recursos federales y locales.</a:t>
            </a:r>
            <a:endParaRPr lang="es-MX" sz="24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031329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redondeado 8"/>
          <p:cNvSpPr/>
          <p:nvPr/>
        </p:nvSpPr>
        <p:spPr>
          <a:xfrm>
            <a:off x="1640042" y="728700"/>
            <a:ext cx="6656005" cy="812190"/>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De la Plataforma Digital </a:t>
            </a: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Nacional,  </a:t>
            </a: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Título </a:t>
            </a: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Cuarto </a:t>
            </a: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de la LGSNA</a:t>
            </a:r>
          </a:p>
        </p:txBody>
      </p:sp>
      <p:sp>
        <p:nvSpPr>
          <p:cNvPr id="10" name="Rectángulo redondeado 9"/>
          <p:cNvSpPr/>
          <p:nvPr/>
        </p:nvSpPr>
        <p:spPr>
          <a:xfrm>
            <a:off x="107504" y="1844823"/>
            <a:ext cx="5472608" cy="4536505"/>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es-MX" sz="2400" b="1" dirty="0" smtClean="0">
                <a:solidFill>
                  <a:srgbClr val="002060"/>
                </a:solidFill>
                <a:effectLst/>
                <a:latin typeface="Arial Black" panose="020B0A04020102020204" pitchFamily="34" charset="0"/>
                <a:ea typeface="Calibri" panose="020F0502020204030204" pitchFamily="34" charset="0"/>
                <a:cs typeface="Arial" panose="020B0604020202020204" pitchFamily="34" charset="0"/>
              </a:rPr>
              <a:t>Artículo 48.- </a:t>
            </a:r>
            <a:r>
              <a:rPr lang="es-MX" sz="2400" b="1" dirty="0" smtClean="0">
                <a:effectLst/>
                <a:latin typeface="Arial" panose="020B0604020202020204" pitchFamily="34" charset="0"/>
                <a:ea typeface="Calibri" panose="020F0502020204030204" pitchFamily="34" charset="0"/>
                <a:cs typeface="Arial" panose="020B0604020202020204" pitchFamily="34" charset="0"/>
              </a:rPr>
              <a:t>El </a:t>
            </a:r>
            <a:r>
              <a:rPr lang="es-MX" sz="2400" b="1" dirty="0">
                <a:effectLst/>
                <a:latin typeface="Arial" panose="020B0604020202020204" pitchFamily="34" charset="0"/>
                <a:ea typeface="Calibri" panose="020F0502020204030204" pitchFamily="34" charset="0"/>
                <a:cs typeface="Arial" panose="020B0604020202020204" pitchFamily="34" charset="0"/>
              </a:rPr>
              <a:t>Comité Coordinador emitirá las bases para el funcionamiento de la Plataforma Digital Nacional que permita cumplir con los procedimientos, obligaciones y disposiciones señaladas en la presente Ley y la Ley General de Responsabilidades </a:t>
            </a:r>
            <a:r>
              <a:rPr lang="es-MX" sz="2400" b="1" dirty="0" smtClean="0">
                <a:effectLst/>
                <a:latin typeface="Arial" panose="020B0604020202020204" pitchFamily="34" charset="0"/>
                <a:ea typeface="Calibri" panose="020F0502020204030204" pitchFamily="34" charset="0"/>
                <a:cs typeface="Arial" panose="020B0604020202020204" pitchFamily="34" charset="0"/>
              </a:rPr>
              <a:t>Administrativas</a:t>
            </a:r>
            <a:r>
              <a:rPr lang="es-MX" sz="2400" b="1" dirty="0">
                <a:effectLst/>
                <a:latin typeface="Arial" panose="020B0604020202020204" pitchFamily="34" charset="0"/>
                <a:ea typeface="Calibri" panose="020F0502020204030204" pitchFamily="34" charset="0"/>
                <a:cs typeface="Arial" panose="020B0604020202020204" pitchFamily="34" charset="0"/>
              </a:rPr>
              <a:t>, atendiendo a las necesidades de accesibilidad de los usuarios.</a:t>
            </a:r>
          </a:p>
        </p:txBody>
      </p:sp>
      <p:sp>
        <p:nvSpPr>
          <p:cNvPr id="11" name="Rectángulo redondeado 10"/>
          <p:cNvSpPr/>
          <p:nvPr/>
        </p:nvSpPr>
        <p:spPr>
          <a:xfrm>
            <a:off x="5724128" y="1904390"/>
            <a:ext cx="3294567" cy="4476938"/>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La Plataforma Digital Nacional será administrada por la Secretaría Ejecutiva, a través del Secretario Técnico de la misma, en los términos de esta Ley. </a:t>
            </a:r>
          </a:p>
        </p:txBody>
      </p:sp>
      <p:sp>
        <p:nvSpPr>
          <p:cNvPr id="2" name="Cerrar llave 1"/>
          <p:cNvSpPr/>
          <p:nvPr/>
        </p:nvSpPr>
        <p:spPr>
          <a:xfrm rot="16200000">
            <a:off x="4834081" y="-449382"/>
            <a:ext cx="267928" cy="4320482"/>
          </a:xfrm>
          <a:prstGeom prst="rightBrace">
            <a:avLst/>
          </a:prstGeom>
          <a:ln w="57150"/>
        </p:spPr>
        <p:style>
          <a:lnRef idx="2">
            <a:schemeClr val="dk1"/>
          </a:lnRef>
          <a:fillRef idx="0">
            <a:schemeClr val="dk1"/>
          </a:fillRef>
          <a:effectRef idx="1">
            <a:schemeClr val="dk1"/>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val="42222331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redondeado 8"/>
          <p:cNvSpPr/>
          <p:nvPr/>
        </p:nvSpPr>
        <p:spPr>
          <a:xfrm>
            <a:off x="1331640" y="692696"/>
            <a:ext cx="6264696" cy="72988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De la Plataforma Digital Nacional, Título </a:t>
            </a: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Cuarto de la LGSNA</a:t>
            </a:r>
          </a:p>
        </p:txBody>
      </p:sp>
      <p:sp>
        <p:nvSpPr>
          <p:cNvPr id="11" name="Rectángulo redondeado 10"/>
          <p:cNvSpPr/>
          <p:nvPr/>
        </p:nvSpPr>
        <p:spPr>
          <a:xfrm>
            <a:off x="539552" y="1548656"/>
            <a:ext cx="8268345" cy="4703736"/>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es-ES" sz="2400" b="1" dirty="0">
                <a:solidFill>
                  <a:schemeClr val="dk1"/>
                </a:solidFill>
                <a:latin typeface="Arial" panose="020B0604020202020204" pitchFamily="34" charset="0"/>
                <a:ea typeface="Calibri" panose="020F0502020204030204" pitchFamily="34" charset="0"/>
                <a:cs typeface="Arial" panose="020B0604020202020204" pitchFamily="34" charset="0"/>
              </a:rPr>
              <a:t>Artículo 49. La </a:t>
            </a:r>
            <a:r>
              <a:rPr lang="es-ES_tradnl" sz="2400" b="1" dirty="0">
                <a:solidFill>
                  <a:schemeClr val="dk1"/>
                </a:solidFill>
                <a:latin typeface="Arial" panose="020B0604020202020204" pitchFamily="34" charset="0"/>
                <a:ea typeface="Calibri" panose="020F0502020204030204" pitchFamily="34" charset="0"/>
                <a:cs typeface="Arial" panose="020B0604020202020204" pitchFamily="34" charset="0"/>
              </a:rPr>
              <a:t>Plataforma Digital Nacional del Sistema Nacional estará conformada por la información que a ella incorporen las autoridades integrantes del Sistema Nacional y contará, al menos, con los siguientes sistemas electrónicos</a:t>
            </a:r>
            <a:r>
              <a:rPr lang="es-ES"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a:t>
            </a: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ES" sz="2400" b="1" dirty="0">
                <a:solidFill>
                  <a:schemeClr val="dk1"/>
                </a:solidFill>
                <a:latin typeface="Arial" panose="020B0604020202020204" pitchFamily="34" charset="0"/>
                <a:ea typeface="Calibri" panose="020F0502020204030204" pitchFamily="34" charset="0"/>
                <a:cs typeface="Arial" panose="020B0604020202020204" pitchFamily="34" charset="0"/>
              </a:rPr>
              <a:t> I.	Sistema de evolución patrimonial, de declaración 	de intereses y constancia de presentación de 	declaración fiscal;</a:t>
            </a: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ES" sz="2400" b="1" dirty="0">
                <a:solidFill>
                  <a:schemeClr val="dk1"/>
                </a:solidFill>
                <a:latin typeface="Arial" panose="020B0604020202020204" pitchFamily="34" charset="0"/>
                <a:ea typeface="Calibri" panose="020F0502020204030204" pitchFamily="34" charset="0"/>
                <a:cs typeface="Arial" panose="020B0604020202020204" pitchFamily="34" charset="0"/>
              </a:rPr>
              <a:t> II.	Sistema de los Servidores públicos que intervengan en procedimientos de contrataciones públicas; </a:t>
            </a: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222926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ángulo redondeado 10"/>
          <p:cNvSpPr/>
          <p:nvPr/>
        </p:nvSpPr>
        <p:spPr>
          <a:xfrm>
            <a:off x="323528" y="1628800"/>
            <a:ext cx="8568951" cy="4608512"/>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es-ES" sz="2300" b="1" dirty="0">
                <a:solidFill>
                  <a:schemeClr val="dk1"/>
                </a:solidFill>
                <a:latin typeface="Arial" panose="020B0604020202020204" pitchFamily="34" charset="0"/>
                <a:ea typeface="Calibri" panose="020F0502020204030204" pitchFamily="34" charset="0"/>
                <a:cs typeface="Arial" panose="020B0604020202020204" pitchFamily="34" charset="0"/>
              </a:rPr>
              <a:t> III.	</a:t>
            </a:r>
            <a:r>
              <a:rPr lang="es-ES" sz="2400" b="1" dirty="0">
                <a:solidFill>
                  <a:schemeClr val="dk1"/>
                </a:solidFill>
                <a:latin typeface="Arial" panose="020B0604020202020204" pitchFamily="34" charset="0"/>
                <a:ea typeface="Calibri" panose="020F0502020204030204" pitchFamily="34" charset="0"/>
                <a:cs typeface="Arial" panose="020B0604020202020204" pitchFamily="34" charset="0"/>
              </a:rPr>
              <a:t>Sistema nacional de Servidores públicos y particulares sancionados;</a:t>
            </a: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ES" sz="2400" b="1" dirty="0">
                <a:solidFill>
                  <a:schemeClr val="dk1"/>
                </a:solidFill>
                <a:latin typeface="Arial" panose="020B0604020202020204" pitchFamily="34" charset="0"/>
                <a:ea typeface="Calibri" panose="020F0502020204030204" pitchFamily="34" charset="0"/>
                <a:cs typeface="Arial" panose="020B0604020202020204" pitchFamily="34" charset="0"/>
              </a:rPr>
              <a:t> IV.	Sistema de información y comunicación del Sistema Nacional y del </a:t>
            </a:r>
            <a:r>
              <a:rPr lang="es-ES" sz="2400" b="1" dirty="0">
                <a:solidFill>
                  <a:srgbClr val="FF0000"/>
                </a:solidFill>
                <a:latin typeface="Arial Black" panose="020B0A04020102020204" pitchFamily="34" charset="0"/>
                <a:ea typeface="Calibri" panose="020F0502020204030204" pitchFamily="34" charset="0"/>
                <a:cs typeface="Arial" panose="020B0604020202020204" pitchFamily="34" charset="0"/>
              </a:rPr>
              <a:t>Sistema Nacional de Fiscalización</a:t>
            </a:r>
            <a:r>
              <a:rPr lang="es-ES" sz="2400" b="1" dirty="0">
                <a:solidFill>
                  <a:schemeClr val="dk1"/>
                </a:solidFill>
                <a:latin typeface="Arial Black" panose="020B0A04020102020204" pitchFamily="34" charset="0"/>
                <a:ea typeface="Calibri" panose="020F0502020204030204" pitchFamily="34" charset="0"/>
                <a:cs typeface="Arial" panose="020B0604020202020204" pitchFamily="34" charset="0"/>
              </a:rPr>
              <a:t>;</a:t>
            </a:r>
            <a:endParaRPr lang="es-MX" sz="2400" b="1" dirty="0">
              <a:solidFill>
                <a:schemeClr val="dk1"/>
              </a:solidFill>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ES" sz="2400" b="1" dirty="0">
                <a:solidFill>
                  <a:schemeClr val="dk1"/>
                </a:solidFill>
                <a:latin typeface="Arial" panose="020B0604020202020204" pitchFamily="34" charset="0"/>
                <a:ea typeface="Calibri" panose="020F0502020204030204" pitchFamily="34" charset="0"/>
                <a:cs typeface="Arial" panose="020B0604020202020204" pitchFamily="34" charset="0"/>
              </a:rPr>
              <a:t> V.	Sistema de denuncias públicas de faltas administrativas y hechos de corrupción, y</a:t>
            </a: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ES" sz="2400" b="1" dirty="0">
                <a:solidFill>
                  <a:schemeClr val="dk1"/>
                </a:solidFill>
                <a:latin typeface="Arial" panose="020B0604020202020204" pitchFamily="34" charset="0"/>
                <a:ea typeface="Calibri" panose="020F0502020204030204" pitchFamily="34" charset="0"/>
                <a:cs typeface="Arial" panose="020B0604020202020204" pitchFamily="34" charset="0"/>
              </a:rPr>
              <a:t> </a:t>
            </a:r>
            <a:r>
              <a:rPr lang="es-ES_tradnl" sz="2400" b="1" dirty="0">
                <a:solidFill>
                  <a:schemeClr val="dk1"/>
                </a:solidFill>
                <a:latin typeface="Arial" panose="020B0604020202020204" pitchFamily="34" charset="0"/>
                <a:ea typeface="Calibri" panose="020F0502020204030204" pitchFamily="34" charset="0"/>
                <a:cs typeface="Arial" panose="020B0604020202020204" pitchFamily="34" charset="0"/>
              </a:rPr>
              <a:t>VI.	Sistema de Información Pública de Contrataciones</a:t>
            </a:r>
            <a:r>
              <a:rPr lang="es-ES" sz="2300" b="1" dirty="0">
                <a:solidFill>
                  <a:schemeClr val="dk1"/>
                </a:solidFill>
                <a:latin typeface="Arial" panose="020B0604020202020204" pitchFamily="34" charset="0"/>
                <a:ea typeface="Calibri" panose="020F0502020204030204" pitchFamily="34" charset="0"/>
                <a:cs typeface="Arial" panose="020B0604020202020204" pitchFamily="34" charset="0"/>
              </a:rPr>
              <a:t>.</a:t>
            </a:r>
            <a:endParaRPr lang="es-MX" sz="2300" b="1" dirty="0">
              <a:solidFill>
                <a:schemeClr val="dk1"/>
              </a:solidFill>
              <a:latin typeface="Arial" panose="020B0604020202020204" pitchFamily="34" charset="0"/>
              <a:ea typeface="Calibri" panose="020F0502020204030204" pitchFamily="34" charset="0"/>
              <a:cs typeface="Arial" panose="020B0604020202020204" pitchFamily="34" charset="0"/>
            </a:endParaRPr>
          </a:p>
        </p:txBody>
      </p:sp>
      <p:sp>
        <p:nvSpPr>
          <p:cNvPr id="2" name="Rectángulo redondeado 1"/>
          <p:cNvSpPr/>
          <p:nvPr/>
        </p:nvSpPr>
        <p:spPr>
          <a:xfrm>
            <a:off x="827584" y="836712"/>
            <a:ext cx="727280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latin typeface="Arial" panose="020B0604020202020204" pitchFamily="34" charset="0"/>
                <a:cs typeface="Arial" panose="020B0604020202020204" pitchFamily="34" charset="0"/>
              </a:rPr>
              <a:t>De la Plataforma Digital Nacional, Título Cuarto de la LGSNA</a:t>
            </a:r>
            <a:r>
              <a:rPr lang="es-MX" dirty="0" smtClean="0"/>
              <a:t> </a:t>
            </a:r>
            <a:endParaRPr lang="es-MX" dirty="0"/>
          </a:p>
        </p:txBody>
      </p:sp>
    </p:spTree>
    <p:extLst>
      <p:ext uri="{BB962C8B-B14F-4D97-AF65-F5344CB8AC3E}">
        <p14:creationId xmlns:p14="http://schemas.microsoft.com/office/powerpoint/2010/main" val="181783870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redondeado 8"/>
          <p:cNvSpPr/>
          <p:nvPr/>
        </p:nvSpPr>
        <p:spPr>
          <a:xfrm>
            <a:off x="899592" y="692696"/>
            <a:ext cx="7920880" cy="847475"/>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De la Plataforma Digital </a:t>
            </a: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Nacional, </a:t>
            </a:r>
            <a:r>
              <a:rPr lang="es-MX" sz="2400" b="1" dirty="0" smtClean="0">
                <a:latin typeface="Arial" panose="020B0604020202020204" pitchFamily="34" charset="0"/>
                <a:ea typeface="Calibri" panose="020F0502020204030204" pitchFamily="34" charset="0"/>
                <a:cs typeface="Arial" panose="020B0604020202020204" pitchFamily="34" charset="0"/>
              </a:rPr>
              <a:t>Título Cuarto de la LGSNA</a:t>
            </a: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p:txBody>
      </p:sp>
      <p:sp>
        <p:nvSpPr>
          <p:cNvPr id="2" name="Rectángulo redondeado 1"/>
          <p:cNvSpPr/>
          <p:nvPr/>
        </p:nvSpPr>
        <p:spPr>
          <a:xfrm>
            <a:off x="899592" y="2708920"/>
            <a:ext cx="7920880" cy="31943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Artículo 50.-Los </a:t>
            </a: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integrantes del Sistema Nacional y de los Sistemas Locales promoverán la publicación de la información contenida en la plataforma en formato de datos abiertos, conforme a la Ley General de Transparencia y Acceso a la Información Pública y la demás normatividad aplicable</a:t>
            </a: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a:t>
            </a: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p:txBody>
      </p:sp>
      <p:sp>
        <p:nvSpPr>
          <p:cNvPr id="3" name="Flecha abajo 2"/>
          <p:cNvSpPr/>
          <p:nvPr/>
        </p:nvSpPr>
        <p:spPr>
          <a:xfrm>
            <a:off x="4528562" y="1726482"/>
            <a:ext cx="662940" cy="796127"/>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979722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ángulo redondeado 1"/>
          <p:cNvSpPr/>
          <p:nvPr/>
        </p:nvSpPr>
        <p:spPr>
          <a:xfrm>
            <a:off x="395536" y="1844824"/>
            <a:ext cx="8268345" cy="3672408"/>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Artículo 54: El </a:t>
            </a: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Sistema </a:t>
            </a: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de </a:t>
            </a: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Información </a:t>
            </a: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y </a:t>
            </a: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Comunicación </a:t>
            </a: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del Sistema Nacional y del </a:t>
            </a:r>
            <a:r>
              <a:rPr lang="es-MX" sz="2400" b="1" dirty="0">
                <a:solidFill>
                  <a:srgbClr val="FF0000"/>
                </a:solidFill>
                <a:latin typeface="Arial" panose="020B0604020202020204" pitchFamily="34" charset="0"/>
                <a:ea typeface="Calibri" panose="020F0502020204030204" pitchFamily="34" charset="0"/>
                <a:cs typeface="Arial" panose="020B0604020202020204" pitchFamily="34" charset="0"/>
              </a:rPr>
              <a:t>Sistema Nacional de Fiscalización </a:t>
            </a: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será la herramienta digital que permita centralizar la información de todos los órganos integrantes de los mismos, incluidos los órdenes federal, estatal y, eventualmente, municipal.</a:t>
            </a:r>
          </a:p>
          <a:p>
            <a:pPr algn="just">
              <a:lnSpc>
                <a:spcPct val="107000"/>
              </a:lnSpc>
              <a:spcAft>
                <a:spcPts val="800"/>
              </a:spcAft>
            </a:pP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p:txBody>
      </p:sp>
      <p:sp>
        <p:nvSpPr>
          <p:cNvPr id="3" name="Rectángulo redondeado 2"/>
          <p:cNvSpPr/>
          <p:nvPr/>
        </p:nvSpPr>
        <p:spPr>
          <a:xfrm>
            <a:off x="569268" y="692696"/>
            <a:ext cx="7920880" cy="847475"/>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De la Plataforma Digital </a:t>
            </a: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Nacional, </a:t>
            </a:r>
            <a:r>
              <a:rPr lang="es-MX" sz="2400" b="1" dirty="0" smtClean="0">
                <a:latin typeface="Arial" panose="020B0604020202020204" pitchFamily="34" charset="0"/>
                <a:ea typeface="Calibri" panose="020F0502020204030204" pitchFamily="34" charset="0"/>
                <a:cs typeface="Arial" panose="020B0604020202020204" pitchFamily="34" charset="0"/>
              </a:rPr>
              <a:t>Título Cuarto de la LGSNA</a:t>
            </a: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2182021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ángulo redondeado 1"/>
          <p:cNvSpPr/>
          <p:nvPr/>
        </p:nvSpPr>
        <p:spPr>
          <a:xfrm>
            <a:off x="303287" y="1484784"/>
            <a:ext cx="8753450" cy="4904855"/>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es-MX" sz="2300" b="1" dirty="0">
                <a:solidFill>
                  <a:schemeClr val="dk1"/>
                </a:solidFill>
                <a:latin typeface="Arial" panose="020B0604020202020204" pitchFamily="34" charset="0"/>
                <a:ea typeface="Calibri" panose="020F0502020204030204" pitchFamily="34" charset="0"/>
                <a:cs typeface="Arial" panose="020B0604020202020204" pitchFamily="34" charset="0"/>
              </a:rPr>
              <a:t>Artículo 55: El sistema de información y comunicación del </a:t>
            </a:r>
            <a:r>
              <a:rPr lang="es-MX" sz="2300" b="1" dirty="0">
                <a:solidFill>
                  <a:srgbClr val="FF0000"/>
                </a:solidFill>
                <a:latin typeface="Arial Black" panose="020B0A04020102020204" pitchFamily="34" charset="0"/>
                <a:ea typeface="Calibri" panose="020F0502020204030204" pitchFamily="34" charset="0"/>
                <a:cs typeface="Arial" panose="020B0604020202020204" pitchFamily="34" charset="0"/>
              </a:rPr>
              <a:t>Sistema Nacional de Fiscalización </a:t>
            </a:r>
            <a:r>
              <a:rPr lang="es-MX" sz="2300" b="1" dirty="0">
                <a:solidFill>
                  <a:schemeClr val="dk1"/>
                </a:solidFill>
                <a:latin typeface="Arial" panose="020B0604020202020204" pitchFamily="34" charset="0"/>
                <a:ea typeface="Calibri" panose="020F0502020204030204" pitchFamily="34" charset="0"/>
                <a:cs typeface="Arial" panose="020B0604020202020204" pitchFamily="34" charset="0"/>
              </a:rPr>
              <a:t>deberá contemplar, al menos, los </a:t>
            </a:r>
            <a:r>
              <a:rPr lang="es-MX" sz="2300" b="1" dirty="0" smtClean="0">
                <a:solidFill>
                  <a:srgbClr val="002060"/>
                </a:solidFill>
                <a:latin typeface="Arial Black" panose="020B0A04020102020204" pitchFamily="34" charset="0"/>
                <a:ea typeface="Calibri" panose="020F0502020204030204" pitchFamily="34" charset="0"/>
                <a:cs typeface="Arial" panose="020B0604020202020204" pitchFamily="34" charset="0"/>
              </a:rPr>
              <a:t>programas anuales de auditorías</a:t>
            </a:r>
            <a:r>
              <a:rPr lang="es-MX" sz="2300" b="1" dirty="0" smtClean="0">
                <a:solidFill>
                  <a:schemeClr val="dk1"/>
                </a:solidFill>
                <a:latin typeface="Arial" panose="020B0604020202020204" pitchFamily="34" charset="0"/>
                <a:ea typeface="Calibri" panose="020F0502020204030204" pitchFamily="34" charset="0"/>
                <a:cs typeface="Arial" panose="020B0604020202020204" pitchFamily="34" charset="0"/>
              </a:rPr>
              <a:t> de </a:t>
            </a:r>
            <a:r>
              <a:rPr lang="es-MX" sz="2300" b="1" dirty="0">
                <a:solidFill>
                  <a:schemeClr val="dk1"/>
                </a:solidFill>
                <a:latin typeface="Arial" panose="020B0604020202020204" pitchFamily="34" charset="0"/>
                <a:ea typeface="Calibri" panose="020F0502020204030204" pitchFamily="34" charset="0"/>
                <a:cs typeface="Arial" panose="020B0604020202020204" pitchFamily="34" charset="0"/>
              </a:rPr>
              <a:t>los órganos de fiscalización de los </a:t>
            </a:r>
            <a:r>
              <a:rPr lang="es-MX" sz="2300" b="1" dirty="0">
                <a:solidFill>
                  <a:srgbClr val="002060"/>
                </a:solidFill>
                <a:latin typeface="Arial Black" panose="020B0A04020102020204" pitchFamily="34" charset="0"/>
                <a:ea typeface="Calibri" panose="020F0502020204030204" pitchFamily="34" charset="0"/>
                <a:cs typeface="Arial" panose="020B0604020202020204" pitchFamily="34" charset="0"/>
              </a:rPr>
              <a:t>tres órdenes</a:t>
            </a:r>
            <a:r>
              <a:rPr lang="es-MX" sz="2300" b="1" dirty="0" smtClean="0">
                <a:solidFill>
                  <a:schemeClr val="dk1"/>
                </a:solidFill>
                <a:latin typeface="Arial" panose="020B0604020202020204" pitchFamily="34" charset="0"/>
                <a:ea typeface="Calibri" panose="020F0502020204030204" pitchFamily="34" charset="0"/>
                <a:cs typeface="Arial" panose="020B0604020202020204" pitchFamily="34" charset="0"/>
              </a:rPr>
              <a:t> </a:t>
            </a:r>
            <a:r>
              <a:rPr lang="es-MX" sz="2300" b="1" dirty="0">
                <a:solidFill>
                  <a:schemeClr val="dk1"/>
                </a:solidFill>
                <a:latin typeface="Arial" panose="020B0604020202020204" pitchFamily="34" charset="0"/>
                <a:ea typeface="Calibri" panose="020F0502020204030204" pitchFamily="34" charset="0"/>
                <a:cs typeface="Arial" panose="020B0604020202020204" pitchFamily="34" charset="0"/>
              </a:rPr>
              <a:t>de gobierno; los </a:t>
            </a:r>
            <a:r>
              <a:rPr lang="es-MX" sz="2300" b="1" dirty="0">
                <a:solidFill>
                  <a:srgbClr val="002060"/>
                </a:solidFill>
                <a:latin typeface="Arial Black" panose="020B0A04020102020204" pitchFamily="34" charset="0"/>
                <a:ea typeface="Calibri" panose="020F0502020204030204" pitchFamily="34" charset="0"/>
                <a:cs typeface="Arial" panose="020B0604020202020204" pitchFamily="34" charset="0"/>
              </a:rPr>
              <a:t>informes</a:t>
            </a:r>
            <a:r>
              <a:rPr lang="es-MX" sz="2300" b="1" dirty="0">
                <a:solidFill>
                  <a:schemeClr val="dk1"/>
                </a:solidFill>
                <a:latin typeface="Arial" panose="020B0604020202020204" pitchFamily="34" charset="0"/>
                <a:ea typeface="Calibri" panose="020F0502020204030204" pitchFamily="34" charset="0"/>
                <a:cs typeface="Arial" panose="020B0604020202020204" pitchFamily="34" charset="0"/>
              </a:rPr>
              <a:t> que deben hacerse públicos en términos de las disposiciones jurídicas aplicables, así como la </a:t>
            </a:r>
            <a:r>
              <a:rPr lang="es-MX" sz="2300" b="1" dirty="0">
                <a:solidFill>
                  <a:srgbClr val="002060"/>
                </a:solidFill>
                <a:latin typeface="Arial Black" panose="020B0A04020102020204" pitchFamily="34" charset="0"/>
                <a:ea typeface="Calibri" panose="020F0502020204030204" pitchFamily="34" charset="0"/>
                <a:cs typeface="Arial" panose="020B0604020202020204" pitchFamily="34" charset="0"/>
              </a:rPr>
              <a:t>base de datos </a:t>
            </a:r>
            <a:r>
              <a:rPr lang="es-MX" sz="2300" b="1" dirty="0">
                <a:solidFill>
                  <a:schemeClr val="dk1"/>
                </a:solidFill>
                <a:latin typeface="Arial" panose="020B0604020202020204" pitchFamily="34" charset="0"/>
                <a:ea typeface="Calibri" panose="020F0502020204030204" pitchFamily="34" charset="0"/>
                <a:cs typeface="Arial" panose="020B0604020202020204" pitchFamily="34" charset="0"/>
              </a:rPr>
              <a:t>que permita el adecuado </a:t>
            </a:r>
            <a:r>
              <a:rPr lang="es-MX" sz="2300" b="1" dirty="0">
                <a:solidFill>
                  <a:srgbClr val="002060"/>
                </a:solidFill>
                <a:latin typeface="Arial Black" panose="020B0A04020102020204" pitchFamily="34" charset="0"/>
                <a:ea typeface="Calibri" panose="020F0502020204030204" pitchFamily="34" charset="0"/>
                <a:cs typeface="Arial" panose="020B0604020202020204" pitchFamily="34" charset="0"/>
              </a:rPr>
              <a:t>intercambio de información </a:t>
            </a:r>
            <a:r>
              <a:rPr lang="es-MX" sz="2300" b="1" dirty="0">
                <a:solidFill>
                  <a:schemeClr val="dk1"/>
                </a:solidFill>
                <a:latin typeface="Arial" panose="020B0604020202020204" pitchFamily="34" charset="0"/>
                <a:ea typeface="Calibri" panose="020F0502020204030204" pitchFamily="34" charset="0"/>
                <a:cs typeface="Arial" panose="020B0604020202020204" pitchFamily="34" charset="0"/>
              </a:rPr>
              <a:t>entre los miembros del </a:t>
            </a:r>
            <a:r>
              <a:rPr lang="es-MX" sz="2300" b="1" dirty="0">
                <a:solidFill>
                  <a:srgbClr val="FF0000"/>
                </a:solidFill>
                <a:latin typeface="Arial Black" panose="020B0A04020102020204" pitchFamily="34" charset="0"/>
                <a:ea typeface="Calibri" panose="020F0502020204030204" pitchFamily="34" charset="0"/>
                <a:cs typeface="Arial" panose="020B0604020202020204" pitchFamily="34" charset="0"/>
              </a:rPr>
              <a:t>Sistema Nacional de Fiscalización.</a:t>
            </a:r>
            <a:r>
              <a:rPr lang="es-MX" sz="2300" b="1" dirty="0">
                <a:solidFill>
                  <a:schemeClr val="bg2">
                    <a:lumMod val="50000"/>
                  </a:schemeClr>
                </a:solidFill>
                <a:latin typeface="Arial Black" panose="020B0A04020102020204" pitchFamily="34" charset="0"/>
                <a:ea typeface="Calibri" panose="020F0502020204030204" pitchFamily="34" charset="0"/>
                <a:cs typeface="Arial" panose="020B0604020202020204" pitchFamily="34" charset="0"/>
              </a:rPr>
              <a:t> </a:t>
            </a:r>
            <a:r>
              <a:rPr lang="es-MX" sz="2300" b="1" dirty="0">
                <a:solidFill>
                  <a:schemeClr val="dk1"/>
                </a:solidFill>
                <a:latin typeface="Arial" panose="020B0604020202020204" pitchFamily="34" charset="0"/>
                <a:ea typeface="Calibri" panose="020F0502020204030204" pitchFamily="34" charset="0"/>
                <a:cs typeface="Arial" panose="020B0604020202020204" pitchFamily="34" charset="0"/>
              </a:rPr>
              <a:t>El funcionamiento del sistema de información a que hace alusión el presente artículo se sujetará a las bases que emita el Comité Coordinador respecto a la Plataforma Digital Nacional.  </a:t>
            </a:r>
          </a:p>
        </p:txBody>
      </p:sp>
      <p:sp>
        <p:nvSpPr>
          <p:cNvPr id="3" name="Rectángulo redondeado 2"/>
          <p:cNvSpPr/>
          <p:nvPr/>
        </p:nvSpPr>
        <p:spPr>
          <a:xfrm>
            <a:off x="683568" y="620688"/>
            <a:ext cx="8280920" cy="792088"/>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De la Plataforma Digital </a:t>
            </a: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Nacional, </a:t>
            </a:r>
            <a:r>
              <a:rPr lang="es-MX" sz="2400" b="1" dirty="0" smtClean="0">
                <a:latin typeface="Arial" panose="020B0604020202020204" pitchFamily="34" charset="0"/>
                <a:ea typeface="Calibri" panose="020F0502020204030204" pitchFamily="34" charset="0"/>
                <a:cs typeface="Arial" panose="020B0604020202020204" pitchFamily="34" charset="0"/>
              </a:rPr>
              <a:t>Título Cuarto de la LGSNA</a:t>
            </a: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154880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data:image/jpeg;base64,/9j/4AAQSkZJRgABAQAAAQABAAD/2wCEAAkGBxISEBUSEhIWEhUVFRUVFRUVFRUVFRUWFxUWFhUVFRUYHSggGBslGxUWITEiJSktLi4uFx8zODMtNygtMCsBCgoKDg0OGhAQGjUlHyUuLzc1Ny0tLS4tKy0tLS8tLSstLS0tLS0tLS0tLS0tLS0tLS0uLS0tLS0tLS0tLS0tLf/AABEIAMIBAwMBIgACEQEDEQH/xAAcAAABBQEBAQAAAAAAAAAAAAAAAQIDBAUGBwj/xAA5EAACAgEDAgUCBAUCBgMBAAABAgADEQQSIQUxBhNBUWEicTJCgZEUI1KhscHwM2JygpLRQ1PxFv/EABoBAQADAQEBAAAAAAAAAAAAAAABAgMEBQb/xAArEQEAAgICAgEDAwMFAAAAAAAAAQIDERIhBDFBBSJRE9HxMmGRcYGhscH/2gAMAwEAAhEDEQA/APcIQhAIhYCKTId3MCaEZmLuhOjoRu6LmEFhEzFzAIQzG5MB0I0H3joBCEIBCEIBCEIBAmEjZs/aA8HMWIvaLAIQhAIQhAIQjSfaA6Ebk+sdAIQhAMzM8Sap69LbZWdrKu4HAOMEZOCD6Zl9mmZ1jLae1RyWqsAA9ypxiRPpemotG/y4YeJtZwfPyCM58uscZ+F9hx95X/8A63WrdWPM3AncylaxuRSu4Ehc5IIGR27yjoLfMQduOCB6fOJl+MbbKaFsr4IsGWxnaCCvrxySBOLlb8vpv0MOu6R/iHq/TvFent4YmpvZ+B+jdv3xNoWZ5HM+eOneL91gFyAIU/IMneD35PbHpzO46T1KxEV6XZVYBgp/CQRkZU8TWuaflw5vplfeOf8AP7vUN8UPOT0Pin0uTH/MnI/VTyP7zQXxFp/6z/4P/wCprGSs/Lz7+JmrOuM/7dt0PHBpkU9aoYgCwZPAHI5/UTO6t4m2Mop2WAjLE54OeBwZM3iI3tWnjZb24xV05PaLkes4oeL7fWpP0LCdJ03qiXoGX/uU9wfaK5K29GXxcuKN2jpo7uI8SENHBpdz6SwjQ0XMILCEIBCEjZv0gDHMVVgq+sfAIQhAIQhAIQhARu0SOIjc47wAH2gogojoBCEIFS15Q1FuO0t2zP1IkNIh5/ptJ5WrtrPZvrTjuMn19MZIjfFXSWv0xrTg7kbt6KcniWvGtOFS0cMrgZHBAOf9QJB4b655jeVaRu/I3A3e6n5/zOS0atp9BhyTkxRZ5tb0K1AW28V9zn8QORlf9+s9H8LX+dpK29QNjY914/xg/rKnjTQW12U6ikEpu2Xr+UByqhyM/wCzI/Cdhqts3soS25UUFsfzGR3Bxjudu3uM/cRMR7hWmW0Txs6I0Q/h5omqJ5cjTb9RRrqIII7ggj9JU6XmyiqxgMvWjHHbLKDx8czS19nlVPZgEojMAeBkAkZPoIuj0QqqSsEkIioCe5CgDJ/aNI59qvkSTTF623IxU/Hr8Eeolzy4eXGibRMal0PS+o+amTww4YenwR8GaCvOV0NxrYnHB7zZo1gbsf8A3Oil9x28XycE0tM1jpqq0eGnM6jqlm47CAAeOAc/PMm0HV23YtIwfXGMH5+JP6kb0ifDyRXl/Log0dmV1eSK00cuksQrEBjoVEIQgEIQgEIQgEIQgEIQgEIQgEIQgUbBKN6zQsEqXLIaQ5jxEFWlmZA4GCVbsfqHf7d/0nHdP8NXeZXYCtle5WDqSQcHsQPqHK4zg44nd+IdMX09iqMko2B7nGQP3nn/AEfxDZpcgKHQtlkPByeDtPoe3oe058uot29jwYtbFaK+9u8upZ1KvUjKRgrvJyP1QTxHxTVZXaFcsXRnUsSSx2OdrFu5+kg5+Z7T0zxFpr7BVXZ/MKB9hBHGASMkYJGewmZ488OrqES0Y8xDsHYBhZhcE/fGPv8AMjUT6Tymk9wyfCXjdLa9mrZa7FAw5yFsHufZ/f39J23l+veeD6rSmvKsMHkDP7c/PxPU/BPi1NUqUOpS1as5yNjhQoJHOQ2DnGPQ8yse9S1vETXnT02NdcVZEFYfzdygs21MgZ2scE5K7j2/KfjL+m6Rq6a0c7mRFUnJOSoAzk8nt3jvEC401jY5RfMXHcMn1IR85A49e3rJ9JqVtDbQQVYqysNrKw9CPtgg9iCCMgy+mHMmyGyWNkAsaTzV/LlHTZsudh+CvNS+zPx5rfIUgIPkWfE1wkzekjFmpTGAl/0/IsqqtJ/87H/aNHNZ8uHlyxtihY0c1rpl+F2H07fb2mkrzitFS9ztcxspsTCLVuOKiF3ncFYrYWFiZ/6QO4M6HpHUBdUlg43DkHgqw4ZSPQhgQR7gzWk/Dg8jHqeUfLaVpIplNHk6tLuSYT5ixgMcDJVLCEIBCEIBCEIBCEIBCEIBCEIFVxK1qy4wkFiyF4ZmoScD4s6ASTZUvOcuo4zznI+Z6NckzdVRmUtWLRqXRgzWxW5VeJo713qwyjqOPQhgeP8AE9R8CdbfVUOLubK2wxwAGVslSQOAe4x8D3lTq3REbJ2jJ9QBnI7HMd4HSrT76WbNljb9xGFJyVFYb+sAZ29yGyOO2EY5pP8AZ62TyqZ8c9fdDF8Y9LRtRZxycWEbTgK20B93Y5feMDtj5nB6vSlW8vGMkgE9uQQO09h8cogqrtfslgTAG5j5v0DYPcNtP2DD1nD9T6duBDDBH6EGXmvKHNiyzitv4l6Lo+itsrGoubUGsJgEBULrghyBy5BAI3E9gcZ5jtRRdXZZbUi2B1Ushc1tvQEZU7WDFl2jnGNg59vKeieJtTpWUI+9Bn+U5JTH0khfVe3pwPaevdF6mmqoS+s8OoJHqrY+pT8gytbRLTNhtj7nuFbV9Q3UB6clrWFdYKkMrs21tynBBTDlh3GwwXolaAeSWpYADcjfix62KfpsJ9SRn5B5lbo+hRLStleLla21XySLFd3AtXnG8KwVjjIzjOCM7hlmO2WeluxUWXm2vuyMiDc2MAZTA8v12kEkgc44kBorp1tKUqKzbXc1gUAI61eUBkD84a1MH+ncPbG3mZXUV2amnUEHy0rvqcgFiptahlYgc7f5JBPpuGeMkSTMtTbKPW0sND+VncBu2rndYq8tWpHKswBUMORmVR1xrLWq09Is2DcbHsFdTL2/lsoZmO4Mv4QPoPPbN7S9TrYhG/lWE48qz6XzgkhfRxgE5UkcSDsvTEq8pTTjY31DHPf3Pv6fGMekr16W2mxjTteuxmdq2O0o7AZatu20kElcZ3OTn0lLo1NtjpqFK012brHRGJ8wncEDIVwrcgs6sCSoBEuanqZZxVp8O2WD2YZ6qcAn6ivDNkAbNwPPMk9tPp3URZWHwRnII4OCpKsM/BBmjReGJAPbGf1zj/BmDpenCquwVnDuWdnIGTYw5cqMDvzgcfuTKXgDXPcltlhyxatSQMAlalBIHpk5OPmWi3emGTBHCbR8O1VpKDKqNJlM0cUpgYsYDHCSgsIQhAhCEAhCEAhCEAhCECJhInEnMiYcwmFSwSrak0XTjMrWJKrxLF1VM8x8Ygo94BIyEbg47BWH9xmeu3VTl/EXQK7zuI54GRnkA5wZnkrNo6d3h+RXFfdvWmT0XxIl9H8PrsMliAeZznkD8RHYjuGHYj9Zq9f6VtRWQAoPxH82TtG4nsQcZ+5+Zxev6Y9HplOwPt7AzYq8TsaKNMq4/wCGjuTkkAgYUemeJlW0xOrO/NgrkrzxenNdR6IVOU5HPB+3vKfT+qX6QVmtipWxCy/lYgMuGHqMMR/+Cd82mzMDrfQN/wBS8HufnHaTfH81ZeP5mvty9w7zSWU6+mu4F1I3KdjtW65xvrLIQcHCnjGcKZY6RqiwsRm3NTY1ZPqR3Qt8lSM+5Bnmnh3rD6S3PO0kCxPce4/5h6Ttup9TVLUtoKO1ifWpZgHrRLLEwFVm35D4wDwGBBwMK22ZsPCevU+nRkf7+0yqlOpZnZ2SpWeuta3dCxVilljspBPKkKBwBzySNsPUurB9Gz0v9diiuvayki6wAIpYZUMC455HrNLSmsL5dZXFYVdqkHaNo2ggdvpxLMoiTdP05VsFhZ3ZVZELuW2oxUso98lF5bJ4795F1J/NP8OgRiebCyh1qXBKsVPBcnG0H5PpzB1+lmFZHmFEcm0VPYlhQ1uuV8shmwxU49gcZOAV6ZrNKpFGnAQYJCpWUUEAZU8AB8YJB594TpD0u2vSLqauVp05Fi43OEresOwzjO7eLW284Dr6ES10LeBYpQqnm2PWSNu5bGL48s8pgnHPfv64FLrPSd7GwFnQlGt0+Rst27Qxx+YlVUbWOOPk50NP1RHbYA6kgsvmVvXuA77d4B4yOPmDiualyEYgZIViB7nBwJj+BqRVpV4wz/W2fnAX7fSBNC3XVjcN6lgrMVDAttHc7c5kPTzgS1Y72yz2mKcfz/5/Loa7JYreUtLzLSn9Zq4JWlMeDK9ZkgMK6S5i5ke6G6SjSXMJHuhug0khGgxC0IKzQrGBGqI8CAsIQgNIjGEljSIEBAkbrLBEayyFoUbElK+mazpIHrkLRLmNfoAwIIyJxZ6JYNWFRCEV1bd+UDIYgH19RiepWaeQNpB7SlqRZ1YfJti3r5hhDTSG7TTfeiVrqJZltw/Wuitjzq+6nB29/ft9pf8AAuvqKtXgCwMSPXKnGdmewzyQPfMr9bZk1tagkBwoYA/iH8zAPuM4Mi0PTmr1XnLWzgZKBdoUuwKtuZj9IAOeMnnjOMTC3vcPUxf0xS0+43H7Oh6t0hHK2JXWWTJ2sp2uNjoF+kjafrOGwSJm9L0FTWD+GYpUoosYZ4U82JWuOT9LkkMcKLBgHI22dSdUwFZIG5l3XUkIUXu67XJIPAAYZznsuMyUdMC7hS7UhwFYKFPZAgZWIyr7VUZyRx2zzG1uCL+IDWXb0vtsS0qgTICDapQIdwVcqQSzd9xGccRuk1Wo81POqNrUod7VGv8AFaFOCrMuSqqQSvfIIA7C63l6eqx1XG1WdsklmKr+Z2yScADJJjun1lFJY5dzvc4wN20DCj0UAAAfHPOY2cPgDxHpeP5wGeDkMAh7BbSRipieMPgk8d4xus6S4Ku5bQzKMbCwBY7UZgRwrEgK3Y54yJX1t1l1j6cMK1ArYn6t7VsTuKEEBeVK+47+ozDVQtreSoYaasdjuxbYbCxXc/1FU2g5Bwd+M/TiRs4p06ZS+rtPlqoSqpQEzX9RLsXyuOQNgDDkZcepmjoLASwAI2sVIIx2/wAgggg/P3E5u5q9PqC1a2LtK79psd9Q7hlWtt5wQC6YYnOfpGMGaXh/qnnbi4VbVYpYFJZCUZlBRux+fUdj6S9Z7Y58fKn94dVS0vI3oO0zKGlyt5s8yYXVaPDSsrR++Sqm3w3yAvGG2DRdV1BU4OSfYf6yjd1hj+Ebfk8mc11K+1rXuqcsFdlakhNrBGKHY2AVfAyMnHGOM5ljSatbFDocg/cEEcEMDypB4IPIMwtknb08XiUisTMdtUa+30c/2idF6ybnRxuCPhV3fnXZnft9MkEj1x95zltv8VlF/wCByLH/APt55rT/AJPRm9eQPUil07q7v1qupGBrT6SPQHYzuR85Crn0GR7yIvO4aW8es1tOo6iXrKmOkCvJVM6Xi6OhCEIEIQgNIjSJJEIgRFZGySciNIhO1ZkkbJLZWRsshbam9cqXVzSdZXtSQtEuS6x0hbLUsOQyH07EckA/qZmp1IVXGp+AdpU+gJ4wfbsJ2GopnAeMtIVsFmDgrgn2Izj/AD/aZZY1XcPR8G/LLFbT8aj/ALb+o1qVjLuqD3Zgo/cxlWtS1W8uwN3G5GB2kjjt2POZxWk6i6X7j9eK8DdzjLc7T6ZwP2E19Ba9zNqEcVh1Fe0De2EZyGcngH6jwB2Pc+nPt61sek2i0tVlllOpXz3TBQ3AuPKPCsNxIDFg/IwTgZ7S4elqGDVW2VHaUJDeYSMqRk27u23A+Gb3jdJSEzyWZjlnbG5j2GcYAAHAAAAkFXW0YZ2W+uD5TsCASM5UEDt2PPxJ2pFdeydS0rkpY9w3qVrratPLKm2ysMxJdt3C4x2wT+j9Zu06kUuEVlwqkPYUKZLOi85BXGfQYzyTg59XVD5u+9dq/wAzyMKwJ2sF/CwyzsrKRj03DHqZ9XeS6WWA0ogfLBgWG7H0WFeFXjJ7jKryPWdq8fwnbWXWWbMI/k2rYSpCbkaolNgLMQdzHkkAhSM8kSG66g3V3eX5aq1rWWbBlbV+jY7rkKp3OSwOCUAJlbpnT62NhO8qGVKzuKk1rUi4DrgshwAQfVT3PMu6wKURawrJU6l6k28qoOEA7AglWx67cesbTFetuq6fqc8E/b7TUreed6brpNh3VmtN/lrYSD/MABKtjIHJKggkZUjg4z0dfW2/pB+xM0pkiI1Lh8jw7WtyxuoWyO8yZOl6kjrnIXnGCQDn2+ZBd16pfUn54A/uZrzj8uGPHyTMxFfTaa2VdRqQoyTOW6z1q/YXpIUqCdmzeXGPwj1DccYHr2MxK+ps9vmM+ovwXIAqKJWj7cBkOC5+njAJ78CUnLHw6afT7zMc506UOOccZJP7kk/3Myus0rwwJQWWVJcFOBarMKwH+eVGRgkcHiS16tWUMrAqRkHtn95S65qF/h3OQdu1xyM5rZXGP1UTDb1Jp02m1C1qBwo4VR2A9FUY7e0Z0rpwOtXUg/hV0IPucY2j/ufM4Hxh1dnYCtmVVZcYJXLD6936cftPSPCDM2lqd/xOoY/duc/tiWxd2YedE48O4+ev+HXUWS7WZn6cS9XOt4ErAiQiSVT4QhCBCEICERCI6ECMiNIkhEaRCULLIXWWmEiZZC0KFtcyeo6IOpBGQRib7rKltUhaJeX9S8NNWS1ZLemD7d+8xNEz1jHKMCcjse5Iz+hnrmo0wM5nrPhtbDuGVb49fuJhfD81er431CYnWX1+XJ6nqlgqYZzx35B7+4mh0fWo1YUAJtJXaO3B9Pv3/WVdb4etAI7g+vY/tM5a2rJVuDkn9+eJjNbR7epTLiyT9k7dUbcxpfPB+xBmCmtceufvLadQB7g5+JXa/EarNJQo7IjMK2XO8KXKrWVD5CgHjA457cSSrpdIJYrvLHJ3YwT35QYXuSe3difUyp1DVb0NaLvawMuGB2r9J+p+DwCB+pEu1nCgZzgAZPc4GMmTtXh2tFUK7CqlcY24G3Htt7YmYld1VbJUq8NY4P8AXklwgU8KSTg+gHbvxa8yL5kbTwInWKT3sVCCQVYhWBBwQQeRM9QLrRWCLaK/qLNh+WSxPKz6nDK2Tkj9Zbq1ykkA4x78ft7yHpDnYxbG42OWYHIY5xkcdhjaP+mNomu9JqtPaR5dlgNagDK5D2jH/wAh/L6Z2n6vgcSTyTU+6kLtO3dUBtyRn6kOcBuRkY52jkGONsZZqQvc942ng5ipuSSNpJJIPcEknH95LaNyED2/t3P9pula73VSMnOAeR9+Zu9P8PVqQwXkff7S9KTbtz+R5NcP2zHemHofDf8AEVMScFx9PH4TkYP64/Yz0bpWl2Ii/wBKqv7ACR6LSATXprnTWkVeJn8m+We/SalZbQSKtZYQS7lk+JHRJKp0IQhAhCRsckfBgSQhCARCIsIDCIwiSkRpEJQMshdJbIkTSExKjZVKtlE1CsiauQtEsS7Sg+kxep9CSwcjn0PqPsZ170yvZRImNtK3ms7idS8y1fhqxOVO77jEybdPYpwyMP0OP3nrVmlEp39PB9JlOGs+nfj+pZa/1dvLEs+r2OP9ZYXUNjvOx6j4bR/TB9xwZhajwxap+lgR6Z7zK2K0enfi+oYrR93Us8ao47Spq9QWUgnj2l5uj3g42Z+cjE0dB4XJ5sOfZRwCfknv7/pKxjtPw2v5mGkb5b/0c3W31H7j/Ajun3lUXB9Mke+ef9Z2DeHqv6B+0y9f4cI5r/8AE9v09pacVohjj+oYrW1PSrXqAfvMzU3E2tnsAoH25MeQVOCCpHoeDOs6D00GsORkv9Wf7AftKUpynTpz+TXDTlre2L4ZrL6qvjgbif0U/wCuJ6Xp6JBoNIBNemqddKcY08Dy/J/Wty1roU1S5WkK0kwE0cUyciyVRGKZKBJVksIQhAhCRs37QBjmKqwVfePgEIQgEIQgEQiLCBGwibY9hEMCFhEKyfbEIhO1ZkkbVy2VjSshbai1UiaiaBSNNcJ2y208jbSj2mqa5GySE7ZJ0g9oNpvb/ft+s1BVDyYNsg6WRPo5tmmJ5ELcnJ9T8OJeuPwt+Vscg/6j4ml0zpZrrRDyVVVJHYkDBxN1KJMKpHGN7WnNaa8d9KNNGJcrrkq1yVUlmUyYFkiLHbYqiSpMgD3irBY6ECEIQCMCR8IBCEIBCEIBCEIBCEIBE2xYQCJiLCA3ETEfCBGViFZJiGITtDtjGqljEMQnaDZE2SxiJtg2g8uKK5PiGINoQkcEkmIuIRs0LFAjoQgYiFcxYQCEIQCEIQCEIQCEIQCEIQCEIQCEIQCEIQCEIQCEIQCEIQCJCEBYQhCRCEIQIQhAIQhAIQhAIQhAIQhA/9k="/>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s-MX" sz="1350">
              <a:solidFill>
                <a:srgbClr val="00204E"/>
              </a:solidFill>
              <a:latin typeface="Arial" charset="0"/>
            </a:endParaRPr>
          </a:p>
        </p:txBody>
      </p:sp>
      <p:sp>
        <p:nvSpPr>
          <p:cNvPr id="2" name="Rectángulo 1"/>
          <p:cNvSpPr/>
          <p:nvPr/>
        </p:nvSpPr>
        <p:spPr>
          <a:xfrm>
            <a:off x="1115616" y="1442273"/>
            <a:ext cx="7057005" cy="3416320"/>
          </a:xfrm>
          <a:prstGeom prst="rect">
            <a:avLst/>
          </a:prstGeom>
        </p:spPr>
        <p:txBody>
          <a:bodyPr wrap="square" anchor="b">
            <a:spAutoFit/>
          </a:bodyPr>
          <a:lstStyle/>
          <a:p>
            <a:pPr algn="ctr">
              <a:lnSpc>
                <a:spcPct val="150000"/>
              </a:lnSpc>
            </a:pPr>
            <a:r>
              <a:rPr lang="es-MX" sz="4800" b="1" dirty="0" smtClean="0">
                <a:latin typeface="Arial" panose="020B0604020202020204" pitchFamily="34" charset="0"/>
                <a:cs typeface="Arial" panose="020B0604020202020204" pitchFamily="34" charset="0"/>
              </a:rPr>
              <a:t>III. Grupo de Trabajo de Coordinación para la Fiscalización, del SNF</a:t>
            </a:r>
          </a:p>
        </p:txBody>
      </p:sp>
    </p:spTree>
    <p:extLst>
      <p:ext uri="{BB962C8B-B14F-4D97-AF65-F5344CB8AC3E}">
        <p14:creationId xmlns:p14="http://schemas.microsoft.com/office/powerpoint/2010/main" val="1558499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434157" y="1482974"/>
            <a:ext cx="8208912" cy="4154984"/>
          </a:xfrm>
          <a:prstGeom prst="rect">
            <a:avLst/>
          </a:prstGeom>
        </p:spPr>
        <p:txBody>
          <a:bodyPr wrap="square">
            <a:spAutoFit/>
          </a:bodyPr>
          <a:lstStyle/>
          <a:p>
            <a:pPr lvl="0" algn="ctr"/>
            <a:r>
              <a:rPr lang="es-MX" sz="2400" b="1" dirty="0" smtClean="0">
                <a:latin typeface="Arial" panose="020B0604020202020204" pitchFamily="34" charset="0"/>
                <a:cs typeface="Arial" panose="020B0604020202020204" pitchFamily="34" charset="0"/>
              </a:rPr>
              <a:t>Grupo de trabajo sobre la coordinación para la fiscalización</a:t>
            </a:r>
          </a:p>
          <a:p>
            <a:pPr lvl="0" algn="just"/>
            <a:endParaRPr lang="es-MX" sz="2400" b="1" dirty="0">
              <a:latin typeface="Arial" panose="020B0604020202020204" pitchFamily="34" charset="0"/>
              <a:cs typeface="Arial" panose="020B0604020202020204" pitchFamily="34" charset="0"/>
            </a:endParaRPr>
          </a:p>
          <a:p>
            <a:pPr lvl="0" algn="just"/>
            <a:r>
              <a:rPr lang="es-MX" sz="2400" b="1" i="1" dirty="0" smtClean="0">
                <a:latin typeface="Arial" panose="020B0604020202020204" pitchFamily="34" charset="0"/>
                <a:cs typeface="Arial" panose="020B0604020202020204" pitchFamily="34" charset="0"/>
              </a:rPr>
              <a:t>Objetivo</a:t>
            </a:r>
            <a:r>
              <a:rPr lang="es-MX" sz="2400" b="1" dirty="0" smtClean="0">
                <a:latin typeface="Arial" panose="020B0604020202020204" pitchFamily="34" charset="0"/>
                <a:cs typeface="Arial" panose="020B0604020202020204" pitchFamily="34" charset="0"/>
              </a:rPr>
              <a:t>: Formular y Proponer a los integrantes del Sistema Nacional de Fiscalización (SNF) una estrategia y acciones para una fiscalización coordinada de los recursos públicos, específicamente del gasto federalizado.</a:t>
            </a:r>
          </a:p>
          <a:p>
            <a:pPr lvl="0" algn="just"/>
            <a:endParaRPr lang="es-MX" sz="2400" b="1" dirty="0">
              <a:latin typeface="Arial" panose="020B0604020202020204" pitchFamily="34" charset="0"/>
              <a:cs typeface="Arial" panose="020B0604020202020204" pitchFamily="34" charset="0"/>
            </a:endParaRPr>
          </a:p>
          <a:p>
            <a:pPr lvl="0" algn="just"/>
            <a:r>
              <a:rPr lang="es-MX" sz="2400" b="1" i="1" dirty="0" smtClean="0">
                <a:latin typeface="Arial" panose="020B0604020202020204" pitchFamily="34" charset="0"/>
                <a:cs typeface="Arial" panose="020B0604020202020204" pitchFamily="34" charset="0"/>
              </a:rPr>
              <a:t>Integrantes del grupo</a:t>
            </a:r>
            <a:r>
              <a:rPr lang="es-MX" sz="2400" b="1" dirty="0" smtClean="0">
                <a:latin typeface="Arial" panose="020B0604020202020204" pitchFamily="34" charset="0"/>
                <a:cs typeface="Arial" panose="020B0604020202020204" pitchFamily="34" charset="0"/>
              </a:rPr>
              <a:t>: ASF; SFP; EEF: Durango y Colima; OEC: Yucatán y Tabasco.</a:t>
            </a:r>
          </a:p>
        </p:txBody>
      </p:sp>
      <p:grpSp>
        <p:nvGrpSpPr>
          <p:cNvPr id="8" name="Grupo 7"/>
          <p:cNvGrpSpPr/>
          <p:nvPr/>
        </p:nvGrpSpPr>
        <p:grpSpPr>
          <a:xfrm>
            <a:off x="2831555" y="805320"/>
            <a:ext cx="6228184" cy="461665"/>
            <a:chOff x="2699792" y="139973"/>
            <a:chExt cx="6228184" cy="461665"/>
          </a:xfrm>
        </p:grpSpPr>
        <p:sp>
          <p:nvSpPr>
            <p:cNvPr id="9" name="Rectángulo 8"/>
            <p:cNvSpPr/>
            <p:nvPr/>
          </p:nvSpPr>
          <p:spPr>
            <a:xfrm>
              <a:off x="2699792" y="139973"/>
              <a:ext cx="6228184" cy="461665"/>
            </a:xfrm>
            <a:prstGeom prst="rect">
              <a:avLst/>
            </a:prstGeom>
          </p:spPr>
          <p:txBody>
            <a:bodyPr wrap="square">
              <a:spAutoFit/>
            </a:bodyPr>
            <a:lstStyle/>
            <a:p>
              <a:pPr algn="r"/>
              <a:r>
                <a:rPr lang="es-MX" sz="2400" b="1" dirty="0">
                  <a:latin typeface="Arial" panose="020B0604020202020204" pitchFamily="34" charset="0"/>
                  <a:cs typeface="Arial" panose="020B0604020202020204" pitchFamily="34" charset="0"/>
                </a:rPr>
                <a:t>SISTEMA NACIONAL DE FISCALIZACIÓN</a:t>
              </a:r>
              <a:endParaRPr lang="es-MX" sz="2400" dirty="0">
                <a:latin typeface="Arial" panose="020B0604020202020204" pitchFamily="34" charset="0"/>
                <a:cs typeface="Arial" panose="020B0604020202020204" pitchFamily="34" charset="0"/>
              </a:endParaRPr>
            </a:p>
          </p:txBody>
        </p:sp>
        <p:cxnSp>
          <p:nvCxnSpPr>
            <p:cNvPr id="10" name="Conector recto 9"/>
            <p:cNvCxnSpPr/>
            <p:nvPr/>
          </p:nvCxnSpPr>
          <p:spPr>
            <a:xfrm>
              <a:off x="2699792" y="531405"/>
              <a:ext cx="6228184"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248003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17 CuadroTexto"/>
          <p:cNvSpPr txBox="1"/>
          <p:nvPr/>
        </p:nvSpPr>
        <p:spPr>
          <a:xfrm>
            <a:off x="2771800" y="1124744"/>
            <a:ext cx="4660891" cy="461665"/>
          </a:xfrm>
          <a:prstGeom prst="rect">
            <a:avLst/>
          </a:prstGeom>
          <a:noFill/>
        </p:spPr>
        <p:txBody>
          <a:bodyPr wrap="none" rtlCol="0">
            <a:spAutoFit/>
          </a:bodyPr>
          <a:lstStyle/>
          <a:p>
            <a:pPr fontAlgn="base">
              <a:spcBef>
                <a:spcPct val="0"/>
              </a:spcBef>
              <a:spcAft>
                <a:spcPct val="0"/>
              </a:spcAft>
            </a:pPr>
            <a:r>
              <a:rPr lang="es-MX" sz="2400" b="1" dirty="0" smtClean="0">
                <a:latin typeface="Arial" panose="020B0604020202020204" pitchFamily="34" charset="0"/>
                <a:cs typeface="Arial" panose="020B0604020202020204" pitchFamily="34" charset="0"/>
              </a:rPr>
              <a:t>Creación del Grupo de Trabajo</a:t>
            </a:r>
            <a:endParaRPr lang="es-MX" sz="2400" b="1" dirty="0">
              <a:solidFill>
                <a:srgbClr val="00204E"/>
              </a:solidFill>
              <a:latin typeface="Arial" panose="020B0604020202020204" pitchFamily="34" charset="0"/>
              <a:cs typeface="Arial" panose="020B0604020202020204" pitchFamily="34" charset="0"/>
            </a:endParaRPr>
          </a:p>
        </p:txBody>
      </p:sp>
      <p:sp>
        <p:nvSpPr>
          <p:cNvPr id="12" name="Rectángulo redondeado 11"/>
          <p:cNvSpPr/>
          <p:nvPr/>
        </p:nvSpPr>
        <p:spPr>
          <a:xfrm>
            <a:off x="467544" y="1988840"/>
            <a:ext cx="8496944" cy="3456384"/>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Dar cumplimiento al artículo 45 de la LGSNA, fracción I, la cual establece: “Los integrantes del SNF en el ámbito de sus facultades y atribuciones: Identificarán </a:t>
            </a:r>
            <a:r>
              <a:rPr lang="es-MX" sz="2400" b="1" dirty="0">
                <a:solidFill>
                  <a:srgbClr val="002060"/>
                </a:solidFill>
                <a:latin typeface="Arial" panose="020B0604020202020204" pitchFamily="34" charset="0"/>
                <a:ea typeface="Calibri" panose="020F0502020204030204" pitchFamily="34" charset="0"/>
                <a:cs typeface="Arial" panose="020B0604020202020204" pitchFamily="34" charset="0"/>
              </a:rPr>
              <a:t>áreas comunes de auditoría y fiscalización </a:t>
            </a:r>
            <a:r>
              <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rPr>
              <a:t>para que contribuyan a la definición de sus programas anuales de </a:t>
            </a:r>
            <a:r>
              <a:rPr lang="es-MX" sz="2400" b="1" dirty="0" smtClean="0">
                <a:solidFill>
                  <a:schemeClr val="dk1"/>
                </a:solidFill>
                <a:latin typeface="Arial" panose="020B0604020202020204" pitchFamily="34" charset="0"/>
                <a:ea typeface="Calibri" panose="020F0502020204030204" pitchFamily="34" charset="0"/>
                <a:cs typeface="Arial" panose="020B0604020202020204" pitchFamily="34" charset="0"/>
              </a:rPr>
              <a:t>trabajo.</a:t>
            </a:r>
            <a:endParaRPr lang="es-MX" sz="2400" b="1" dirty="0">
              <a:solidFill>
                <a:schemeClr val="dk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1823763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a:spLocks noGrp="1"/>
          </p:cNvSpPr>
          <p:nvPr>
            <p:ph type="title"/>
          </p:nvPr>
        </p:nvSpPr>
        <p:spPr>
          <a:xfrm>
            <a:off x="1187624" y="1628800"/>
            <a:ext cx="6624736" cy="2160240"/>
          </a:xfrm>
        </p:spPr>
        <p:txBody>
          <a:bodyPr/>
          <a:lstStyle/>
          <a:p>
            <a:r>
              <a:rPr lang="es-MX" sz="4800" dirty="0">
                <a:ea typeface="Calibri" panose="020F0502020204030204" pitchFamily="34" charset="0"/>
              </a:rPr>
              <a:t>“La Coordinación para la Fiscalización y la Plataforma </a:t>
            </a:r>
            <a:r>
              <a:rPr lang="es-MX" sz="4800" dirty="0" smtClean="0">
                <a:ea typeface="Calibri" panose="020F0502020204030204" pitchFamily="34" charset="0"/>
              </a:rPr>
              <a:t>Digital </a:t>
            </a:r>
            <a:r>
              <a:rPr lang="es-MX" sz="4800" dirty="0">
                <a:ea typeface="Calibri" panose="020F0502020204030204" pitchFamily="34" charset="0"/>
              </a:rPr>
              <a:t>del Sistema Nacional de Fiscalización”</a:t>
            </a:r>
            <a:endParaRPr lang="es-MX" sz="48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data:image/jpeg;base64,/9j/4AAQSkZJRgABAQAAAQABAAD/2wCEAAkGBxISEBUSEhIWEhUVFRUVFRUVFRUVFRUWFxUWFhUVFRUYHSggGBslGxUWITEiJSktLi4uFx8zODMtNygtMCsBCgoKDg0OGhAQGjUlHyUuLzc1Ny0tLS4tKy0tLS8tLSstLS0tLS0tLS0tLS0tLS0tLS0uLS0tLS0tLS0tLS0tLf/AABEIAMIBAwMBIgACEQEDEQH/xAAcAAABBQEBAQAAAAAAAAAAAAAAAQIDBAUGBwj/xAA5EAACAgEDAgUCBAUCBgMBAAABAgADEQQSIQUxBhNBUWEicTJCgZEUI1KhscHwM2JygpLRQ1PxFv/EABoBAQADAQEBAAAAAAAAAAAAAAABAgMEBQb/xAArEQEAAgICAgEDAwMFAAAAAAAAAQIDERIhBDFBBSJRE9HxMmGRcYGhscH/2gAMAwEAAhEDEQA/APcIQhAIhYCKTId3MCaEZmLuhOjoRu6LmEFhEzFzAIQzG5MB0I0H3joBCEIBCEIBCEIBAmEjZs/aA8HMWIvaLAIQhAIQhAIQjSfaA6Ebk+sdAIQhAMzM8Sap69LbZWdrKu4HAOMEZOCD6Zl9mmZ1jLae1RyWqsAA9ypxiRPpemotG/y4YeJtZwfPyCM58uscZ+F9hx95X/8A63WrdWPM3AncylaxuRSu4Ehc5IIGR27yjoLfMQduOCB6fOJl+MbbKaFsr4IsGWxnaCCvrxySBOLlb8vpv0MOu6R/iHq/TvFent4YmpvZ+B+jdv3xNoWZ5HM+eOneL91gFyAIU/IMneD35PbHpzO46T1KxEV6XZVYBgp/CQRkZU8TWuaflw5vplfeOf8AP7vUN8UPOT0Pin0uTH/MnI/VTyP7zQXxFp/6z/4P/wCprGSs/Lz7+JmrOuM/7dt0PHBpkU9aoYgCwZPAHI5/UTO6t4m2Mop2WAjLE54OeBwZM3iI3tWnjZb24xV05PaLkes4oeL7fWpP0LCdJ03qiXoGX/uU9wfaK5K29GXxcuKN2jpo7uI8SENHBpdz6SwjQ0XMILCEIBCEjZv0gDHMVVgq+sfAIQhAIQhAIQhARu0SOIjc47wAH2gogojoBCEIFS15Q1FuO0t2zP1IkNIh5/ptJ5WrtrPZvrTjuMn19MZIjfFXSWv0xrTg7kbt6KcniWvGtOFS0cMrgZHBAOf9QJB4b655jeVaRu/I3A3e6n5/zOS0atp9BhyTkxRZ5tb0K1AW28V9zn8QORlf9+s9H8LX+dpK29QNjY914/xg/rKnjTQW12U6ikEpu2Xr+UByqhyM/wCzI/Cdhqts3soS25UUFsfzGR3Bxjudu3uM/cRMR7hWmW0Txs6I0Q/h5omqJ5cjTb9RRrqIII7ggj9JU6XmyiqxgMvWjHHbLKDx8czS19nlVPZgEojMAeBkAkZPoIuj0QqqSsEkIioCe5CgDJ/aNI59qvkSTTF623IxU/Hr8Eeolzy4eXGibRMal0PS+o+amTww4YenwR8GaCvOV0NxrYnHB7zZo1gbsf8A3Oil9x28XycE0tM1jpqq0eGnM6jqlm47CAAeOAc/PMm0HV23YtIwfXGMH5+JP6kb0ifDyRXl/Log0dmV1eSK00cuksQrEBjoVEIQgEIQgEIQgEIQgEIQgEIQgEIQgUbBKN6zQsEqXLIaQ5jxEFWlmZA4GCVbsfqHf7d/0nHdP8NXeZXYCtle5WDqSQcHsQPqHK4zg44nd+IdMX09iqMko2B7nGQP3nn/AEfxDZpcgKHQtlkPByeDtPoe3oe058uot29jwYtbFaK+9u8upZ1KvUjKRgrvJyP1QTxHxTVZXaFcsXRnUsSSx2OdrFu5+kg5+Z7T0zxFpr7BVXZ/MKB9hBHGASMkYJGewmZ488OrqES0Y8xDsHYBhZhcE/fGPv8AMjUT6Tymk9wyfCXjdLa9mrZa7FAw5yFsHufZ/f39J23l+veeD6rSmvKsMHkDP7c/PxPU/BPi1NUqUOpS1as5yNjhQoJHOQ2DnGPQ8yse9S1vETXnT02NdcVZEFYfzdygs21MgZ2scE5K7j2/KfjL+m6Rq6a0c7mRFUnJOSoAzk8nt3jvEC401jY5RfMXHcMn1IR85A49e3rJ9JqVtDbQQVYqysNrKw9CPtgg9iCCMgy+mHMmyGyWNkAsaTzV/LlHTZsudh+CvNS+zPx5rfIUgIPkWfE1wkzekjFmpTGAl/0/IsqqtJ/87H/aNHNZ8uHlyxtihY0c1rpl+F2H07fb2mkrzitFS9ztcxspsTCLVuOKiF3ncFYrYWFiZ/6QO4M6HpHUBdUlg43DkHgqw4ZSPQhgQR7gzWk/Dg8jHqeUfLaVpIplNHk6tLuSYT5ixgMcDJVLCEIBCEIBCEIBCEIBCEIBCEIFVxK1qy4wkFiyF4ZmoScD4s6ASTZUvOcuo4zznI+Z6NckzdVRmUtWLRqXRgzWxW5VeJo713qwyjqOPQhgeP8AE9R8CdbfVUOLubK2wxwAGVslSQOAe4x8D3lTq3REbJ2jJ9QBnI7HMd4HSrT76WbNljb9xGFJyVFYb+sAZ29yGyOO2EY5pP8AZ62TyqZ8c9fdDF8Y9LRtRZxycWEbTgK20B93Y5feMDtj5nB6vSlW8vGMkgE9uQQO09h8cogqrtfslgTAG5j5v0DYPcNtP2DD1nD9T6duBDDBH6EGXmvKHNiyzitv4l6Lo+itsrGoubUGsJgEBULrghyBy5BAI3E9gcZ5jtRRdXZZbUi2B1Ushc1tvQEZU7WDFl2jnGNg59vKeieJtTpWUI+9Bn+U5JTH0khfVe3pwPaevdF6mmqoS+s8OoJHqrY+pT8gytbRLTNhtj7nuFbV9Q3UB6clrWFdYKkMrs21tynBBTDlh3GwwXolaAeSWpYADcjfix62KfpsJ9SRn5B5lbo+hRLStleLla21XySLFd3AtXnG8KwVjjIzjOCM7hlmO2WeluxUWXm2vuyMiDc2MAZTA8v12kEkgc44kBorp1tKUqKzbXc1gUAI61eUBkD84a1MH+ncPbG3mZXUV2amnUEHy0rvqcgFiptahlYgc7f5JBPpuGeMkSTMtTbKPW0sND+VncBu2rndYq8tWpHKswBUMORmVR1xrLWq09Is2DcbHsFdTL2/lsoZmO4Mv4QPoPPbN7S9TrYhG/lWE48qz6XzgkhfRxgE5UkcSDsvTEq8pTTjY31DHPf3Pv6fGMekr16W2mxjTteuxmdq2O0o7AZatu20kElcZ3OTn0lLo1NtjpqFK012brHRGJ8wncEDIVwrcgs6sCSoBEuanqZZxVp8O2WD2YZ6qcAn6ivDNkAbNwPPMk9tPp3URZWHwRnII4OCpKsM/BBmjReGJAPbGf1zj/BmDpenCquwVnDuWdnIGTYw5cqMDvzgcfuTKXgDXPcltlhyxatSQMAlalBIHpk5OPmWi3emGTBHCbR8O1VpKDKqNJlM0cUpgYsYDHCSgsIQhAhCEAhCEAhCEAhCECJhInEnMiYcwmFSwSrak0XTjMrWJKrxLF1VM8x8Ygo94BIyEbg47BWH9xmeu3VTl/EXQK7zuI54GRnkA5wZnkrNo6d3h+RXFfdvWmT0XxIl9H8PrsMliAeZznkD8RHYjuGHYj9Zq9f6VtRWQAoPxH82TtG4nsQcZ+5+Zxev6Y9HplOwPt7AzYq8TsaKNMq4/wCGjuTkkAgYUemeJlW0xOrO/NgrkrzxenNdR6IVOU5HPB+3vKfT+qX6QVmtipWxCy/lYgMuGHqMMR/+Cd82mzMDrfQN/wBS8HufnHaTfH81ZeP5mvty9w7zSWU6+mu4F1I3KdjtW65xvrLIQcHCnjGcKZY6RqiwsRm3NTY1ZPqR3Qt8lSM+5Bnmnh3rD6S3PO0kCxPce4/5h6Ttup9TVLUtoKO1ifWpZgHrRLLEwFVm35D4wDwGBBwMK22ZsPCevU+nRkf7+0yqlOpZnZ2SpWeuta3dCxVilljspBPKkKBwBzySNsPUurB9Gz0v9diiuvayki6wAIpYZUMC455HrNLSmsL5dZXFYVdqkHaNo2ggdvpxLMoiTdP05VsFhZ3ZVZELuW2oxUso98lF5bJ4795F1J/NP8OgRiebCyh1qXBKsVPBcnG0H5PpzB1+lmFZHmFEcm0VPYlhQ1uuV8shmwxU49gcZOAV6ZrNKpFGnAQYJCpWUUEAZU8AB8YJB594TpD0u2vSLqauVp05Fi43OEresOwzjO7eLW284Dr6ES10LeBYpQqnm2PWSNu5bGL48s8pgnHPfv64FLrPSd7GwFnQlGt0+Rst27Qxx+YlVUbWOOPk50NP1RHbYA6kgsvmVvXuA77d4B4yOPmDiualyEYgZIViB7nBwJj+BqRVpV4wz/W2fnAX7fSBNC3XVjcN6lgrMVDAttHc7c5kPTzgS1Y72yz2mKcfz/5/Loa7JYreUtLzLSn9Zq4JWlMeDK9ZkgMK6S5i5ke6G6SjSXMJHuhug0khGgxC0IKzQrGBGqI8CAsIQgNIjGEljSIEBAkbrLBEayyFoUbElK+mazpIHrkLRLmNfoAwIIyJxZ6JYNWFRCEV1bd+UDIYgH19RiepWaeQNpB7SlqRZ1YfJti3r5hhDTSG7TTfeiVrqJZltw/Wuitjzq+6nB29/ft9pf8AAuvqKtXgCwMSPXKnGdmewzyQPfMr9bZk1tagkBwoYA/iH8zAPuM4Mi0PTmr1XnLWzgZKBdoUuwKtuZj9IAOeMnnjOMTC3vcPUxf0xS0+43H7Oh6t0hHK2JXWWTJ2sp2uNjoF+kjafrOGwSJm9L0FTWD+GYpUoosYZ4U82JWuOT9LkkMcKLBgHI22dSdUwFZIG5l3XUkIUXu67XJIPAAYZznsuMyUdMC7hS7UhwFYKFPZAgZWIyr7VUZyRx2zzG1uCL+IDWXb0vtsS0qgTICDapQIdwVcqQSzd9xGccRuk1Wo81POqNrUod7VGv8AFaFOCrMuSqqQSvfIIA7C63l6eqx1XG1WdsklmKr+Z2yScADJJjun1lFJY5dzvc4wN20DCj0UAAAfHPOY2cPgDxHpeP5wGeDkMAh7BbSRipieMPgk8d4xus6S4Ku5bQzKMbCwBY7UZgRwrEgK3Y54yJX1t1l1j6cMK1ArYn6t7VsTuKEEBeVK+47+ozDVQtreSoYaasdjuxbYbCxXc/1FU2g5Bwd+M/TiRs4p06ZS+rtPlqoSqpQEzX9RLsXyuOQNgDDkZcepmjoLASwAI2sVIIx2/wAgggg/P3E5u5q9PqC1a2LtK79psd9Q7hlWtt5wQC6YYnOfpGMGaXh/qnnbi4VbVYpYFJZCUZlBRux+fUdj6S9Z7Y58fKn94dVS0vI3oO0zKGlyt5s8yYXVaPDSsrR++Sqm3w3yAvGG2DRdV1BU4OSfYf6yjd1hj+Ebfk8mc11K+1rXuqcsFdlakhNrBGKHY2AVfAyMnHGOM5ljSatbFDocg/cEEcEMDypB4IPIMwtknb08XiUisTMdtUa+30c/2idF6ybnRxuCPhV3fnXZnft9MkEj1x95zltv8VlF/wCByLH/APt55rT/AJPRm9eQPUil07q7v1qupGBrT6SPQHYzuR85Crn0GR7yIvO4aW8es1tOo6iXrKmOkCvJVM6Xi6OhCEIEIQgNIjSJJEIgRFZGySciNIhO1ZkkbJLZWRsshbam9cqXVzSdZXtSQtEuS6x0hbLUsOQyH07EckA/qZmp1IVXGp+AdpU+gJ4wfbsJ2GopnAeMtIVsFmDgrgn2Izj/AD/aZZY1XcPR8G/LLFbT8aj/ALb+o1qVjLuqD3Zgo/cxlWtS1W8uwN3G5GB2kjjt2POZxWk6i6X7j9eK8DdzjLc7T6ZwP2E19Ba9zNqEcVh1Fe0De2EZyGcngH6jwB2Pc+nPt61sek2i0tVlllOpXz3TBQ3AuPKPCsNxIDFg/IwTgZ7S4elqGDVW2VHaUJDeYSMqRk27u23A+Gb3jdJSEzyWZjlnbG5j2GcYAAHAAAAkFXW0YZ2W+uD5TsCASM5UEDt2PPxJ2pFdeydS0rkpY9w3qVrratPLKm2ysMxJdt3C4x2wT+j9Zu06kUuEVlwqkPYUKZLOi85BXGfQYzyTg59XVD5u+9dq/wAzyMKwJ2sF/CwyzsrKRj03DHqZ9XeS6WWA0ogfLBgWG7H0WFeFXjJ7jKryPWdq8fwnbWXWWbMI/k2rYSpCbkaolNgLMQdzHkkAhSM8kSG66g3V3eX5aq1rWWbBlbV+jY7rkKp3OSwOCUAJlbpnT62NhO8qGVKzuKk1rUi4DrgshwAQfVT3PMu6wKURawrJU6l6k28qoOEA7AglWx67cesbTFetuq6fqc8E/b7TUreed6brpNh3VmtN/lrYSD/MABKtjIHJKggkZUjg4z0dfW2/pB+xM0pkiI1Lh8jw7WtyxuoWyO8yZOl6kjrnIXnGCQDn2+ZBd16pfUn54A/uZrzj8uGPHyTMxFfTaa2VdRqQoyTOW6z1q/YXpIUqCdmzeXGPwj1DccYHr2MxK+ps9vmM+ovwXIAqKJWj7cBkOC5+njAJ78CUnLHw6afT7zMc506UOOccZJP7kk/3Myus0rwwJQWWVJcFOBarMKwH+eVGRgkcHiS16tWUMrAqRkHtn95S65qF/h3OQdu1xyM5rZXGP1UTDb1Jp02m1C1qBwo4VR2A9FUY7e0Z0rpwOtXUg/hV0IPucY2j/ufM4Hxh1dnYCtmVVZcYJXLD6936cftPSPCDM2lqd/xOoY/duc/tiWxd2YedE48O4+ev+HXUWS7WZn6cS9XOt4ErAiQiSVT4QhCBCEICERCI6ECMiNIkhEaRCULLIXWWmEiZZC0KFtcyeo6IOpBGQRib7rKltUhaJeX9S8NNWS1ZLemD7d+8xNEz1jHKMCcjse5Iz+hnrmo0wM5nrPhtbDuGVb49fuJhfD81er431CYnWX1+XJ6nqlgqYZzx35B7+4mh0fWo1YUAJtJXaO3B9Pv3/WVdb4etAI7g+vY/tM5a2rJVuDkn9+eJjNbR7epTLiyT9k7dUbcxpfPB+xBmCmtceufvLadQB7g5+JXa/EarNJQo7IjMK2XO8KXKrWVD5CgHjA457cSSrpdIJYrvLHJ3YwT35QYXuSe3difUyp1DVb0NaLvawMuGB2r9J+p+DwCB+pEu1nCgZzgAZPc4GMmTtXh2tFUK7CqlcY24G3Htt7YmYld1VbJUq8NY4P8AXklwgU8KSTg+gHbvxa8yL5kbTwInWKT3sVCCQVYhWBBwQQeRM9QLrRWCLaK/qLNh+WSxPKz6nDK2Tkj9Zbq1ykkA4x78ft7yHpDnYxbG42OWYHIY5xkcdhjaP+mNomu9JqtPaR5dlgNagDK5D2jH/wAh/L6Z2n6vgcSTyTU+6kLtO3dUBtyRn6kOcBuRkY52jkGONsZZqQvc942ng5ipuSSNpJJIPcEknH95LaNyED2/t3P9pula73VSMnOAeR9+Zu9P8PVqQwXkff7S9KTbtz+R5NcP2zHemHofDf8AEVMScFx9PH4TkYP64/Yz0bpWl2Ii/wBKqv7ACR6LSATXprnTWkVeJn8m+We/SalZbQSKtZYQS7lk+JHRJKp0IQhAhCRsckfBgSQhCARCIsIDCIwiSkRpEJQMshdJbIkTSExKjZVKtlE1CsiauQtEsS7Sg+kxep9CSwcjn0PqPsZ170yvZRImNtK3ms7idS8y1fhqxOVO77jEybdPYpwyMP0OP3nrVmlEp39PB9JlOGs+nfj+pZa/1dvLEs+r2OP9ZYXUNjvOx6j4bR/TB9xwZhajwxap+lgR6Z7zK2K0enfi+oYrR93Us8ao47Spq9QWUgnj2l5uj3g42Z+cjE0dB4XJ5sOfZRwCfknv7/pKxjtPw2v5mGkb5b/0c3W31H7j/Ajun3lUXB9Mke+ef9Z2DeHqv6B+0y9f4cI5r/8AE9v09pacVohjj+oYrW1PSrXqAfvMzU3E2tnsAoH25MeQVOCCpHoeDOs6D00GsORkv9Wf7AftKUpynTpz+TXDTlre2L4ZrL6qvjgbif0U/wCuJ6Xp6JBoNIBNemqddKcY08Dy/J/Wty1roU1S5WkK0kwE0cUyciyVRGKZKBJVksIQhAhCRs37QBjmKqwVfePgEIQgEIQgEQiLCBGwibY9hEMCFhEKyfbEIhO1ZkkbVy2VjSshbai1UiaiaBSNNcJ2y208jbSj2mqa5GySE7ZJ0g9oNpvb/ft+s1BVDyYNsg6WRPo5tmmJ5ELcnJ9T8OJeuPwt+Vscg/6j4ml0zpZrrRDyVVVJHYkDBxN1KJMKpHGN7WnNaa8d9KNNGJcrrkq1yVUlmUyYFkiLHbYqiSpMgD3irBY6ECEIQCMCR8IBCEIBCEIBCEIBCEIBE2xYQCJiLCA3ETEfCBGViFZJiGITtDtjGqljEMQnaDZE2SxiJtg2g8uKK5PiGINoQkcEkmIuIRs0LFAjoQgYiFcxYQCEIQCEIQCEIQCEIQCEIQCEIQCEIQCEIQCEIQCEIQCEIQCJCEBYQhCRCEIQIQhAIQhAIQhAIQhAIQhA/9k="/>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s-MX" sz="1350">
              <a:solidFill>
                <a:srgbClr val="00204E"/>
              </a:solidFill>
              <a:latin typeface="Arial" charset="0"/>
            </a:endParaRPr>
          </a:p>
        </p:txBody>
      </p:sp>
      <p:sp>
        <p:nvSpPr>
          <p:cNvPr id="2" name="Rectángulo 1"/>
          <p:cNvSpPr/>
          <p:nvPr/>
        </p:nvSpPr>
        <p:spPr>
          <a:xfrm>
            <a:off x="1043608" y="1124744"/>
            <a:ext cx="7057005" cy="4594912"/>
          </a:xfrm>
          <a:prstGeom prst="rect">
            <a:avLst/>
          </a:prstGeom>
        </p:spPr>
        <p:txBody>
          <a:bodyPr wrap="square">
            <a:spAutoFit/>
          </a:bodyPr>
          <a:lstStyle/>
          <a:p>
            <a:pPr algn="ctr">
              <a:lnSpc>
                <a:spcPct val="150000"/>
              </a:lnSpc>
            </a:pPr>
            <a:r>
              <a:rPr lang="es-MX" sz="4000" b="1" dirty="0" smtClean="0">
                <a:latin typeface="Arial" panose="020B0604020202020204" pitchFamily="34" charset="0"/>
                <a:cs typeface="Arial" panose="020B0604020202020204" pitchFamily="34" charset="0"/>
              </a:rPr>
              <a:t>IV. Principales Acuerdos y Avances del Grupo de Trabajo de Coordinación para la Fiscalización, del SNF.</a:t>
            </a:r>
          </a:p>
        </p:txBody>
      </p:sp>
    </p:spTree>
    <p:extLst>
      <p:ext uri="{BB962C8B-B14F-4D97-AF65-F5344CB8AC3E}">
        <p14:creationId xmlns:p14="http://schemas.microsoft.com/office/powerpoint/2010/main" val="15542181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ipse 2"/>
          <p:cNvSpPr/>
          <p:nvPr/>
        </p:nvSpPr>
        <p:spPr>
          <a:xfrm>
            <a:off x="136682" y="2837361"/>
            <a:ext cx="2439703" cy="11581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latin typeface="Arial" panose="020B0604020202020204" pitchFamily="34" charset="0"/>
                <a:cs typeface="Arial" panose="020B0604020202020204" pitchFamily="34" charset="0"/>
              </a:rPr>
              <a:t>1ª</a:t>
            </a:r>
          </a:p>
          <a:p>
            <a:pPr algn="ctr"/>
            <a:r>
              <a:rPr lang="es-MX" sz="2000" b="1" dirty="0">
                <a:latin typeface="Arial" panose="020B0604020202020204" pitchFamily="34" charset="0"/>
                <a:cs typeface="Arial" panose="020B0604020202020204" pitchFamily="34" charset="0"/>
              </a:rPr>
              <a:t> 28 de agosto de 2017</a:t>
            </a:r>
          </a:p>
        </p:txBody>
      </p:sp>
      <p:sp>
        <p:nvSpPr>
          <p:cNvPr id="11" name="Elipse 10"/>
          <p:cNvSpPr/>
          <p:nvPr/>
        </p:nvSpPr>
        <p:spPr>
          <a:xfrm>
            <a:off x="280762" y="4581128"/>
            <a:ext cx="2268646" cy="12661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latin typeface="Arial" panose="020B0604020202020204" pitchFamily="34" charset="0"/>
                <a:cs typeface="Arial" panose="020B0604020202020204" pitchFamily="34" charset="0"/>
              </a:rPr>
              <a:t>2ª</a:t>
            </a:r>
          </a:p>
          <a:p>
            <a:pPr algn="ctr"/>
            <a:r>
              <a:rPr lang="es-MX" sz="2000" b="1" dirty="0">
                <a:latin typeface="Arial" panose="020B0604020202020204" pitchFamily="34" charset="0"/>
                <a:cs typeface="Arial" panose="020B0604020202020204" pitchFamily="34" charset="0"/>
              </a:rPr>
              <a:t>12 de octubre del 2017</a:t>
            </a:r>
          </a:p>
        </p:txBody>
      </p:sp>
      <p:sp>
        <p:nvSpPr>
          <p:cNvPr id="9" name="Rectángulo 8"/>
          <p:cNvSpPr/>
          <p:nvPr/>
        </p:nvSpPr>
        <p:spPr>
          <a:xfrm>
            <a:off x="2677702" y="764704"/>
            <a:ext cx="6176073" cy="5303440"/>
          </a:xfrm>
          <a:prstGeom prst="rect">
            <a:avLst/>
          </a:prstGeom>
        </p:spPr>
        <p:txBody>
          <a:bodyPr wrap="square">
            <a:spAutoFit/>
          </a:bodyPr>
          <a:lstStyle/>
          <a:p>
            <a:pPr algn="just">
              <a:lnSpc>
                <a:spcPct val="107000"/>
              </a:lnSpc>
              <a:spcAft>
                <a:spcPts val="800"/>
              </a:spcAft>
            </a:pPr>
            <a:r>
              <a:rPr lang="es-MX" sz="2400" b="1" dirty="0" smtClean="0">
                <a:latin typeface="Arial" panose="020B0604020202020204" pitchFamily="34" charset="0"/>
                <a:ea typeface="Calibri" panose="020F0502020204030204" pitchFamily="34" charset="0"/>
                <a:cs typeface="Arial" panose="020B0604020202020204" pitchFamily="34" charset="0"/>
              </a:rPr>
              <a:t>Acuerdos</a:t>
            </a:r>
            <a:r>
              <a:rPr lang="es-MX" sz="2400" b="1" dirty="0">
                <a:latin typeface="Arial" panose="020B0604020202020204" pitchFamily="34" charset="0"/>
                <a:ea typeface="Calibri" panose="020F0502020204030204" pitchFamily="34" charset="0"/>
                <a:cs typeface="Arial" panose="020B0604020202020204" pitchFamily="34" charset="0"/>
              </a:rPr>
              <a:t>:</a:t>
            </a:r>
          </a:p>
          <a:p>
            <a:pPr marL="342900" indent="-342900" algn="just">
              <a:lnSpc>
                <a:spcPct val="107000"/>
              </a:lnSpc>
              <a:buFont typeface="Symbol" panose="05050102010706020507" pitchFamily="18" charset="2"/>
              <a:buChar char=""/>
            </a:pPr>
            <a:r>
              <a:rPr lang="es-MX" sz="2400" b="1" dirty="0" smtClean="0">
                <a:solidFill>
                  <a:srgbClr val="FF0000"/>
                </a:solidFill>
                <a:latin typeface="Arial" panose="020B0604020202020204" pitchFamily="34" charset="0"/>
                <a:ea typeface="Calibri" panose="020F0502020204030204" pitchFamily="34" charset="0"/>
                <a:cs typeface="Arial" panose="020B0604020202020204" pitchFamily="34" charset="0"/>
              </a:rPr>
              <a:t>Integración </a:t>
            </a:r>
            <a:r>
              <a:rPr lang="es-MX" sz="2400" b="1" dirty="0">
                <a:solidFill>
                  <a:srgbClr val="FF0000"/>
                </a:solidFill>
                <a:latin typeface="Arial" panose="020B0604020202020204" pitchFamily="34" charset="0"/>
                <a:ea typeface="Calibri" panose="020F0502020204030204" pitchFamily="34" charset="0"/>
                <a:cs typeface="Arial" panose="020B0604020202020204" pitchFamily="34" charset="0"/>
              </a:rPr>
              <a:t>del Mapa de Fiscalización del Gasto Federalizado</a:t>
            </a:r>
          </a:p>
          <a:p>
            <a:pPr marL="342900" lvl="0" indent="-342900" algn="just">
              <a:lnSpc>
                <a:spcPct val="107000"/>
              </a:lnSpc>
              <a:spcAft>
                <a:spcPts val="0"/>
              </a:spcAft>
              <a:buFont typeface="Symbol" panose="05050102010706020507" pitchFamily="18" charset="2"/>
              <a:buChar char=""/>
            </a:pPr>
            <a:r>
              <a:rPr lang="es-MX" sz="2400" b="1" dirty="0" smtClean="0">
                <a:latin typeface="Arial" panose="020B0604020202020204" pitchFamily="34" charset="0"/>
                <a:ea typeface="Calibri" panose="020F0502020204030204" pitchFamily="34" charset="0"/>
                <a:cs typeface="Arial" panose="020B0604020202020204" pitchFamily="34" charset="0"/>
              </a:rPr>
              <a:t>Formular una estrategia para la fiscalización coordinada del Gasto Federalizado.</a:t>
            </a:r>
          </a:p>
          <a:p>
            <a:pPr marL="342900" lvl="0" indent="-342900" algn="just">
              <a:lnSpc>
                <a:spcPct val="107000"/>
              </a:lnSpc>
              <a:spcAft>
                <a:spcPts val="0"/>
              </a:spcAft>
              <a:buFont typeface="Symbol" panose="05050102010706020507" pitchFamily="18" charset="2"/>
              <a:buChar char=""/>
            </a:pPr>
            <a:r>
              <a:rPr lang="es-MX" sz="2400" b="1" dirty="0" smtClean="0">
                <a:latin typeface="Arial" panose="020B0604020202020204" pitchFamily="34" charset="0"/>
                <a:ea typeface="Calibri" panose="020F0502020204030204" pitchFamily="34" charset="0"/>
                <a:cs typeface="Arial" panose="020B0604020202020204" pitchFamily="34" charset="0"/>
              </a:rPr>
              <a:t>Intercambiar Programas de Auditoría</a:t>
            </a:r>
            <a:endParaRPr lang="es-MX" sz="2400" b="1" dirty="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0"/>
              </a:spcAft>
              <a:buFont typeface="Symbol" panose="05050102010706020507" pitchFamily="18" charset="2"/>
              <a:buChar char=""/>
            </a:pPr>
            <a:r>
              <a:rPr lang="es-MX" sz="2400" b="1" dirty="0" smtClean="0">
                <a:latin typeface="Arial" panose="020B0604020202020204" pitchFamily="34" charset="0"/>
                <a:ea typeface="Calibri" panose="020F0502020204030204" pitchFamily="34" charset="0"/>
                <a:cs typeface="Arial" panose="020B0604020202020204" pitchFamily="34" charset="0"/>
              </a:rPr>
              <a:t>Homologación </a:t>
            </a:r>
            <a:r>
              <a:rPr lang="es-MX" sz="2400" b="1" dirty="0">
                <a:latin typeface="Arial" panose="020B0604020202020204" pitchFamily="34" charset="0"/>
                <a:ea typeface="Calibri" panose="020F0502020204030204" pitchFamily="34" charset="0"/>
                <a:cs typeface="Arial" panose="020B0604020202020204" pitchFamily="34" charset="0"/>
              </a:rPr>
              <a:t>de guías de </a:t>
            </a:r>
            <a:r>
              <a:rPr lang="es-MX" sz="2400" b="1" dirty="0" smtClean="0">
                <a:latin typeface="Arial" panose="020B0604020202020204" pitchFamily="34" charset="0"/>
                <a:ea typeface="Calibri" panose="020F0502020204030204" pitchFamily="34" charset="0"/>
                <a:cs typeface="Arial" panose="020B0604020202020204" pitchFamily="34" charset="0"/>
              </a:rPr>
              <a:t>auditoría y criterios </a:t>
            </a:r>
            <a:r>
              <a:rPr lang="es-MX" sz="2400" b="1" dirty="0">
                <a:latin typeface="Arial" panose="020B0604020202020204" pitchFamily="34" charset="0"/>
                <a:ea typeface="Calibri" panose="020F0502020204030204" pitchFamily="34" charset="0"/>
                <a:cs typeface="Arial" panose="020B0604020202020204" pitchFamily="34" charset="0"/>
              </a:rPr>
              <a:t>para la determinación y </a:t>
            </a:r>
            <a:r>
              <a:rPr lang="es-MX" sz="2400" b="1" dirty="0" err="1">
                <a:latin typeface="Arial" panose="020B0604020202020204" pitchFamily="34" charset="0"/>
                <a:ea typeface="Calibri" panose="020F0502020204030204" pitchFamily="34" charset="0"/>
                <a:cs typeface="Arial" panose="020B0604020202020204" pitchFamily="34" charset="0"/>
              </a:rPr>
              <a:t>solventación</a:t>
            </a:r>
            <a:r>
              <a:rPr lang="es-MX" sz="2400" b="1" dirty="0">
                <a:latin typeface="Arial" panose="020B0604020202020204" pitchFamily="34" charset="0"/>
                <a:ea typeface="Calibri" panose="020F0502020204030204" pitchFamily="34" charset="0"/>
                <a:cs typeface="Arial" panose="020B0604020202020204" pitchFamily="34" charset="0"/>
              </a:rPr>
              <a:t> de observaciones</a:t>
            </a:r>
          </a:p>
          <a:p>
            <a:pPr marL="342900" lvl="0" indent="-342900" algn="just">
              <a:lnSpc>
                <a:spcPct val="107000"/>
              </a:lnSpc>
              <a:spcAft>
                <a:spcPts val="800"/>
              </a:spcAft>
              <a:buFont typeface="Symbol" panose="05050102010706020507" pitchFamily="18" charset="2"/>
              <a:buChar char=""/>
            </a:pPr>
            <a:r>
              <a:rPr lang="es-MX" sz="2400" b="1" dirty="0" smtClean="0">
                <a:latin typeface="Arial" panose="020B0604020202020204" pitchFamily="34" charset="0"/>
                <a:ea typeface="Calibri" panose="020F0502020204030204" pitchFamily="34" charset="0"/>
                <a:cs typeface="Arial" panose="020B0604020202020204" pitchFamily="34" charset="0"/>
              </a:rPr>
              <a:t>Diagnóstico de los </a:t>
            </a:r>
            <a:r>
              <a:rPr lang="es-MX" sz="2400" b="1" dirty="0">
                <a:latin typeface="Arial" panose="020B0604020202020204" pitchFamily="34" charset="0"/>
                <a:ea typeface="Calibri" panose="020F0502020204030204" pitchFamily="34" charset="0"/>
                <a:cs typeface="Arial" panose="020B0604020202020204" pitchFamily="34" charset="0"/>
              </a:rPr>
              <a:t>tiempos de fiscalización y </a:t>
            </a:r>
            <a:r>
              <a:rPr lang="es-MX" sz="2400" b="1" dirty="0" smtClean="0">
                <a:latin typeface="Arial" panose="020B0604020202020204" pitchFamily="34" charset="0"/>
                <a:ea typeface="Calibri" panose="020F0502020204030204" pitchFamily="34" charset="0"/>
                <a:cs typeface="Arial" panose="020B0604020202020204" pitchFamily="34" charset="0"/>
              </a:rPr>
              <a:t>auditoría de los integrantes del SNF</a:t>
            </a:r>
            <a:endParaRPr lang="es-MX" sz="2400" b="1" dirty="0">
              <a:latin typeface="Arial" panose="020B0604020202020204" pitchFamily="34" charset="0"/>
              <a:ea typeface="Calibri" panose="020F0502020204030204" pitchFamily="34" charset="0"/>
              <a:cs typeface="Arial" panose="020B0604020202020204" pitchFamily="34" charset="0"/>
            </a:endParaRPr>
          </a:p>
        </p:txBody>
      </p:sp>
      <p:sp>
        <p:nvSpPr>
          <p:cNvPr id="6" name="Elipse 5"/>
          <p:cNvSpPr/>
          <p:nvPr/>
        </p:nvSpPr>
        <p:spPr>
          <a:xfrm>
            <a:off x="187340" y="1196752"/>
            <a:ext cx="2439703" cy="11581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latin typeface="Arial" panose="020B0604020202020204" pitchFamily="34" charset="0"/>
                <a:cs typeface="Arial" panose="020B0604020202020204" pitchFamily="34" charset="0"/>
              </a:rPr>
              <a:t>REUNIONES DEL GRUPO</a:t>
            </a:r>
            <a:endParaRPr lang="es-MX"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1282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data:image/jpeg;base64,/9j/4AAQSkZJRgABAQAAAQABAAD/2wCEAAkGBxISEBUSEhIWEhUVFRUVFRUVFRUVFRUWFxUWFhUVFRUYHSggGBslGxUWITEiJSktLi4uFx8zODMtNygtMCsBCgoKDg0OGhAQGjUlHyUuLzc1Ny0tLS4tKy0tLS8tLSstLS0tLS0tLS0tLS0tLS0tLS0uLS0tLS0tLS0tLS0tLf/AABEIAMIBAwMBIgACEQEDEQH/xAAcAAABBQEBAQAAAAAAAAAAAAAAAQIDBAUGBwj/xAA5EAACAgEDAgUCBAUCBgMBAAABAgADEQQSIQUxBhNBUWEicTJCgZEUI1KhscHwM2JygpLRQ1PxFv/EABoBAQADAQEBAAAAAAAAAAAAAAABAgMEBQb/xAArEQEAAgICAgEDAwMFAAAAAAAAAQIDERIhBDFBBSJRE9HxMmGRcYGhscH/2gAMAwEAAhEDEQA/APcIQhAIhYCKTId3MCaEZmLuhOjoRu6LmEFhEzFzAIQzG5MB0I0H3joBCEIBCEIBCEIBAmEjZs/aA8HMWIvaLAIQhAIQhAIQjSfaA6Ebk+sdAIQhAMzM8Sap69LbZWdrKu4HAOMEZOCD6Zl9mmZ1jLae1RyWqsAA9ypxiRPpemotG/y4YeJtZwfPyCM58uscZ+F9hx95X/8A63WrdWPM3AncylaxuRSu4Ehc5IIGR27yjoLfMQduOCB6fOJl+MbbKaFsr4IsGWxnaCCvrxySBOLlb8vpv0MOu6R/iHq/TvFent4YmpvZ+B+jdv3xNoWZ5HM+eOneL91gFyAIU/IMneD35PbHpzO46T1KxEV6XZVYBgp/CQRkZU8TWuaflw5vplfeOf8AP7vUN8UPOT0Pin0uTH/MnI/VTyP7zQXxFp/6z/4P/wCprGSs/Lz7+JmrOuM/7dt0PHBpkU9aoYgCwZPAHI5/UTO6t4m2Mop2WAjLE54OeBwZM3iI3tWnjZb24xV05PaLkes4oeL7fWpP0LCdJ03qiXoGX/uU9wfaK5K29GXxcuKN2jpo7uI8SENHBpdz6SwjQ0XMILCEIBCEjZv0gDHMVVgq+sfAIQhAIQhAIQhARu0SOIjc47wAH2gogojoBCEIFS15Q1FuO0t2zP1IkNIh5/ptJ5WrtrPZvrTjuMn19MZIjfFXSWv0xrTg7kbt6KcniWvGtOFS0cMrgZHBAOf9QJB4b655jeVaRu/I3A3e6n5/zOS0atp9BhyTkxRZ5tb0K1AW28V9zn8QORlf9+s9H8LX+dpK29QNjY914/xg/rKnjTQW12U6ikEpu2Xr+UByqhyM/wCzI/Cdhqts3soS25UUFsfzGR3Bxjudu3uM/cRMR7hWmW0Txs6I0Q/h5omqJ5cjTb9RRrqIII7ggj9JU6XmyiqxgMvWjHHbLKDx8czS19nlVPZgEojMAeBkAkZPoIuj0QqqSsEkIioCe5CgDJ/aNI59qvkSTTF623IxU/Hr8Eeolzy4eXGibRMal0PS+o+amTww4YenwR8GaCvOV0NxrYnHB7zZo1gbsf8A3Oil9x28XycE0tM1jpqq0eGnM6jqlm47CAAeOAc/PMm0HV23YtIwfXGMH5+JP6kb0ifDyRXl/Log0dmV1eSK00cuksQrEBjoVEIQgEIQgEIQgEIQgEIQgEIQgEIQgUbBKN6zQsEqXLIaQ5jxEFWlmZA4GCVbsfqHf7d/0nHdP8NXeZXYCtle5WDqSQcHsQPqHK4zg44nd+IdMX09iqMko2B7nGQP3nn/AEfxDZpcgKHQtlkPByeDtPoe3oe058uot29jwYtbFaK+9u8upZ1KvUjKRgrvJyP1QTxHxTVZXaFcsXRnUsSSx2OdrFu5+kg5+Z7T0zxFpr7BVXZ/MKB9hBHGASMkYJGewmZ488OrqES0Y8xDsHYBhZhcE/fGPv8AMjUT6Tymk9wyfCXjdLa9mrZa7FAw5yFsHufZ/f39J23l+veeD6rSmvKsMHkDP7c/PxPU/BPi1NUqUOpS1as5yNjhQoJHOQ2DnGPQ8yse9S1vETXnT02NdcVZEFYfzdygs21MgZ2scE5K7j2/KfjL+m6Rq6a0c7mRFUnJOSoAzk8nt3jvEC401jY5RfMXHcMn1IR85A49e3rJ9JqVtDbQQVYqysNrKw9CPtgg9iCCMgy+mHMmyGyWNkAsaTzV/LlHTZsudh+CvNS+zPx5rfIUgIPkWfE1wkzekjFmpTGAl/0/IsqqtJ/87H/aNHNZ8uHlyxtihY0c1rpl+F2H07fb2mkrzitFS9ztcxspsTCLVuOKiF3ncFYrYWFiZ/6QO4M6HpHUBdUlg43DkHgqw4ZSPQhgQR7gzWk/Dg8jHqeUfLaVpIplNHk6tLuSYT5ixgMcDJVLCEIBCEIBCEIBCEIBCEIBCEIFVxK1qy4wkFiyF4ZmoScD4s6ASTZUvOcuo4zznI+Z6NckzdVRmUtWLRqXRgzWxW5VeJo713qwyjqOPQhgeP8AE9R8CdbfVUOLubK2wxwAGVslSQOAe4x8D3lTq3REbJ2jJ9QBnI7HMd4HSrT76WbNljb9xGFJyVFYb+sAZ29yGyOO2EY5pP8AZ62TyqZ8c9fdDF8Y9LRtRZxycWEbTgK20B93Y5feMDtj5nB6vSlW8vGMkgE9uQQO09h8cogqrtfslgTAG5j5v0DYPcNtP2DD1nD9T6duBDDBH6EGXmvKHNiyzitv4l6Lo+itsrGoubUGsJgEBULrghyBy5BAI3E9gcZ5jtRRdXZZbUi2B1Ushc1tvQEZU7WDFl2jnGNg59vKeieJtTpWUI+9Bn+U5JTH0khfVe3pwPaevdF6mmqoS+s8OoJHqrY+pT8gytbRLTNhtj7nuFbV9Q3UB6clrWFdYKkMrs21tynBBTDlh3GwwXolaAeSWpYADcjfix62KfpsJ9SRn5B5lbo+hRLStleLla21XySLFd3AtXnG8KwVjjIzjOCM7hlmO2WeluxUWXm2vuyMiDc2MAZTA8v12kEkgc44kBorp1tKUqKzbXc1gUAI61eUBkD84a1MH+ncPbG3mZXUV2amnUEHy0rvqcgFiptahlYgc7f5JBPpuGeMkSTMtTbKPW0sND+VncBu2rndYq8tWpHKswBUMORmVR1xrLWq09Is2DcbHsFdTL2/lsoZmO4Mv4QPoPPbN7S9TrYhG/lWE48qz6XzgkhfRxgE5UkcSDsvTEq8pTTjY31DHPf3Pv6fGMekr16W2mxjTteuxmdq2O0o7AZatu20kElcZ3OTn0lLo1NtjpqFK012brHRGJ8wncEDIVwrcgs6sCSoBEuanqZZxVp8O2WD2YZ6qcAn6ivDNkAbNwPPMk9tPp3URZWHwRnII4OCpKsM/BBmjReGJAPbGf1zj/BmDpenCquwVnDuWdnIGTYw5cqMDvzgcfuTKXgDXPcltlhyxatSQMAlalBIHpk5OPmWi3emGTBHCbR8O1VpKDKqNJlM0cUpgYsYDHCSgsIQhAhCEAhCEAhCEAhCECJhInEnMiYcwmFSwSrak0XTjMrWJKrxLF1VM8x8Ygo94BIyEbg47BWH9xmeu3VTl/EXQK7zuI54GRnkA5wZnkrNo6d3h+RXFfdvWmT0XxIl9H8PrsMliAeZznkD8RHYjuGHYj9Zq9f6VtRWQAoPxH82TtG4nsQcZ+5+Zxev6Y9HplOwPt7AzYq8TsaKNMq4/wCGjuTkkAgYUemeJlW0xOrO/NgrkrzxenNdR6IVOU5HPB+3vKfT+qX6QVmtipWxCy/lYgMuGHqMMR/+Cd82mzMDrfQN/wBS8HufnHaTfH81ZeP5mvty9w7zSWU6+mu4F1I3KdjtW65xvrLIQcHCnjGcKZY6RqiwsRm3NTY1ZPqR3Qt8lSM+5Bnmnh3rD6S3PO0kCxPce4/5h6Ttup9TVLUtoKO1ifWpZgHrRLLEwFVm35D4wDwGBBwMK22ZsPCevU+nRkf7+0yqlOpZnZ2SpWeuta3dCxVilljspBPKkKBwBzySNsPUurB9Gz0v9diiuvayki6wAIpYZUMC455HrNLSmsL5dZXFYVdqkHaNo2ggdvpxLMoiTdP05VsFhZ3ZVZELuW2oxUso98lF5bJ4795F1J/NP8OgRiebCyh1qXBKsVPBcnG0H5PpzB1+lmFZHmFEcm0VPYlhQ1uuV8shmwxU49gcZOAV6ZrNKpFGnAQYJCpWUUEAZU8AB8YJB594TpD0u2vSLqauVp05Fi43OEresOwzjO7eLW284Dr6ES10LeBYpQqnm2PWSNu5bGL48s8pgnHPfv64FLrPSd7GwFnQlGt0+Rst27Qxx+YlVUbWOOPk50NP1RHbYA6kgsvmVvXuA77d4B4yOPmDiualyEYgZIViB7nBwJj+BqRVpV4wz/W2fnAX7fSBNC3XVjcN6lgrMVDAttHc7c5kPTzgS1Y72yz2mKcfz/5/Loa7JYreUtLzLSn9Zq4JWlMeDK9ZkgMK6S5i5ke6G6SjSXMJHuhug0khGgxC0IKzQrGBGqI8CAsIQgNIjGEljSIEBAkbrLBEayyFoUbElK+mazpIHrkLRLmNfoAwIIyJxZ6JYNWFRCEV1bd+UDIYgH19RiepWaeQNpB7SlqRZ1YfJti3r5hhDTSG7TTfeiVrqJZltw/Wuitjzq+6nB29/ft9pf8AAuvqKtXgCwMSPXKnGdmewzyQPfMr9bZk1tagkBwoYA/iH8zAPuM4Mi0PTmr1XnLWzgZKBdoUuwKtuZj9IAOeMnnjOMTC3vcPUxf0xS0+43H7Oh6t0hHK2JXWWTJ2sp2uNjoF+kjafrOGwSJm9L0FTWD+GYpUoosYZ4U82JWuOT9LkkMcKLBgHI22dSdUwFZIG5l3XUkIUXu67XJIPAAYZznsuMyUdMC7hS7UhwFYKFPZAgZWIyr7VUZyRx2zzG1uCL+IDWXb0vtsS0qgTICDapQIdwVcqQSzd9xGccRuk1Wo81POqNrUod7VGv8AFaFOCrMuSqqQSvfIIA7C63l6eqx1XG1WdsklmKr+Z2yScADJJjun1lFJY5dzvc4wN20DCj0UAAAfHPOY2cPgDxHpeP5wGeDkMAh7BbSRipieMPgk8d4xus6S4Ku5bQzKMbCwBY7UZgRwrEgK3Y54yJX1t1l1j6cMK1ArYn6t7VsTuKEEBeVK+47+ozDVQtreSoYaasdjuxbYbCxXc/1FU2g5Bwd+M/TiRs4p06ZS+rtPlqoSqpQEzX9RLsXyuOQNgDDkZcepmjoLASwAI2sVIIx2/wAgggg/P3E5u5q9PqC1a2LtK79psd9Q7hlWtt5wQC6YYnOfpGMGaXh/qnnbi4VbVYpYFJZCUZlBRux+fUdj6S9Z7Y58fKn94dVS0vI3oO0zKGlyt5s8yYXVaPDSsrR++Sqm3w3yAvGG2DRdV1BU4OSfYf6yjd1hj+Ebfk8mc11K+1rXuqcsFdlakhNrBGKHY2AVfAyMnHGOM5ljSatbFDocg/cEEcEMDypB4IPIMwtknb08XiUisTMdtUa+30c/2idF6ybnRxuCPhV3fnXZnft9MkEj1x95zltv8VlF/wCByLH/APt55rT/AJPRm9eQPUil07q7v1qupGBrT6SPQHYzuR85Crn0GR7yIvO4aW8es1tOo6iXrKmOkCvJVM6Xi6OhCEIEIQgNIjSJJEIgRFZGySciNIhO1ZkkbJLZWRsshbam9cqXVzSdZXtSQtEuS6x0hbLUsOQyH07EckA/qZmp1IVXGp+AdpU+gJ4wfbsJ2GopnAeMtIVsFmDgrgn2Izj/AD/aZZY1XcPR8G/LLFbT8aj/ALb+o1qVjLuqD3Zgo/cxlWtS1W8uwN3G5GB2kjjt2POZxWk6i6X7j9eK8DdzjLc7T6ZwP2E19Ba9zNqEcVh1Fe0De2EZyGcngH6jwB2Pc+nPt61sek2i0tVlllOpXz3TBQ3AuPKPCsNxIDFg/IwTgZ7S4elqGDVW2VHaUJDeYSMqRk27u23A+Gb3jdJSEzyWZjlnbG5j2GcYAAHAAAAkFXW0YZ2W+uD5TsCASM5UEDt2PPxJ2pFdeydS0rkpY9w3qVrratPLKm2ysMxJdt3C4x2wT+j9Zu06kUuEVlwqkPYUKZLOi85BXGfQYzyTg59XVD5u+9dq/wAzyMKwJ2sF/CwyzsrKRj03DHqZ9XeS6WWA0ogfLBgWG7H0WFeFXjJ7jKryPWdq8fwnbWXWWbMI/k2rYSpCbkaolNgLMQdzHkkAhSM8kSG66g3V3eX5aq1rWWbBlbV+jY7rkKp3OSwOCUAJlbpnT62NhO8qGVKzuKk1rUi4DrgshwAQfVT3PMu6wKURawrJU6l6k28qoOEA7AglWx67cesbTFetuq6fqc8E/b7TUreed6brpNh3VmtN/lrYSD/MABKtjIHJKggkZUjg4z0dfW2/pB+xM0pkiI1Lh8jw7WtyxuoWyO8yZOl6kjrnIXnGCQDn2+ZBd16pfUn54A/uZrzj8uGPHyTMxFfTaa2VdRqQoyTOW6z1q/YXpIUqCdmzeXGPwj1DccYHr2MxK+ps9vmM+ovwXIAqKJWj7cBkOC5+njAJ78CUnLHw6afT7zMc506UOOccZJP7kk/3Myus0rwwJQWWVJcFOBarMKwH+eVGRgkcHiS16tWUMrAqRkHtn95S65qF/h3OQdu1xyM5rZXGP1UTDb1Jp02m1C1qBwo4VR2A9FUY7e0Z0rpwOtXUg/hV0IPucY2j/ufM4Hxh1dnYCtmVVZcYJXLD6936cftPSPCDM2lqd/xOoY/duc/tiWxd2YedE48O4+ev+HXUWS7WZn6cS9XOt4ErAiQiSVT4QhCBCEICERCI6ECMiNIkhEaRCULLIXWWmEiZZC0KFtcyeo6IOpBGQRib7rKltUhaJeX9S8NNWS1ZLemD7d+8xNEz1jHKMCcjse5Iz+hnrmo0wM5nrPhtbDuGVb49fuJhfD81er431CYnWX1+XJ6nqlgqYZzx35B7+4mh0fWo1YUAJtJXaO3B9Pv3/WVdb4etAI7g+vY/tM5a2rJVuDkn9+eJjNbR7epTLiyT9k7dUbcxpfPB+xBmCmtceufvLadQB7g5+JXa/EarNJQo7IjMK2XO8KXKrWVD5CgHjA457cSSrpdIJYrvLHJ3YwT35QYXuSe3difUyp1DVb0NaLvawMuGB2r9J+p+DwCB+pEu1nCgZzgAZPc4GMmTtXh2tFUK7CqlcY24G3Htt7YmYld1VbJUq8NY4P8AXklwgU8KSTg+gHbvxa8yL5kbTwInWKT3sVCCQVYhWBBwQQeRM9QLrRWCLaK/qLNh+WSxPKz6nDK2Tkj9Zbq1ykkA4x78ft7yHpDnYxbG42OWYHIY5xkcdhjaP+mNomu9JqtPaR5dlgNagDK5D2jH/wAh/L6Z2n6vgcSTyTU+6kLtO3dUBtyRn6kOcBuRkY52jkGONsZZqQvc942ng5ipuSSNpJJIPcEknH95LaNyED2/t3P9pula73VSMnOAeR9+Zu9P8PVqQwXkff7S9KTbtz+R5NcP2zHemHofDf8AEVMScFx9PH4TkYP64/Yz0bpWl2Ii/wBKqv7ACR6LSATXprnTWkVeJn8m+We/SalZbQSKtZYQS7lk+JHRJKp0IQhAhCRsckfBgSQhCARCIsIDCIwiSkRpEJQMshdJbIkTSExKjZVKtlE1CsiauQtEsS7Sg+kxep9CSwcjn0PqPsZ170yvZRImNtK3ms7idS8y1fhqxOVO77jEybdPYpwyMP0OP3nrVmlEp39PB9JlOGs+nfj+pZa/1dvLEs+r2OP9ZYXUNjvOx6j4bR/TB9xwZhajwxap+lgR6Z7zK2K0enfi+oYrR93Us8ao47Spq9QWUgnj2l5uj3g42Z+cjE0dB4XJ5sOfZRwCfknv7/pKxjtPw2v5mGkb5b/0c3W31H7j/Ajun3lUXB9Mke+ef9Z2DeHqv6B+0y9f4cI5r/8AE9v09pacVohjj+oYrW1PSrXqAfvMzU3E2tnsAoH25MeQVOCCpHoeDOs6D00GsORkv9Wf7AftKUpynTpz+TXDTlre2L4ZrL6qvjgbif0U/wCuJ6Xp6JBoNIBNemqddKcY08Dy/J/Wty1roU1S5WkK0kwE0cUyciyVRGKZKBJVksIQhAhCRs37QBjmKqwVfePgEIQgEIQgEQiLCBGwibY9hEMCFhEKyfbEIhO1ZkkbVy2VjSshbai1UiaiaBSNNcJ2y208jbSj2mqa5GySE7ZJ0g9oNpvb/ft+s1BVDyYNsg6WRPo5tmmJ5ELcnJ9T8OJeuPwt+Vscg/6j4ml0zpZrrRDyVVVJHYkDBxN1KJMKpHGN7WnNaa8d9KNNGJcrrkq1yVUlmUyYFkiLHbYqiSpMgD3irBY6ECEIQCMCR8IBCEIBCEIBCEIBCEIBE2xYQCJiLCA3ETEfCBGViFZJiGITtDtjGqljEMQnaDZE2SxiJtg2g8uKK5PiGINoQkcEkmIuIRs0LFAjoQgYiFcxYQCEIQCEIQCEIQCEIQCEIQCEIQCEIQCEIQCEIQCEIQCEIQCJCEBYQhCRCEIQIQhAIQhAIQhAIQhAIQhA/9k="/>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s-MX" sz="1350">
              <a:solidFill>
                <a:srgbClr val="00204E"/>
              </a:solidFill>
              <a:latin typeface="Arial" charset="0"/>
            </a:endParaRPr>
          </a:p>
        </p:txBody>
      </p:sp>
      <p:sp>
        <p:nvSpPr>
          <p:cNvPr id="2" name="Rectángulo 1"/>
          <p:cNvSpPr/>
          <p:nvPr/>
        </p:nvSpPr>
        <p:spPr>
          <a:xfrm>
            <a:off x="971600" y="1700808"/>
            <a:ext cx="7057005" cy="3416320"/>
          </a:xfrm>
          <a:prstGeom prst="rect">
            <a:avLst/>
          </a:prstGeom>
        </p:spPr>
        <p:txBody>
          <a:bodyPr wrap="square">
            <a:spAutoFit/>
          </a:bodyPr>
          <a:lstStyle/>
          <a:p>
            <a:pPr algn="ctr">
              <a:lnSpc>
                <a:spcPct val="150000"/>
              </a:lnSpc>
            </a:pPr>
            <a:r>
              <a:rPr lang="es-MX" sz="4800" b="1" dirty="0" smtClean="0">
                <a:latin typeface="Arial" panose="020B0604020202020204" pitchFamily="34" charset="0"/>
                <a:cs typeface="Arial" panose="020B0604020202020204" pitchFamily="34" charset="0"/>
              </a:rPr>
              <a:t>V. Mapa de Fiscalización del Gasto Federalizado</a:t>
            </a:r>
          </a:p>
        </p:txBody>
      </p:sp>
    </p:spTree>
    <p:extLst>
      <p:ext uri="{BB962C8B-B14F-4D97-AF65-F5344CB8AC3E}">
        <p14:creationId xmlns:p14="http://schemas.microsoft.com/office/powerpoint/2010/main" val="22741707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data:image/jpeg;base64,/9j/4AAQSkZJRgABAQAAAQABAAD/2wCEAAkGBxISEBUSEhIWEhUVFRUVFRUVFRUVFRUWFxUWFhUVFRUYHSggGBslGxUWITEiJSktLi4uFx8zODMtNygtMCsBCgoKDg0OGhAQGjUlHyUuLzc1Ny0tLS4tKy0tLS8tLSstLS0tLS0tLS0tLS0tLS0tLS0uLS0tLS0tLS0tLS0tLf/AABEIAMIBAwMBIgACEQEDEQH/xAAcAAABBQEBAQAAAAAAAAAAAAAAAQIDBAUGBwj/xAA5EAACAgEDAgUCBAUCBgMBAAABAgADEQQSIQUxBhNBUWEicTJCgZEUI1KhscHwM2JygpLRQ1PxFv/EABoBAQADAQEBAAAAAAAAAAAAAAABAgMEBQb/xAArEQEAAgICAgEDAwMFAAAAAAAAAQIDERIhBDFBBSJRE9HxMmGRcYGhscH/2gAMAwEAAhEDEQA/APcIQhAIhYCKTId3MCaEZmLuhOjoRu6LmEFhEzFzAIQzG5MB0I0H3joBCEIBCEIBCEIBAmEjZs/aA8HMWIvaLAIQhAIQhAIQjSfaA6Ebk+sdAIQhAMzM8Sap69LbZWdrKu4HAOMEZOCD6Zl9mmZ1jLae1RyWqsAA9ypxiRPpemotG/y4YeJtZwfPyCM58uscZ+F9hx95X/8A63WrdWPM3AncylaxuRSu4Ehc5IIGR27yjoLfMQduOCB6fOJl+MbbKaFsr4IsGWxnaCCvrxySBOLlb8vpv0MOu6R/iHq/TvFent4YmpvZ+B+jdv3xNoWZ5HM+eOneL91gFyAIU/IMneD35PbHpzO46T1KxEV6XZVYBgp/CQRkZU8TWuaflw5vplfeOf8AP7vUN8UPOT0Pin0uTH/MnI/VTyP7zQXxFp/6z/4P/wCprGSs/Lz7+JmrOuM/7dt0PHBpkU9aoYgCwZPAHI5/UTO6t4m2Mop2WAjLE54OeBwZM3iI3tWnjZb24xV05PaLkes4oeL7fWpP0LCdJ03qiXoGX/uU9wfaK5K29GXxcuKN2jpo7uI8SENHBpdz6SwjQ0XMILCEIBCEjZv0gDHMVVgq+sfAIQhAIQhAIQhARu0SOIjc47wAH2gogojoBCEIFS15Q1FuO0t2zP1IkNIh5/ptJ5WrtrPZvrTjuMn19MZIjfFXSWv0xrTg7kbt6KcniWvGtOFS0cMrgZHBAOf9QJB4b655jeVaRu/I3A3e6n5/zOS0atp9BhyTkxRZ5tb0K1AW28V9zn8QORlf9+s9H8LX+dpK29QNjY914/xg/rKnjTQW12U6ikEpu2Xr+UByqhyM/wCzI/Cdhqts3soS25UUFsfzGR3Bxjudu3uM/cRMR7hWmW0Txs6I0Q/h5omqJ5cjTb9RRrqIII7ggj9JU6XmyiqxgMvWjHHbLKDx8czS19nlVPZgEojMAeBkAkZPoIuj0QqqSsEkIioCe5CgDJ/aNI59qvkSTTF623IxU/Hr8Eeolzy4eXGibRMal0PS+o+amTww4YenwR8GaCvOV0NxrYnHB7zZo1gbsf8A3Oil9x28XycE0tM1jpqq0eGnM6jqlm47CAAeOAc/PMm0HV23YtIwfXGMH5+JP6kb0ifDyRXl/Log0dmV1eSK00cuksQrEBjoVEIQgEIQgEIQgEIQgEIQgEIQgEIQgUbBKN6zQsEqXLIaQ5jxEFWlmZA4GCVbsfqHf7d/0nHdP8NXeZXYCtle5WDqSQcHsQPqHK4zg44nd+IdMX09iqMko2B7nGQP3nn/AEfxDZpcgKHQtlkPByeDtPoe3oe058uot29jwYtbFaK+9u8upZ1KvUjKRgrvJyP1QTxHxTVZXaFcsXRnUsSSx2OdrFu5+kg5+Z7T0zxFpr7BVXZ/MKB9hBHGASMkYJGewmZ488OrqES0Y8xDsHYBhZhcE/fGPv8AMjUT6Tymk9wyfCXjdLa9mrZa7FAw5yFsHufZ/f39J23l+veeD6rSmvKsMHkDP7c/PxPU/BPi1NUqUOpS1as5yNjhQoJHOQ2DnGPQ8yse9S1vETXnT02NdcVZEFYfzdygs21MgZ2scE5K7j2/KfjL+m6Rq6a0c7mRFUnJOSoAzk8nt3jvEC401jY5RfMXHcMn1IR85A49e3rJ9JqVtDbQQVYqysNrKw9CPtgg9iCCMgy+mHMmyGyWNkAsaTzV/LlHTZsudh+CvNS+zPx5rfIUgIPkWfE1wkzekjFmpTGAl/0/IsqqtJ/87H/aNHNZ8uHlyxtihY0c1rpl+F2H07fb2mkrzitFS9ztcxspsTCLVuOKiF3ncFYrYWFiZ/6QO4M6HpHUBdUlg43DkHgqw4ZSPQhgQR7gzWk/Dg8jHqeUfLaVpIplNHk6tLuSYT5ixgMcDJVLCEIBCEIBCEIBCEIBCEIBCEIFVxK1qy4wkFiyF4ZmoScD4s6ASTZUvOcuo4zznI+Z6NckzdVRmUtWLRqXRgzWxW5VeJo713qwyjqOPQhgeP8AE9R8CdbfVUOLubK2wxwAGVslSQOAe4x8D3lTq3REbJ2jJ9QBnI7HMd4HSrT76WbNljb9xGFJyVFYb+sAZ29yGyOO2EY5pP8AZ62TyqZ8c9fdDF8Y9LRtRZxycWEbTgK20B93Y5feMDtj5nB6vSlW8vGMkgE9uQQO09h8cogqrtfslgTAG5j5v0DYPcNtP2DD1nD9T6duBDDBH6EGXmvKHNiyzitv4l6Lo+itsrGoubUGsJgEBULrghyBy5BAI3E9gcZ5jtRRdXZZbUi2B1Ushc1tvQEZU7WDFl2jnGNg59vKeieJtTpWUI+9Bn+U5JTH0khfVe3pwPaevdF6mmqoS+s8OoJHqrY+pT8gytbRLTNhtj7nuFbV9Q3UB6clrWFdYKkMrs21tynBBTDlh3GwwXolaAeSWpYADcjfix62KfpsJ9SRn5B5lbo+hRLStleLla21XySLFd3AtXnG8KwVjjIzjOCM7hlmO2WeluxUWXm2vuyMiDc2MAZTA8v12kEkgc44kBorp1tKUqKzbXc1gUAI61eUBkD84a1MH+ncPbG3mZXUV2amnUEHy0rvqcgFiptahlYgc7f5JBPpuGeMkSTMtTbKPW0sND+VncBu2rndYq8tWpHKswBUMORmVR1xrLWq09Is2DcbHsFdTL2/lsoZmO4Mv4QPoPPbN7S9TrYhG/lWE48qz6XzgkhfRxgE5UkcSDsvTEq8pTTjY31DHPf3Pv6fGMekr16W2mxjTteuxmdq2O0o7AZatu20kElcZ3OTn0lLo1NtjpqFK012brHRGJ8wncEDIVwrcgs6sCSoBEuanqZZxVp8O2WD2YZ6qcAn6ivDNkAbNwPPMk9tPp3URZWHwRnII4OCpKsM/BBmjReGJAPbGf1zj/BmDpenCquwVnDuWdnIGTYw5cqMDvzgcfuTKXgDXPcltlhyxatSQMAlalBIHpk5OPmWi3emGTBHCbR8O1VpKDKqNJlM0cUpgYsYDHCSgsIQhAhCEAhCEAhCEAhCECJhInEnMiYcwmFSwSrak0XTjMrWJKrxLF1VM8x8Ygo94BIyEbg47BWH9xmeu3VTl/EXQK7zuI54GRnkA5wZnkrNo6d3h+RXFfdvWmT0XxIl9H8PrsMliAeZznkD8RHYjuGHYj9Zq9f6VtRWQAoPxH82TtG4nsQcZ+5+Zxev6Y9HplOwPt7AzYq8TsaKNMq4/wCGjuTkkAgYUemeJlW0xOrO/NgrkrzxenNdR6IVOU5HPB+3vKfT+qX6QVmtipWxCy/lYgMuGHqMMR/+Cd82mzMDrfQN/wBS8HufnHaTfH81ZeP5mvty9w7zSWU6+mu4F1I3KdjtW65xvrLIQcHCnjGcKZY6RqiwsRm3NTY1ZPqR3Qt8lSM+5Bnmnh3rD6S3PO0kCxPce4/5h6Ttup9TVLUtoKO1ifWpZgHrRLLEwFVm35D4wDwGBBwMK22ZsPCevU+nRkf7+0yqlOpZnZ2SpWeuta3dCxVilljspBPKkKBwBzySNsPUurB9Gz0v9diiuvayki6wAIpYZUMC455HrNLSmsL5dZXFYVdqkHaNo2ggdvpxLMoiTdP05VsFhZ3ZVZELuW2oxUso98lF5bJ4795F1J/NP8OgRiebCyh1qXBKsVPBcnG0H5PpzB1+lmFZHmFEcm0VPYlhQ1uuV8shmwxU49gcZOAV6ZrNKpFGnAQYJCpWUUEAZU8AB8YJB594TpD0u2vSLqauVp05Fi43OEresOwzjO7eLW284Dr6ES10LeBYpQqnm2PWSNu5bGL48s8pgnHPfv64FLrPSd7GwFnQlGt0+Rst27Qxx+YlVUbWOOPk50NP1RHbYA6kgsvmVvXuA77d4B4yOPmDiualyEYgZIViB7nBwJj+BqRVpV4wz/W2fnAX7fSBNC3XVjcN6lgrMVDAttHc7c5kPTzgS1Y72yz2mKcfz/5/Loa7JYreUtLzLSn9Zq4JWlMeDK9ZkgMK6S5i5ke6G6SjSXMJHuhug0khGgxC0IKzQrGBGqI8CAsIQgNIjGEljSIEBAkbrLBEayyFoUbElK+mazpIHrkLRLmNfoAwIIyJxZ6JYNWFRCEV1bd+UDIYgH19RiepWaeQNpB7SlqRZ1YfJti3r5hhDTSG7TTfeiVrqJZltw/Wuitjzq+6nB29/ft9pf8AAuvqKtXgCwMSPXKnGdmewzyQPfMr9bZk1tagkBwoYA/iH8zAPuM4Mi0PTmr1XnLWzgZKBdoUuwKtuZj9IAOeMnnjOMTC3vcPUxf0xS0+43H7Oh6t0hHK2JXWWTJ2sp2uNjoF+kjafrOGwSJm9L0FTWD+GYpUoosYZ4U82JWuOT9LkkMcKLBgHI22dSdUwFZIG5l3XUkIUXu67XJIPAAYZznsuMyUdMC7hS7UhwFYKFPZAgZWIyr7VUZyRx2zzG1uCL+IDWXb0vtsS0qgTICDapQIdwVcqQSzd9xGccRuk1Wo81POqNrUod7VGv8AFaFOCrMuSqqQSvfIIA7C63l6eqx1XG1WdsklmKr+Z2yScADJJjun1lFJY5dzvc4wN20DCj0UAAAfHPOY2cPgDxHpeP5wGeDkMAh7BbSRipieMPgk8d4xus6S4Ku5bQzKMbCwBY7UZgRwrEgK3Y54yJX1t1l1j6cMK1ArYn6t7VsTuKEEBeVK+47+ozDVQtreSoYaasdjuxbYbCxXc/1FU2g5Bwd+M/TiRs4p06ZS+rtPlqoSqpQEzX9RLsXyuOQNgDDkZcepmjoLASwAI2sVIIx2/wAgggg/P3E5u5q9PqC1a2LtK79psd9Q7hlWtt5wQC6YYnOfpGMGaXh/qnnbi4VbVYpYFJZCUZlBRux+fUdj6S9Z7Y58fKn94dVS0vI3oO0zKGlyt5s8yYXVaPDSsrR++Sqm3w3yAvGG2DRdV1BU4OSfYf6yjd1hj+Ebfk8mc11K+1rXuqcsFdlakhNrBGKHY2AVfAyMnHGOM5ljSatbFDocg/cEEcEMDypB4IPIMwtknb08XiUisTMdtUa+30c/2idF6ybnRxuCPhV3fnXZnft9MkEj1x95zltv8VlF/wCByLH/APt55rT/AJPRm9eQPUil07q7v1qupGBrT6SPQHYzuR85Crn0GR7yIvO4aW8es1tOo6iXrKmOkCvJVM6Xi6OhCEIEIQgNIjSJJEIgRFZGySciNIhO1ZkkbJLZWRsshbam9cqXVzSdZXtSQtEuS6x0hbLUsOQyH07EckA/qZmp1IVXGp+AdpU+gJ4wfbsJ2GopnAeMtIVsFmDgrgn2Izj/AD/aZZY1XcPR8G/LLFbT8aj/ALb+o1qVjLuqD3Zgo/cxlWtS1W8uwN3G5GB2kjjt2POZxWk6i6X7j9eK8DdzjLc7T6ZwP2E19Ba9zNqEcVh1Fe0De2EZyGcngH6jwB2Pc+nPt61sek2i0tVlllOpXz3TBQ3AuPKPCsNxIDFg/IwTgZ7S4elqGDVW2VHaUJDeYSMqRk27u23A+Gb3jdJSEzyWZjlnbG5j2GcYAAHAAAAkFXW0YZ2W+uD5TsCASM5UEDt2PPxJ2pFdeydS0rkpY9w3qVrratPLKm2ysMxJdt3C4x2wT+j9Zu06kUuEVlwqkPYUKZLOi85BXGfQYzyTg59XVD5u+9dq/wAzyMKwJ2sF/CwyzsrKRj03DHqZ9XeS6WWA0ogfLBgWG7H0WFeFXjJ7jKryPWdq8fwnbWXWWbMI/k2rYSpCbkaolNgLMQdzHkkAhSM8kSG66g3V3eX5aq1rWWbBlbV+jY7rkKp3OSwOCUAJlbpnT62NhO8qGVKzuKk1rUi4DrgshwAQfVT3PMu6wKURawrJU6l6k28qoOEA7AglWx67cesbTFetuq6fqc8E/b7TUreed6brpNh3VmtN/lrYSD/MABKtjIHJKggkZUjg4z0dfW2/pB+xM0pkiI1Lh8jw7WtyxuoWyO8yZOl6kjrnIXnGCQDn2+ZBd16pfUn54A/uZrzj8uGPHyTMxFfTaa2VdRqQoyTOW6z1q/YXpIUqCdmzeXGPwj1DccYHr2MxK+ps9vmM+ovwXIAqKJWj7cBkOC5+njAJ78CUnLHw6afT7zMc506UOOccZJP7kk/3Myus0rwwJQWWVJcFOBarMKwH+eVGRgkcHiS16tWUMrAqRkHtn95S65qF/h3OQdu1xyM5rZXGP1UTDb1Jp02m1C1qBwo4VR2A9FUY7e0Z0rpwOtXUg/hV0IPucY2j/ufM4Hxh1dnYCtmVVZcYJXLD6936cftPSPCDM2lqd/xOoY/duc/tiWxd2YedE48O4+ev+HXUWS7WZn6cS9XOt4ErAiQiSVT4QhCBCEICERCI6ECMiNIkhEaRCULLIXWWmEiZZC0KFtcyeo6IOpBGQRib7rKltUhaJeX9S8NNWS1ZLemD7d+8xNEz1jHKMCcjse5Iz+hnrmo0wM5nrPhtbDuGVb49fuJhfD81er431CYnWX1+XJ6nqlgqYZzx35B7+4mh0fWo1YUAJtJXaO3B9Pv3/WVdb4etAI7g+vY/tM5a2rJVuDkn9+eJjNbR7epTLiyT9k7dUbcxpfPB+xBmCmtceufvLadQB7g5+JXa/EarNJQo7IjMK2XO8KXKrWVD5CgHjA457cSSrpdIJYrvLHJ3YwT35QYXuSe3difUyp1DVb0NaLvawMuGB2r9J+p+DwCB+pEu1nCgZzgAZPc4GMmTtXh2tFUK7CqlcY24G3Htt7YmYld1VbJUq8NY4P8AXklwgU8KSTg+gHbvxa8yL5kbTwInWKT3sVCCQVYhWBBwQQeRM9QLrRWCLaK/qLNh+WSxPKz6nDK2Tkj9Zbq1ykkA4x78ft7yHpDnYxbG42OWYHIY5xkcdhjaP+mNomu9JqtPaR5dlgNagDK5D2jH/wAh/L6Z2n6vgcSTyTU+6kLtO3dUBtyRn6kOcBuRkY52jkGONsZZqQvc942ng5ipuSSNpJJIPcEknH95LaNyED2/t3P9pula73VSMnOAeR9+Zu9P8PVqQwXkff7S9KTbtz+R5NcP2zHemHofDf8AEVMScFx9PH4TkYP64/Yz0bpWl2Ii/wBKqv7ACR6LSATXprnTWkVeJn8m+We/SalZbQSKtZYQS7lk+JHRJKp0IQhAhCRsckfBgSQhCARCIsIDCIwiSkRpEJQMshdJbIkTSExKjZVKtlE1CsiauQtEsS7Sg+kxep9CSwcjn0PqPsZ170yvZRImNtK3ms7idS8y1fhqxOVO77jEybdPYpwyMP0OP3nrVmlEp39PB9JlOGs+nfj+pZa/1dvLEs+r2OP9ZYXUNjvOx6j4bR/TB9xwZhajwxap+lgR6Z7zK2K0enfi+oYrR93Us8ao47Spq9QWUgnj2l5uj3g42Z+cjE0dB4XJ5sOfZRwCfknv7/pKxjtPw2v5mGkb5b/0c3W31H7j/Ajun3lUXB9Mke+ef9Z2DeHqv6B+0y9f4cI5r/8AE9v09pacVohjj+oYrW1PSrXqAfvMzU3E2tnsAoH25MeQVOCCpHoeDOs6D00GsORkv9Wf7AftKUpynTpz+TXDTlre2L4ZrL6qvjgbif0U/wCuJ6Xp6JBoNIBNemqddKcY08Dy/J/Wty1roU1S5WkK0kwE0cUyciyVRGKZKBJVksIQhAhCRs37QBjmKqwVfePgEIQgEIQgEQiLCBGwibY9hEMCFhEKyfbEIhO1ZkkbVy2VjSshbai1UiaiaBSNNcJ2y208jbSj2mqa5GySE7ZJ0g9oNpvb/ft+s1BVDyYNsg6WRPo5tmmJ5ELcnJ9T8OJeuPwt+Vscg/6j4ml0zpZrrRDyVVVJHYkDBxN1KJMKpHGN7WnNaa8d9KNNGJcrrkq1yVUlmUyYFkiLHbYqiSpMgD3irBY6ECEIQCMCR8IBCEIBCEIBCEIBCEIBE2xYQCJiLCA3ETEfCBGViFZJiGITtDtjGqljEMQnaDZE2SxiJtg2g8uKK5PiGINoQkcEkmIuIRs0LFAjoQgYiFcxYQCEIQCEIQCEIQCEIQCEIQCEIQCEIQCEIQCEIQCEIQCEIQCJCEBYQhCRCEIQIQhAIQhAIQhAIQhAIQhA/9k="/>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s-MX" sz="1350">
              <a:solidFill>
                <a:srgbClr val="00204E"/>
              </a:solidFill>
              <a:latin typeface="Arial" charset="0"/>
            </a:endParaRPr>
          </a:p>
        </p:txBody>
      </p:sp>
      <p:sp>
        <p:nvSpPr>
          <p:cNvPr id="2" name="Rectángulo 1"/>
          <p:cNvSpPr/>
          <p:nvPr/>
        </p:nvSpPr>
        <p:spPr>
          <a:xfrm>
            <a:off x="1294218" y="2060848"/>
            <a:ext cx="7057005" cy="2308324"/>
          </a:xfrm>
          <a:prstGeom prst="rect">
            <a:avLst/>
          </a:prstGeom>
        </p:spPr>
        <p:txBody>
          <a:bodyPr wrap="square">
            <a:spAutoFit/>
          </a:bodyPr>
          <a:lstStyle/>
          <a:p>
            <a:pPr algn="ctr">
              <a:lnSpc>
                <a:spcPct val="150000"/>
              </a:lnSpc>
            </a:pPr>
            <a:r>
              <a:rPr lang="es-MX" sz="4800" b="1" dirty="0" smtClean="0">
                <a:latin typeface="Arial" panose="020B0604020202020204" pitchFamily="34" charset="0"/>
                <a:cs typeface="Arial" panose="020B0604020202020204" pitchFamily="34" charset="0"/>
              </a:rPr>
              <a:t>Mapa de Fiscalización CP 2016. Antecedentes</a:t>
            </a:r>
          </a:p>
        </p:txBody>
      </p:sp>
    </p:spTree>
    <p:extLst>
      <p:ext uri="{BB962C8B-B14F-4D97-AF65-F5344CB8AC3E}">
        <p14:creationId xmlns:p14="http://schemas.microsoft.com/office/powerpoint/2010/main" val="11444153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1520" y="1412776"/>
            <a:ext cx="8640960" cy="4680520"/>
          </a:xfrm>
        </p:spPr>
        <p:txBody>
          <a:bodyPr>
            <a:noAutofit/>
          </a:bodyPr>
          <a:lstStyle/>
          <a:p>
            <a:pPr marL="0" indent="0" algn="just">
              <a:buNone/>
            </a:pPr>
            <a:r>
              <a:rPr lang="es-MX" sz="2400" b="1" dirty="0" smtClean="0">
                <a:latin typeface="Arial" panose="020B0604020202020204" pitchFamily="34" charset="0"/>
                <a:cs typeface="Arial" panose="020B0604020202020204" pitchFamily="34" charset="0"/>
              </a:rPr>
              <a:t>Con el fin de conocer la cobertura en la fiscalización del Gasto Federalizado, en el mes de junio de 2017 la ASF, por medio de la AEGF, solicitó a las EEF, en el marco del Programa de Actividades del Convenio de Coordinación y Colaboración ASF-EEF 2017, sus Programas de Auditoría por fondo/programa, así como los de los Órganos Estatales de Control (OEC), para la CP 2016.</a:t>
            </a:r>
          </a:p>
          <a:p>
            <a:pPr marL="0" indent="0" algn="just">
              <a:buNone/>
            </a:pPr>
            <a:endParaRPr lang="es-MX" sz="2400" b="1" dirty="0" smtClean="0">
              <a:latin typeface="Arial" panose="020B0604020202020204" pitchFamily="34" charset="0"/>
              <a:cs typeface="Arial" panose="020B0604020202020204" pitchFamily="34" charset="0"/>
            </a:endParaRPr>
          </a:p>
          <a:p>
            <a:pPr marL="0" indent="0" algn="just">
              <a:buNone/>
            </a:pPr>
            <a:r>
              <a:rPr lang="es-MX" sz="2400" b="1" dirty="0" smtClean="0">
                <a:latin typeface="Arial" panose="020B0604020202020204" pitchFamily="34" charset="0"/>
                <a:cs typeface="Arial" panose="020B0604020202020204" pitchFamily="34" charset="0"/>
              </a:rPr>
              <a:t>De  las 26 EEF </a:t>
            </a:r>
            <a:r>
              <a:rPr lang="es-MX" sz="2400" b="1" dirty="0">
                <a:latin typeface="Arial" panose="020B0604020202020204" pitchFamily="34" charset="0"/>
                <a:cs typeface="Arial" panose="020B0604020202020204" pitchFamily="34" charset="0"/>
              </a:rPr>
              <a:t>que, al mes de </a:t>
            </a:r>
            <a:r>
              <a:rPr lang="es-MX" sz="2400" b="1" dirty="0" smtClean="0">
                <a:latin typeface="Arial" panose="020B0604020202020204" pitchFamily="34" charset="0"/>
                <a:cs typeface="Arial" panose="020B0604020202020204" pitchFamily="34" charset="0"/>
              </a:rPr>
              <a:t>julio, dieron respuesta al requerimiento, 21 enviaron su programa de auditoría y 20 el programa del OEC de la entidad federativa; del análisis de los programas recibidos se observó:</a:t>
            </a:r>
            <a:endParaRPr lang="es-MX" sz="2400" b="1" dirty="0">
              <a:latin typeface="Arial" panose="020B0604020202020204" pitchFamily="34" charset="0"/>
              <a:cs typeface="Arial" panose="020B0604020202020204" pitchFamily="34" charset="0"/>
            </a:endParaRPr>
          </a:p>
        </p:txBody>
      </p:sp>
      <p:sp>
        <p:nvSpPr>
          <p:cNvPr id="4" name="Título 1"/>
          <p:cNvSpPr>
            <a:spLocks noGrp="1"/>
          </p:cNvSpPr>
          <p:nvPr>
            <p:ph type="title"/>
          </p:nvPr>
        </p:nvSpPr>
        <p:spPr>
          <a:xfrm>
            <a:off x="1691680" y="729478"/>
            <a:ext cx="7419730" cy="415518"/>
          </a:xfrm>
        </p:spPr>
        <p:txBody>
          <a:bodyPr>
            <a:normAutofit fontScale="90000"/>
          </a:bodyPr>
          <a:lstStyle/>
          <a:p>
            <a:r>
              <a:rPr lang="es-MX" sz="2400" b="1" dirty="0" smtClean="0">
                <a:latin typeface="Arial" panose="020B0604020202020204" pitchFamily="34" charset="0"/>
                <a:cs typeface="Arial" panose="020B0604020202020204" pitchFamily="34" charset="0"/>
              </a:rPr>
              <a:t>Programa de Actividades 2017 del Convenio ASF-EEF</a:t>
            </a:r>
            <a:endParaRPr lang="es-MX" sz="2400" b="1" dirty="0">
              <a:latin typeface="Arial" panose="020B0604020202020204" pitchFamily="34" charset="0"/>
              <a:cs typeface="Arial" panose="020B0604020202020204" pitchFamily="34" charset="0"/>
            </a:endParaRPr>
          </a:p>
        </p:txBody>
      </p:sp>
      <p:cxnSp>
        <p:nvCxnSpPr>
          <p:cNvPr id="5" name="Conector recto 4"/>
          <p:cNvCxnSpPr/>
          <p:nvPr/>
        </p:nvCxnSpPr>
        <p:spPr>
          <a:xfrm>
            <a:off x="1835696" y="1144996"/>
            <a:ext cx="7140572" cy="50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22795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323528" y="1484784"/>
            <a:ext cx="8208912" cy="4770537"/>
          </a:xfrm>
          <a:prstGeom prst="rect">
            <a:avLst/>
          </a:prstGeom>
        </p:spPr>
        <p:txBody>
          <a:bodyPr wrap="square">
            <a:spAutoFit/>
          </a:bodyPr>
          <a:lstStyle/>
          <a:p>
            <a:pPr marL="342900" lvl="0" indent="-342900" algn="just">
              <a:buFont typeface="Arial" panose="020B0604020202020204" pitchFamily="34" charset="0"/>
              <a:buChar char="•"/>
            </a:pPr>
            <a:r>
              <a:rPr lang="es-MX" sz="2400" b="1" dirty="0" smtClean="0">
                <a:solidFill>
                  <a:srgbClr val="002060"/>
                </a:solidFill>
                <a:latin typeface="Arial" panose="020B0604020202020204" pitchFamily="34" charset="0"/>
                <a:cs typeface="Arial" panose="020B0604020202020204" pitchFamily="34" charset="0"/>
              </a:rPr>
              <a:t>Se reportó un total de 4,303 auditorías</a:t>
            </a:r>
          </a:p>
          <a:p>
            <a:pPr lvl="0" algn="just"/>
            <a:endParaRPr lang="es-MX" sz="1000" b="1" dirty="0" smtClean="0">
              <a:solidFill>
                <a:srgbClr val="002060"/>
              </a:solidFill>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s-MX" sz="2400" b="1" dirty="0" smtClean="0">
                <a:solidFill>
                  <a:srgbClr val="002060"/>
                </a:solidFill>
                <a:latin typeface="Arial" panose="020B0604020202020204" pitchFamily="34" charset="0"/>
                <a:cs typeface="Arial" panose="020B0604020202020204" pitchFamily="34" charset="0"/>
              </a:rPr>
              <a:t>El 65% </a:t>
            </a:r>
            <a:r>
              <a:rPr lang="es-MX" sz="2400" b="1" dirty="0">
                <a:solidFill>
                  <a:srgbClr val="002060"/>
                </a:solidFill>
                <a:latin typeface="Arial" panose="020B0604020202020204" pitchFamily="34" charset="0"/>
                <a:cs typeface="Arial" panose="020B0604020202020204" pitchFamily="34" charset="0"/>
              </a:rPr>
              <a:t>de las auditorías se realizan a los Ramos 33 y </a:t>
            </a:r>
            <a:r>
              <a:rPr lang="es-MX" sz="2400" b="1" dirty="0" smtClean="0">
                <a:solidFill>
                  <a:srgbClr val="002060"/>
                </a:solidFill>
                <a:latin typeface="Arial" panose="020B0604020202020204" pitchFamily="34" charset="0"/>
                <a:cs typeface="Arial" panose="020B0604020202020204" pitchFamily="34" charset="0"/>
              </a:rPr>
              <a:t>28</a:t>
            </a:r>
          </a:p>
          <a:p>
            <a:pPr marL="342900" lvl="0" indent="-342900" algn="just">
              <a:buFont typeface="Arial" panose="020B0604020202020204" pitchFamily="34" charset="0"/>
              <a:buChar char="•"/>
            </a:pPr>
            <a:endParaRPr lang="es-MX" sz="1000" b="1" dirty="0">
              <a:solidFill>
                <a:srgbClr val="002060"/>
              </a:solidFill>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s-MX" sz="2400" b="1" dirty="0" smtClean="0">
                <a:solidFill>
                  <a:srgbClr val="002060"/>
                </a:solidFill>
                <a:latin typeface="Arial" panose="020B0604020202020204" pitchFamily="34" charset="0"/>
                <a:cs typeface="Arial" panose="020B0604020202020204" pitchFamily="34" charset="0"/>
              </a:rPr>
              <a:t>La </a:t>
            </a:r>
            <a:r>
              <a:rPr lang="es-MX" sz="2400" b="1" dirty="0">
                <a:solidFill>
                  <a:srgbClr val="002060"/>
                </a:solidFill>
                <a:latin typeface="Arial" panose="020B0604020202020204" pitchFamily="34" charset="0"/>
                <a:cs typeface="Arial" panose="020B0604020202020204" pitchFamily="34" charset="0"/>
              </a:rPr>
              <a:t>ASF y las EEF realizan el 88% de las auditorías</a:t>
            </a:r>
            <a:r>
              <a:rPr lang="es-MX" sz="2400" b="1" dirty="0" smtClean="0">
                <a:solidFill>
                  <a:srgbClr val="002060"/>
                </a:solidFill>
                <a:latin typeface="Arial" panose="020B0604020202020204" pitchFamily="34" charset="0"/>
                <a:cs typeface="Arial" panose="020B0604020202020204" pitchFamily="34" charset="0"/>
              </a:rPr>
              <a:t>.</a:t>
            </a:r>
          </a:p>
          <a:p>
            <a:pPr marL="342900" lvl="0" indent="-342900" algn="just">
              <a:buFont typeface="Arial" panose="020B0604020202020204" pitchFamily="34" charset="0"/>
              <a:buChar char="•"/>
            </a:pPr>
            <a:endParaRPr lang="es-MX" sz="1000" b="1" dirty="0" smtClean="0">
              <a:solidFill>
                <a:srgbClr val="002060"/>
              </a:solidFill>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s-MX" sz="2400" b="1" dirty="0" smtClean="0">
                <a:solidFill>
                  <a:srgbClr val="002060"/>
                </a:solidFill>
                <a:latin typeface="Arial" panose="020B0604020202020204" pitchFamily="34" charset="0"/>
                <a:cs typeface="Arial" panose="020B0604020202020204" pitchFamily="34" charset="0"/>
              </a:rPr>
              <a:t>El </a:t>
            </a:r>
            <a:r>
              <a:rPr lang="es-MX" sz="2400" b="1" dirty="0">
                <a:solidFill>
                  <a:srgbClr val="002060"/>
                </a:solidFill>
                <a:latin typeface="Arial" panose="020B0604020202020204" pitchFamily="34" charset="0"/>
                <a:cs typeface="Arial" panose="020B0604020202020204" pitchFamily="34" charset="0"/>
              </a:rPr>
              <a:t>67% de las revisiones se realizan a los municipios</a:t>
            </a:r>
            <a:r>
              <a:rPr lang="es-MX" sz="2400" b="1" dirty="0" smtClean="0">
                <a:solidFill>
                  <a:srgbClr val="002060"/>
                </a:solidFill>
                <a:latin typeface="Arial" panose="020B0604020202020204" pitchFamily="34" charset="0"/>
                <a:cs typeface="Arial" panose="020B0604020202020204" pitchFamily="34" charset="0"/>
              </a:rPr>
              <a:t>.</a:t>
            </a:r>
          </a:p>
          <a:p>
            <a:pPr marL="342900" lvl="0" indent="-342900" algn="just">
              <a:buFont typeface="Arial" panose="020B0604020202020204" pitchFamily="34" charset="0"/>
              <a:buChar char="•"/>
            </a:pPr>
            <a:endParaRPr lang="es-MX" sz="1000" b="1" dirty="0">
              <a:solidFill>
                <a:srgbClr val="002060"/>
              </a:solidFill>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s-MX" sz="2400" b="1" dirty="0">
                <a:solidFill>
                  <a:srgbClr val="002060"/>
                </a:solidFill>
                <a:latin typeface="Arial" panose="020B0604020202020204" pitchFamily="34" charset="0"/>
                <a:cs typeface="Arial" panose="020B0604020202020204" pitchFamily="34" charset="0"/>
              </a:rPr>
              <a:t>En </a:t>
            </a:r>
            <a:r>
              <a:rPr lang="es-MX" sz="2400" b="1" dirty="0" smtClean="0">
                <a:solidFill>
                  <a:srgbClr val="002060"/>
                </a:solidFill>
                <a:latin typeface="Arial" panose="020B0604020202020204" pitchFamily="34" charset="0"/>
                <a:cs typeface="Arial" panose="020B0604020202020204" pitchFamily="34" charset="0"/>
              </a:rPr>
              <a:t>37 </a:t>
            </a:r>
            <a:r>
              <a:rPr lang="es-MX" sz="2400" b="1" dirty="0">
                <a:solidFill>
                  <a:srgbClr val="002060"/>
                </a:solidFill>
                <a:latin typeface="Arial" panose="020B0604020202020204" pitchFamily="34" charset="0"/>
                <a:cs typeface="Arial" panose="020B0604020202020204" pitchFamily="34" charset="0"/>
              </a:rPr>
              <a:t>programas, que en 2016 ejercieron </a:t>
            </a:r>
            <a:r>
              <a:rPr lang="es-MX" sz="2400" b="1" dirty="0" smtClean="0">
                <a:solidFill>
                  <a:srgbClr val="002060"/>
                </a:solidFill>
                <a:latin typeface="Arial" panose="020B0604020202020204" pitchFamily="34" charset="0"/>
                <a:cs typeface="Arial" panose="020B0604020202020204" pitchFamily="34" charset="0"/>
              </a:rPr>
              <a:t>92,465 </a:t>
            </a:r>
            <a:r>
              <a:rPr lang="es-MX" sz="2400" b="1" dirty="0">
                <a:solidFill>
                  <a:srgbClr val="002060"/>
                </a:solidFill>
                <a:latin typeface="Arial" panose="020B0604020202020204" pitchFamily="34" charset="0"/>
                <a:cs typeface="Arial" panose="020B0604020202020204" pitchFamily="34" charset="0"/>
              </a:rPr>
              <a:t>millones de pesos, no se realiza ninguna revisión y en otros </a:t>
            </a:r>
            <a:r>
              <a:rPr lang="es-MX" sz="2400" b="1" dirty="0" smtClean="0">
                <a:solidFill>
                  <a:srgbClr val="002060"/>
                </a:solidFill>
                <a:latin typeface="Arial" panose="020B0604020202020204" pitchFamily="34" charset="0"/>
                <a:cs typeface="Arial" panose="020B0604020202020204" pitchFamily="34" charset="0"/>
              </a:rPr>
              <a:t>41, </a:t>
            </a:r>
            <a:r>
              <a:rPr lang="es-MX" sz="2400" b="1" dirty="0">
                <a:solidFill>
                  <a:srgbClr val="002060"/>
                </a:solidFill>
                <a:latin typeface="Arial" panose="020B0604020202020204" pitchFamily="34" charset="0"/>
                <a:cs typeface="Arial" panose="020B0604020202020204" pitchFamily="34" charset="0"/>
              </a:rPr>
              <a:t>que ejercieron </a:t>
            </a:r>
            <a:r>
              <a:rPr lang="es-MX" sz="2400" b="1" dirty="0" smtClean="0">
                <a:solidFill>
                  <a:srgbClr val="002060"/>
                </a:solidFill>
                <a:latin typeface="Arial" panose="020B0604020202020204" pitchFamily="34" charset="0"/>
                <a:cs typeface="Arial" panose="020B0604020202020204" pitchFamily="34" charset="0"/>
              </a:rPr>
              <a:t>598,639 </a:t>
            </a:r>
            <a:r>
              <a:rPr lang="es-MX" sz="2400" b="1" dirty="0">
                <a:solidFill>
                  <a:srgbClr val="002060"/>
                </a:solidFill>
                <a:latin typeface="Arial" panose="020B0604020202020204" pitchFamily="34" charset="0"/>
                <a:cs typeface="Arial" panose="020B0604020202020204" pitchFamily="34" charset="0"/>
              </a:rPr>
              <a:t>millones de pesos, se realiza entre 1 a 4 auditorías. </a:t>
            </a:r>
          </a:p>
          <a:p>
            <a:pPr algn="just"/>
            <a:r>
              <a:rPr lang="es-MX" sz="2400" dirty="0">
                <a:solidFill>
                  <a:srgbClr val="002060"/>
                </a:solidFill>
                <a:latin typeface="Arial" panose="020B0604020202020204" pitchFamily="34" charset="0"/>
                <a:cs typeface="Arial" panose="020B0604020202020204" pitchFamily="34" charset="0"/>
              </a:rPr>
              <a:t> </a:t>
            </a:r>
          </a:p>
        </p:txBody>
      </p:sp>
      <p:sp>
        <p:nvSpPr>
          <p:cNvPr id="12" name="Rectángulo 11"/>
          <p:cNvSpPr/>
          <p:nvPr/>
        </p:nvSpPr>
        <p:spPr>
          <a:xfrm>
            <a:off x="1907704" y="836712"/>
            <a:ext cx="5760640" cy="461665"/>
          </a:xfrm>
          <a:prstGeom prst="rect">
            <a:avLst/>
          </a:prstGeom>
        </p:spPr>
        <p:txBody>
          <a:bodyPr wrap="square" anchor="ctr">
            <a:spAutoFit/>
          </a:bodyPr>
          <a:lstStyle/>
          <a:p>
            <a:pPr lvl="0" algn="ctr"/>
            <a:r>
              <a:rPr lang="es-MX" sz="2400" b="1" dirty="0">
                <a:solidFill>
                  <a:srgbClr val="002060"/>
                </a:solidFill>
                <a:latin typeface="Arial" panose="020B0604020202020204" pitchFamily="34" charset="0"/>
                <a:cs typeface="Arial" panose="020B0604020202020204" pitchFamily="34" charset="0"/>
              </a:rPr>
              <a:t>MAPA DE FISCALIZACIÓN DEL </a:t>
            </a:r>
            <a:r>
              <a:rPr lang="es-MX" sz="2400" b="1" dirty="0" smtClean="0">
                <a:solidFill>
                  <a:srgbClr val="002060"/>
                </a:solidFill>
                <a:latin typeface="Arial" panose="020B0604020202020204" pitchFamily="34" charset="0"/>
                <a:cs typeface="Arial" panose="020B0604020202020204" pitchFamily="34" charset="0"/>
              </a:rPr>
              <a:t>GF </a:t>
            </a:r>
            <a:endParaRPr lang="es-MX"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37726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nvPr>
        </p:nvGraphicFramePr>
        <p:xfrm>
          <a:off x="827582" y="1359905"/>
          <a:ext cx="7632846" cy="4330485"/>
        </p:xfrm>
        <a:graphic>
          <a:graphicData uri="http://schemas.openxmlformats.org/drawingml/2006/table">
            <a:tbl>
              <a:tblPr/>
              <a:tblGrid>
                <a:gridCol w="1512167">
                  <a:extLst>
                    <a:ext uri="{9D8B030D-6E8A-4147-A177-3AD203B41FA5}">
                      <a16:colId xmlns:a16="http://schemas.microsoft.com/office/drawing/2014/main" val="2136120599"/>
                    </a:ext>
                  </a:extLst>
                </a:gridCol>
                <a:gridCol w="1440160">
                  <a:extLst>
                    <a:ext uri="{9D8B030D-6E8A-4147-A177-3AD203B41FA5}">
                      <a16:colId xmlns:a16="http://schemas.microsoft.com/office/drawing/2014/main" val="1982814420"/>
                    </a:ext>
                  </a:extLst>
                </a:gridCol>
                <a:gridCol w="936107">
                  <a:extLst>
                    <a:ext uri="{9D8B030D-6E8A-4147-A177-3AD203B41FA5}">
                      <a16:colId xmlns:a16="http://schemas.microsoft.com/office/drawing/2014/main" val="2799440766"/>
                    </a:ext>
                  </a:extLst>
                </a:gridCol>
                <a:gridCol w="1086893">
                  <a:extLst>
                    <a:ext uri="{9D8B030D-6E8A-4147-A177-3AD203B41FA5}">
                      <a16:colId xmlns:a16="http://schemas.microsoft.com/office/drawing/2014/main" val="849374305"/>
                    </a:ext>
                  </a:extLst>
                </a:gridCol>
                <a:gridCol w="925775">
                  <a:extLst>
                    <a:ext uri="{9D8B030D-6E8A-4147-A177-3AD203B41FA5}">
                      <a16:colId xmlns:a16="http://schemas.microsoft.com/office/drawing/2014/main" val="3996906742"/>
                    </a:ext>
                  </a:extLst>
                </a:gridCol>
                <a:gridCol w="577248">
                  <a:extLst>
                    <a:ext uri="{9D8B030D-6E8A-4147-A177-3AD203B41FA5}">
                      <a16:colId xmlns:a16="http://schemas.microsoft.com/office/drawing/2014/main" val="18694545"/>
                    </a:ext>
                  </a:extLst>
                </a:gridCol>
                <a:gridCol w="577248">
                  <a:extLst>
                    <a:ext uri="{9D8B030D-6E8A-4147-A177-3AD203B41FA5}">
                      <a16:colId xmlns:a16="http://schemas.microsoft.com/office/drawing/2014/main" val="3042091155"/>
                    </a:ext>
                  </a:extLst>
                </a:gridCol>
                <a:gridCol w="577248">
                  <a:extLst>
                    <a:ext uri="{9D8B030D-6E8A-4147-A177-3AD203B41FA5}">
                      <a16:colId xmlns:a16="http://schemas.microsoft.com/office/drawing/2014/main" val="366083723"/>
                    </a:ext>
                  </a:extLst>
                </a:gridCol>
              </a:tblGrid>
              <a:tr h="353153">
                <a:tc rowSpan="2">
                  <a:txBody>
                    <a:bodyPr/>
                    <a:lstStyle/>
                    <a:p>
                      <a:pPr algn="ctr" fontAlgn="ctr"/>
                      <a:r>
                        <a:rPr lang="es-MX" sz="1800" b="1" i="0" u="none" strike="noStrike" dirty="0">
                          <a:solidFill>
                            <a:srgbClr val="FFFFFF"/>
                          </a:solidFill>
                          <a:effectLst/>
                          <a:latin typeface="Arial Narrow" panose="020B0606020202030204" pitchFamily="34" charset="0"/>
                        </a:rPr>
                        <a:t>RAMO</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rowSpan="2">
                  <a:txBody>
                    <a:bodyPr/>
                    <a:lstStyle/>
                    <a:p>
                      <a:pPr algn="ctr" fontAlgn="ctr"/>
                      <a:r>
                        <a:rPr lang="es-MX" sz="1800" b="1" i="0" u="none" strike="noStrike" dirty="0">
                          <a:solidFill>
                            <a:srgbClr val="FFFFFF"/>
                          </a:solidFill>
                          <a:effectLst/>
                          <a:latin typeface="Arial Narrow" panose="020B0606020202030204" pitchFamily="34" charset="0"/>
                        </a:rPr>
                        <a:t>Asignación</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(millones de pesos)</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rowSpan="2">
                  <a:txBody>
                    <a:bodyPr/>
                    <a:lstStyle/>
                    <a:p>
                      <a:pPr algn="ctr" fontAlgn="ctr"/>
                      <a:r>
                        <a:rPr lang="es-MX" sz="1800" b="1" i="0" u="none" strike="noStrike" dirty="0">
                          <a:solidFill>
                            <a:srgbClr val="FFFFFF"/>
                          </a:solidFill>
                          <a:effectLst/>
                          <a:latin typeface="Arial Narrow" panose="020B0606020202030204" pitchFamily="34" charset="0"/>
                        </a:rPr>
                        <a:t>Fondos/ Programas</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gridSpan="5">
                  <a:txBody>
                    <a:bodyPr/>
                    <a:lstStyle/>
                    <a:p>
                      <a:pPr algn="ctr" fontAlgn="ctr"/>
                      <a:r>
                        <a:rPr lang="es-MX" sz="1800" b="1" i="0" u="none" strike="noStrike" dirty="0" smtClean="0">
                          <a:solidFill>
                            <a:schemeClr val="tx1"/>
                          </a:solidFill>
                          <a:effectLst/>
                          <a:latin typeface="Arial Narrow" panose="020B0606020202030204" pitchFamily="34" charset="0"/>
                        </a:rPr>
                        <a:t>Auditorías</a:t>
                      </a:r>
                      <a:endParaRPr lang="es-MX" sz="1800" b="1" i="0" u="none" strike="noStrike" dirty="0">
                        <a:solidFill>
                          <a:schemeClr val="tx1"/>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75000"/>
                      </a:schemeClr>
                    </a:solidFill>
                  </a:tcPr>
                </a:tc>
                <a:tc hMerge="1">
                  <a:txBody>
                    <a:bodyPr/>
                    <a:lstStyle/>
                    <a:p>
                      <a:pPr algn="ctr" fontAlgn="ctr"/>
                      <a:endParaRPr lang="es-MX" sz="1800" b="1" i="0" u="none" strike="noStrike" dirty="0">
                        <a:solidFill>
                          <a:schemeClr val="tx1"/>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75000"/>
                      </a:schemeClr>
                    </a:solidFill>
                  </a:tcPr>
                </a:tc>
                <a:tc hMerge="1">
                  <a:txBody>
                    <a:bodyPr/>
                    <a:lstStyle/>
                    <a:p>
                      <a:pPr algn="ctr" fontAlgn="ctr"/>
                      <a:endParaRPr lang="es-MX" sz="1800" b="1" i="0" u="none" strike="noStrike" dirty="0">
                        <a:solidFill>
                          <a:srgbClr val="FFFFFF"/>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321AC"/>
                    </a:solidFill>
                  </a:tcPr>
                </a:tc>
                <a:tc hMerge="1">
                  <a:txBody>
                    <a:bodyPr/>
                    <a:lstStyle/>
                    <a:p>
                      <a:pPr algn="ctr" fontAlgn="ctr"/>
                      <a:endParaRPr lang="es-MX" sz="1800" b="1" i="0" u="none" strike="noStrike" dirty="0">
                        <a:solidFill>
                          <a:srgbClr val="FFFFFF"/>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hMerge="1">
                  <a:txBody>
                    <a:bodyPr/>
                    <a:lstStyle/>
                    <a:p>
                      <a:pPr algn="ctr" fontAlgn="ctr"/>
                      <a:endParaRPr lang="es-MX" sz="1800" b="1"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6A6A6"/>
                    </a:solidFill>
                  </a:tcPr>
                </a:tc>
                <a:extLst>
                  <a:ext uri="{0D108BD9-81ED-4DB2-BD59-A6C34878D82A}">
                    <a16:rowId xmlns:a16="http://schemas.microsoft.com/office/drawing/2014/main" val="3999943505"/>
                  </a:ext>
                </a:extLst>
              </a:tr>
              <a:tr h="720080">
                <a:tc vMerge="1">
                  <a:txBody>
                    <a:bodyPr/>
                    <a:lstStyle/>
                    <a:p>
                      <a:pPr algn="ctr" fontAlgn="ctr"/>
                      <a:endParaRPr lang="es-MX" sz="1800" b="1" i="0" u="none" strike="noStrike" dirty="0">
                        <a:solidFill>
                          <a:srgbClr val="FFFFFF"/>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vMerge="1">
                  <a:txBody>
                    <a:bodyPr/>
                    <a:lstStyle/>
                    <a:p>
                      <a:pPr algn="ctr" fontAlgn="ctr"/>
                      <a:endParaRPr lang="es-MX" sz="1800" b="1" i="0" u="none" strike="noStrike" dirty="0">
                        <a:solidFill>
                          <a:srgbClr val="FFFFFF"/>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vMerge="1">
                  <a:txBody>
                    <a:bodyPr/>
                    <a:lstStyle/>
                    <a:p>
                      <a:pPr algn="ctr" fontAlgn="ctr"/>
                      <a:endParaRPr lang="es-MX" sz="1800" b="1" i="0" u="none" strike="noStrike" dirty="0">
                        <a:solidFill>
                          <a:srgbClr val="FFFFFF"/>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a:txBody>
                    <a:bodyPr/>
                    <a:lstStyle/>
                    <a:p>
                      <a:pPr algn="ctr" fontAlgn="ctr"/>
                      <a:r>
                        <a:rPr lang="es-MX" sz="1800" b="1" i="0" u="none" strike="noStrike" dirty="0" smtClean="0">
                          <a:solidFill>
                            <a:schemeClr val="tx1"/>
                          </a:solidFill>
                          <a:effectLst/>
                          <a:latin typeface="Arial Narrow" panose="020B0606020202030204" pitchFamily="34" charset="0"/>
                        </a:rPr>
                        <a:t>Total</a:t>
                      </a:r>
                      <a:endParaRPr lang="es-MX" sz="1800" b="1" i="0" u="none" strike="noStrike" dirty="0">
                        <a:solidFill>
                          <a:schemeClr val="tx1"/>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50000"/>
                        <a:lumOff val="50000"/>
                      </a:schemeClr>
                    </a:solidFill>
                  </a:tcPr>
                </a:tc>
                <a:tc>
                  <a:txBody>
                    <a:bodyPr/>
                    <a:lstStyle/>
                    <a:p>
                      <a:pPr algn="ctr" fontAlgn="ctr"/>
                      <a:r>
                        <a:rPr lang="es-MX" sz="1800" b="1" i="0" u="none" strike="noStrike" dirty="0">
                          <a:solidFill>
                            <a:srgbClr val="FFFFFF"/>
                          </a:solidFill>
                          <a:effectLst/>
                          <a:latin typeface="Arial Narrow" panose="020B0606020202030204" pitchFamily="34" charset="0"/>
                        </a:rPr>
                        <a:t>ASF</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6920D"/>
                    </a:solidFill>
                  </a:tcPr>
                </a:tc>
                <a:tc>
                  <a:txBody>
                    <a:bodyPr/>
                    <a:lstStyle/>
                    <a:p>
                      <a:pPr algn="ctr" fontAlgn="ctr"/>
                      <a:r>
                        <a:rPr lang="es-MX" sz="1800" b="1" i="0" u="none" strike="noStrike" dirty="0">
                          <a:solidFill>
                            <a:srgbClr val="FFFFFF"/>
                          </a:solidFill>
                          <a:effectLst/>
                          <a:latin typeface="Arial Narrow" panose="020B0606020202030204" pitchFamily="34" charset="0"/>
                        </a:rPr>
                        <a:t>SFP</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321AC"/>
                    </a:solidFill>
                  </a:tcPr>
                </a:tc>
                <a:tc>
                  <a:txBody>
                    <a:bodyPr/>
                    <a:lstStyle/>
                    <a:p>
                      <a:pPr algn="ctr" fontAlgn="ctr"/>
                      <a:r>
                        <a:rPr lang="es-MX" sz="1800" b="1" i="0" u="none" strike="noStrike" dirty="0">
                          <a:solidFill>
                            <a:srgbClr val="FFFFFF"/>
                          </a:solidFill>
                          <a:effectLst/>
                          <a:latin typeface="Arial Narrow" panose="020B0606020202030204" pitchFamily="34" charset="0"/>
                        </a:rPr>
                        <a:t>EEF</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ctr" fontAlgn="ctr"/>
                      <a:r>
                        <a:rPr lang="es-MX" sz="1800" b="1" i="0" u="none" strike="noStrike" dirty="0">
                          <a:solidFill>
                            <a:srgbClr val="000000"/>
                          </a:solidFill>
                          <a:effectLst/>
                          <a:latin typeface="Arial Narrow" panose="020B0606020202030204" pitchFamily="34" charset="0"/>
                        </a:rPr>
                        <a:t>OEC</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6A6A6"/>
                    </a:solidFill>
                  </a:tcPr>
                </a:tc>
                <a:extLst>
                  <a:ext uri="{0D108BD9-81ED-4DB2-BD59-A6C34878D82A}">
                    <a16:rowId xmlns:a16="http://schemas.microsoft.com/office/drawing/2014/main" val="3398541182"/>
                  </a:ext>
                </a:extLst>
              </a:tr>
              <a:tr h="385856">
                <a:tc>
                  <a:txBody>
                    <a:bodyPr/>
                    <a:lstStyle/>
                    <a:p>
                      <a:pPr algn="l" fontAlgn="ctr"/>
                      <a:r>
                        <a:rPr lang="es-MX" sz="1800" b="1" i="0" u="none" strike="noStrike">
                          <a:solidFill>
                            <a:srgbClr val="000000"/>
                          </a:solidFill>
                          <a:effectLst/>
                          <a:latin typeface="Arial Narrow" panose="020B0606020202030204" pitchFamily="34" charset="0"/>
                        </a:rPr>
                        <a:t>Total general</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BC2E6"/>
                    </a:solidFill>
                  </a:tcPr>
                </a:tc>
                <a:tc>
                  <a:txBody>
                    <a:bodyPr/>
                    <a:lstStyle/>
                    <a:p>
                      <a:pPr algn="r" fontAlgn="ctr"/>
                      <a:r>
                        <a:rPr lang="es-MX" sz="1800" b="1" i="0" u="none" strike="noStrike" dirty="0">
                          <a:solidFill>
                            <a:srgbClr val="000000"/>
                          </a:solidFill>
                          <a:effectLst/>
                          <a:latin typeface="Arial Narrow" panose="020B0606020202030204" pitchFamily="34" charset="0"/>
                        </a:rPr>
                        <a:t>1,781,661</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60000"/>
                        <a:lumOff val="40000"/>
                      </a:schemeClr>
                    </a:solidFill>
                  </a:tcPr>
                </a:tc>
                <a:tc>
                  <a:txBody>
                    <a:bodyPr/>
                    <a:lstStyle/>
                    <a:p>
                      <a:pPr marL="0" algn="ctr" defTabSz="914400" rtl="0" eaLnBrk="1" fontAlgn="ctr" latinLnBrk="0" hangingPunct="1"/>
                      <a:r>
                        <a:rPr lang="es-MX" sz="1800" b="1" i="0" u="none" strike="noStrike" kern="1200" dirty="0" smtClean="0">
                          <a:solidFill>
                            <a:srgbClr val="000000"/>
                          </a:solidFill>
                          <a:effectLst/>
                          <a:latin typeface="Arial Narrow" panose="020B0606020202030204" pitchFamily="34" charset="0"/>
                          <a:ea typeface="+mn-ea"/>
                          <a:cs typeface="+mn-cs"/>
                        </a:rPr>
                        <a:t>105* </a:t>
                      </a:r>
                      <a:endParaRPr lang="es-MX" sz="1800" b="1" i="0" u="none" strike="noStrike" kern="1200" dirty="0">
                        <a:solidFill>
                          <a:srgbClr val="000000"/>
                        </a:solidFill>
                        <a:effectLst/>
                        <a:latin typeface="Arial Narrow" panose="020B0606020202030204" pitchFamily="34" charset="0"/>
                        <a:ea typeface="+mn-ea"/>
                        <a:cs typeface="+mn-cs"/>
                      </a:endParaRP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60000"/>
                        <a:lumOff val="40000"/>
                      </a:schemeClr>
                    </a:solidFill>
                  </a:tcPr>
                </a:tc>
                <a:tc>
                  <a:txBody>
                    <a:bodyPr/>
                    <a:lstStyle/>
                    <a:p>
                      <a:pPr algn="ctr" fontAlgn="ctr"/>
                      <a:r>
                        <a:rPr lang="es-MX" sz="1800" b="1" i="0" u="none" strike="noStrike" dirty="0" smtClean="0">
                          <a:solidFill>
                            <a:srgbClr val="000000"/>
                          </a:solidFill>
                          <a:effectLst/>
                          <a:latin typeface="Arial Narrow" panose="020B0606020202030204" pitchFamily="34" charset="0"/>
                        </a:rPr>
                        <a:t>4,303</a:t>
                      </a:r>
                      <a:endParaRPr lang="es-MX" sz="1800" b="1" i="0" u="none" strike="noStrike" dirty="0">
                        <a:solidFill>
                          <a:srgbClr val="000000"/>
                        </a:solidFill>
                        <a:effectLst/>
                        <a:latin typeface="Arial Narrow" panose="020B0606020202030204" pitchFamily="34" charset="0"/>
                      </a:endParaRP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60000"/>
                        <a:lumOff val="40000"/>
                      </a:schemeClr>
                    </a:solidFill>
                  </a:tcPr>
                </a:tc>
                <a:tc>
                  <a:txBody>
                    <a:bodyPr/>
                    <a:lstStyle/>
                    <a:p>
                      <a:pPr algn="ctr" fontAlgn="ctr"/>
                      <a:r>
                        <a:rPr lang="es-MX" sz="1800" b="1" i="0" u="none" strike="noStrike" dirty="0" smtClean="0">
                          <a:solidFill>
                            <a:srgbClr val="000000"/>
                          </a:solidFill>
                          <a:effectLst/>
                          <a:latin typeface="Arial Narrow" panose="020B0606020202030204" pitchFamily="34" charset="0"/>
                        </a:rPr>
                        <a:t>1,144</a:t>
                      </a:r>
                      <a:endParaRPr lang="es-MX" sz="1800" b="1" i="0" u="none" strike="noStrike" dirty="0">
                        <a:solidFill>
                          <a:srgbClr val="000000"/>
                        </a:solidFill>
                        <a:effectLst/>
                        <a:latin typeface="Arial Narrow" panose="020B0606020202030204" pitchFamily="34" charset="0"/>
                      </a:endParaRP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BC2E6"/>
                    </a:solidFill>
                  </a:tcPr>
                </a:tc>
                <a:tc>
                  <a:txBody>
                    <a:bodyPr/>
                    <a:lstStyle/>
                    <a:p>
                      <a:pPr algn="ctr" fontAlgn="ctr"/>
                      <a:r>
                        <a:rPr lang="es-MX" sz="1800" b="1" i="0" u="none" strike="noStrike">
                          <a:solidFill>
                            <a:srgbClr val="000000"/>
                          </a:solidFill>
                          <a:effectLst/>
                          <a:latin typeface="Arial Narrow" panose="020B0606020202030204" pitchFamily="34" charset="0"/>
                        </a:rPr>
                        <a:t>176</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BC2E6"/>
                    </a:solidFill>
                  </a:tcPr>
                </a:tc>
                <a:tc>
                  <a:txBody>
                    <a:bodyPr/>
                    <a:lstStyle/>
                    <a:p>
                      <a:pPr algn="ctr" fontAlgn="ctr"/>
                      <a:r>
                        <a:rPr lang="es-MX" sz="1800" b="1" i="0" u="none" strike="noStrike" dirty="0" smtClean="0">
                          <a:solidFill>
                            <a:srgbClr val="000000"/>
                          </a:solidFill>
                          <a:effectLst/>
                          <a:latin typeface="Arial Narrow" panose="020B0606020202030204" pitchFamily="34" charset="0"/>
                        </a:rPr>
                        <a:t>2,663</a:t>
                      </a:r>
                      <a:endParaRPr lang="es-MX" sz="1800" b="1" i="0" u="none" strike="noStrike" dirty="0">
                        <a:solidFill>
                          <a:srgbClr val="000000"/>
                        </a:solidFill>
                        <a:effectLst/>
                        <a:latin typeface="Arial Narrow" panose="020B0606020202030204" pitchFamily="34" charset="0"/>
                      </a:endParaRP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BC2E6"/>
                    </a:solidFill>
                  </a:tcPr>
                </a:tc>
                <a:tc>
                  <a:txBody>
                    <a:bodyPr/>
                    <a:lstStyle/>
                    <a:p>
                      <a:pPr algn="ctr" fontAlgn="ctr"/>
                      <a:r>
                        <a:rPr lang="es-MX" sz="1800" b="1" i="0" u="none" strike="noStrike">
                          <a:solidFill>
                            <a:srgbClr val="000000"/>
                          </a:solidFill>
                          <a:effectLst/>
                          <a:latin typeface="Arial Narrow" panose="020B0606020202030204" pitchFamily="34" charset="0"/>
                        </a:rPr>
                        <a:t>320</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BC2E6"/>
                    </a:solidFill>
                  </a:tcPr>
                </a:tc>
                <a:extLst>
                  <a:ext uri="{0D108BD9-81ED-4DB2-BD59-A6C34878D82A}">
                    <a16:rowId xmlns:a16="http://schemas.microsoft.com/office/drawing/2014/main" val="3536673897"/>
                  </a:ext>
                </a:extLst>
              </a:tr>
              <a:tr h="385856">
                <a:tc>
                  <a:txBody>
                    <a:bodyPr/>
                    <a:lstStyle/>
                    <a:p>
                      <a:pPr algn="l" fontAlgn="ctr"/>
                      <a:r>
                        <a:rPr lang="es-MX" sz="1800" b="0" i="0" u="none" strike="noStrike">
                          <a:solidFill>
                            <a:srgbClr val="000000"/>
                          </a:solidFill>
                          <a:effectLst/>
                          <a:latin typeface="Arial Narrow" panose="020B0606020202030204" pitchFamily="34" charset="0"/>
                        </a:rPr>
                        <a:t>Ramo General 33</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dirty="0">
                          <a:solidFill>
                            <a:srgbClr val="000000"/>
                          </a:solidFill>
                          <a:effectLst/>
                          <a:latin typeface="Arial Narrow" panose="020B0606020202030204" pitchFamily="34" charset="0"/>
                        </a:rPr>
                        <a:t>631,340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marL="0" algn="ctr" defTabSz="914400" rtl="0" eaLnBrk="1" fontAlgn="ctr" latinLnBrk="0" hangingPunct="1"/>
                      <a:r>
                        <a:rPr lang="es-MX" sz="1800" b="1" i="0" u="none" strike="noStrike" kern="1200" dirty="0">
                          <a:solidFill>
                            <a:srgbClr val="000000"/>
                          </a:solidFill>
                          <a:effectLst/>
                          <a:latin typeface="Arial Narrow" panose="020B0606020202030204" pitchFamily="34" charset="0"/>
                          <a:ea typeface="+mn-ea"/>
                          <a:cs typeface="+mn-cs"/>
                        </a:rPr>
                        <a:t>9</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800" b="0" i="0" u="none" strike="noStrike" dirty="0" smtClean="0">
                          <a:solidFill>
                            <a:srgbClr val="000000"/>
                          </a:solidFill>
                          <a:effectLst/>
                          <a:latin typeface="Arial Narrow" panose="020B0606020202030204" pitchFamily="34" charset="0"/>
                        </a:rPr>
                        <a:t>2,030</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641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1,339</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50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389475532"/>
                  </a:ext>
                </a:extLst>
              </a:tr>
              <a:tr h="385856">
                <a:tc>
                  <a:txBody>
                    <a:bodyPr/>
                    <a:lstStyle/>
                    <a:p>
                      <a:pPr algn="l" fontAlgn="ctr"/>
                      <a:r>
                        <a:rPr lang="es-MX" sz="1800" b="0" i="0" u="none" strike="noStrike" dirty="0">
                          <a:solidFill>
                            <a:srgbClr val="000000"/>
                          </a:solidFill>
                          <a:effectLst/>
                          <a:latin typeface="Arial Narrow" panose="020B0606020202030204" pitchFamily="34" charset="0"/>
                        </a:rPr>
                        <a:t>Ramo </a:t>
                      </a:r>
                      <a:r>
                        <a:rPr lang="es-MX" sz="1800" b="0" i="0" u="none" strike="noStrike" dirty="0" smtClean="0">
                          <a:solidFill>
                            <a:srgbClr val="000000"/>
                          </a:solidFill>
                          <a:effectLst/>
                          <a:latin typeface="Arial Narrow" panose="020B0606020202030204" pitchFamily="34" charset="0"/>
                        </a:rPr>
                        <a:t>25</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a:solidFill>
                            <a:srgbClr val="000000"/>
                          </a:solidFill>
                          <a:effectLst/>
                          <a:latin typeface="Arial Narrow" panose="020B0606020202030204" pitchFamily="34" charset="0"/>
                        </a:rPr>
                        <a:t>37,012</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chemeClr val="tx1"/>
                          </a:solidFill>
                          <a:effectLst/>
                          <a:latin typeface="Arial Narrow" panose="020B0606020202030204" pitchFamily="34" charset="0"/>
                        </a:rPr>
                        <a:t>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800" b="0" i="0" u="none" strike="noStrike" dirty="0" smtClean="0">
                          <a:solidFill>
                            <a:srgbClr val="000000"/>
                          </a:solidFill>
                          <a:effectLst/>
                          <a:latin typeface="Arial Narrow" panose="020B0606020202030204" pitchFamily="34" charset="0"/>
                        </a:rPr>
                        <a:t>1</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558996160"/>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General </a:t>
                      </a:r>
                      <a:r>
                        <a:rPr lang="es-MX" sz="1800" b="0" i="0" u="none" strike="noStrike" dirty="0">
                          <a:solidFill>
                            <a:srgbClr val="000000"/>
                          </a:solidFill>
                          <a:effectLst/>
                          <a:latin typeface="Arial Narrow" panose="020B0606020202030204" pitchFamily="34" charset="0"/>
                        </a:rPr>
                        <a:t>23</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a:solidFill>
                            <a:srgbClr val="000000"/>
                          </a:solidFill>
                          <a:effectLst/>
                          <a:latin typeface="Arial Narrow" panose="020B0606020202030204" pitchFamily="34" charset="0"/>
                        </a:rPr>
                        <a:t>117,539</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chemeClr val="tx1"/>
                          </a:solidFill>
                          <a:effectLst/>
                          <a:latin typeface="Arial Narrow" panose="020B0606020202030204" pitchFamily="34" charset="0"/>
                        </a:rPr>
                        <a:t>21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800" b="0" i="0" u="none" strike="noStrike" dirty="0" smtClean="0">
                          <a:solidFill>
                            <a:srgbClr val="000000"/>
                          </a:solidFill>
                          <a:effectLst/>
                          <a:latin typeface="Arial Narrow" panose="020B0606020202030204" pitchFamily="34" charset="0"/>
                        </a:rPr>
                        <a:t>651</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80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77</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404</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90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803723480"/>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28</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a:solidFill>
                            <a:srgbClr val="000000"/>
                          </a:solidFill>
                          <a:effectLst/>
                          <a:latin typeface="Arial Narrow" panose="020B0606020202030204" pitchFamily="34" charset="0"/>
                        </a:rPr>
                        <a:t>693,778</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chemeClr val="tx1"/>
                          </a:solidFill>
                          <a:effectLst/>
                          <a:latin typeface="Arial Narrow" panose="020B0606020202030204" pitchFamily="34" charset="0"/>
                        </a:rPr>
                        <a:t>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800" b="0" i="0" u="none" strike="noStrike" dirty="0" smtClean="0">
                          <a:solidFill>
                            <a:srgbClr val="000000"/>
                          </a:solidFill>
                          <a:effectLst/>
                          <a:latin typeface="Arial Narrow" panose="020B0606020202030204" pitchFamily="34" charset="0"/>
                        </a:rPr>
                        <a:t>789</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178</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611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97288800"/>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9</a:t>
                      </a:r>
                      <a:r>
                        <a:rPr lang="es-MX" sz="1800" b="0" i="0" u="none" strike="noStrike" baseline="0" dirty="0" smtClean="0">
                          <a:solidFill>
                            <a:srgbClr val="000000"/>
                          </a:solidFill>
                          <a:effectLst/>
                          <a:latin typeface="Arial Narrow" panose="020B0606020202030204" pitchFamily="34" charset="0"/>
                        </a:rPr>
                        <a:t> (</a:t>
                      </a:r>
                      <a:r>
                        <a:rPr lang="es-MX" sz="1800" b="0" i="0" u="none" strike="noStrike" dirty="0" smtClean="0">
                          <a:solidFill>
                            <a:srgbClr val="000000"/>
                          </a:solidFill>
                          <a:effectLst/>
                          <a:latin typeface="Arial Narrow" panose="020B0606020202030204" pitchFamily="34" charset="0"/>
                        </a:rPr>
                        <a:t>SCT)</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a:solidFill>
                            <a:srgbClr val="000000"/>
                          </a:solidFill>
                          <a:effectLst/>
                          <a:latin typeface="Arial Narrow" panose="020B0606020202030204" pitchFamily="34" charset="0"/>
                        </a:rPr>
                        <a:t>9,886</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chemeClr val="tx1"/>
                          </a:solidFill>
                          <a:effectLst/>
                          <a:latin typeface="Arial Narrow" panose="020B0606020202030204" pitchFamily="34" charset="0"/>
                        </a:rPr>
                        <a:t>6</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800" b="0" i="0" u="none" strike="noStrike" dirty="0" smtClean="0">
                          <a:solidFill>
                            <a:srgbClr val="000000"/>
                          </a:solidFill>
                          <a:effectLst/>
                          <a:latin typeface="Arial Narrow" panose="020B0606020202030204" pitchFamily="34" charset="0"/>
                        </a:rPr>
                        <a:t>9</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8</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778255282"/>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8 (SAGARPA)</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a:solidFill>
                            <a:srgbClr val="000000"/>
                          </a:solidFill>
                          <a:effectLst/>
                          <a:latin typeface="Arial Narrow" panose="020B0606020202030204" pitchFamily="34" charset="0"/>
                        </a:rPr>
                        <a:t>61,398</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chemeClr val="tx1"/>
                          </a:solidFill>
                          <a:effectLst/>
                          <a:latin typeface="Arial Narrow" panose="020B0606020202030204" pitchFamily="34" charset="0"/>
                        </a:rPr>
                        <a:t>9</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800" b="0" i="0" u="none" strike="noStrike" dirty="0" smtClean="0">
                          <a:solidFill>
                            <a:srgbClr val="000000"/>
                          </a:solidFill>
                          <a:effectLst/>
                          <a:latin typeface="Arial Narrow" panose="020B0606020202030204" pitchFamily="34" charset="0"/>
                        </a:rPr>
                        <a:t>37</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8</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8</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63493034"/>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6 (SHCP)</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a:solidFill>
                            <a:srgbClr val="000000"/>
                          </a:solidFill>
                          <a:effectLst/>
                          <a:latin typeface="Arial Narrow" panose="020B0606020202030204" pitchFamily="34" charset="0"/>
                        </a:rPr>
                        <a:t>1,155</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chemeClr val="tx1"/>
                          </a:solidFill>
                          <a:effectLst/>
                          <a:latin typeface="Arial Narrow" panose="020B0606020202030204" pitchFamily="34" charset="0"/>
                        </a:rPr>
                        <a:t>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800" b="0" i="0" u="none" strike="noStrike" dirty="0" smtClean="0">
                          <a:solidFill>
                            <a:srgbClr val="000000"/>
                          </a:solidFill>
                          <a:effectLst/>
                          <a:latin typeface="Arial Narrow" panose="020B0606020202030204" pitchFamily="34" charset="0"/>
                        </a:rPr>
                        <a:t>0</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21093147"/>
                  </a:ext>
                </a:extLst>
              </a:tr>
            </a:tbl>
          </a:graphicData>
        </a:graphic>
      </p:graphicFrame>
      <p:cxnSp>
        <p:nvCxnSpPr>
          <p:cNvPr id="10" name="Conector recto 9"/>
          <p:cNvCxnSpPr/>
          <p:nvPr/>
        </p:nvCxnSpPr>
        <p:spPr>
          <a:xfrm>
            <a:off x="539552" y="947629"/>
            <a:ext cx="8388424"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3 CuadroTexto"/>
          <p:cNvSpPr txBox="1"/>
          <p:nvPr/>
        </p:nvSpPr>
        <p:spPr>
          <a:xfrm>
            <a:off x="89500" y="922935"/>
            <a:ext cx="9109010" cy="461665"/>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sp>
        <p:nvSpPr>
          <p:cNvPr id="2" name="CuadroTexto 1"/>
          <p:cNvSpPr txBox="1"/>
          <p:nvPr/>
        </p:nvSpPr>
        <p:spPr>
          <a:xfrm>
            <a:off x="618488" y="5727027"/>
            <a:ext cx="8051034" cy="646331"/>
          </a:xfrm>
          <a:prstGeom prst="rect">
            <a:avLst/>
          </a:prstGeom>
          <a:noFill/>
        </p:spPr>
        <p:txBody>
          <a:bodyPr wrap="square" rtlCol="0">
            <a:spAutoFit/>
          </a:bodyPr>
          <a:lstStyle/>
          <a:p>
            <a:r>
              <a:rPr lang="es-MX" dirty="0" smtClean="0">
                <a:latin typeface="Arial" panose="020B0604020202020204" pitchFamily="34" charset="0"/>
                <a:cs typeface="Arial" panose="020B0604020202020204" pitchFamily="34" charset="0"/>
              </a:rPr>
              <a:t>*Del Gasto Federalizado Programable son 104 fondos y programas. Se considera adicionalmente el Ramo 28 “Participaciones Federales”</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4756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nvPr>
        </p:nvGraphicFramePr>
        <p:xfrm>
          <a:off x="827585" y="1203639"/>
          <a:ext cx="7632847" cy="5161637"/>
        </p:xfrm>
        <a:graphic>
          <a:graphicData uri="http://schemas.openxmlformats.org/drawingml/2006/table">
            <a:tbl>
              <a:tblPr/>
              <a:tblGrid>
                <a:gridCol w="1800199">
                  <a:extLst>
                    <a:ext uri="{9D8B030D-6E8A-4147-A177-3AD203B41FA5}">
                      <a16:colId xmlns:a16="http://schemas.microsoft.com/office/drawing/2014/main" val="2136120599"/>
                    </a:ext>
                  </a:extLst>
                </a:gridCol>
                <a:gridCol w="1296144">
                  <a:extLst>
                    <a:ext uri="{9D8B030D-6E8A-4147-A177-3AD203B41FA5}">
                      <a16:colId xmlns:a16="http://schemas.microsoft.com/office/drawing/2014/main" val="1982814420"/>
                    </a:ext>
                  </a:extLst>
                </a:gridCol>
                <a:gridCol w="1152128">
                  <a:extLst>
                    <a:ext uri="{9D8B030D-6E8A-4147-A177-3AD203B41FA5}">
                      <a16:colId xmlns:a16="http://schemas.microsoft.com/office/drawing/2014/main" val="2799440766"/>
                    </a:ext>
                  </a:extLst>
                </a:gridCol>
                <a:gridCol w="964908">
                  <a:extLst>
                    <a:ext uri="{9D8B030D-6E8A-4147-A177-3AD203B41FA5}">
                      <a16:colId xmlns:a16="http://schemas.microsoft.com/office/drawing/2014/main" val="2675057274"/>
                    </a:ext>
                  </a:extLst>
                </a:gridCol>
                <a:gridCol w="604867">
                  <a:extLst>
                    <a:ext uri="{9D8B030D-6E8A-4147-A177-3AD203B41FA5}">
                      <a16:colId xmlns:a16="http://schemas.microsoft.com/office/drawing/2014/main" val="3996906742"/>
                    </a:ext>
                  </a:extLst>
                </a:gridCol>
                <a:gridCol w="604867">
                  <a:extLst>
                    <a:ext uri="{9D8B030D-6E8A-4147-A177-3AD203B41FA5}">
                      <a16:colId xmlns:a16="http://schemas.microsoft.com/office/drawing/2014/main" val="18694545"/>
                    </a:ext>
                  </a:extLst>
                </a:gridCol>
                <a:gridCol w="604867">
                  <a:extLst>
                    <a:ext uri="{9D8B030D-6E8A-4147-A177-3AD203B41FA5}">
                      <a16:colId xmlns:a16="http://schemas.microsoft.com/office/drawing/2014/main" val="3042091155"/>
                    </a:ext>
                  </a:extLst>
                </a:gridCol>
                <a:gridCol w="604867">
                  <a:extLst>
                    <a:ext uri="{9D8B030D-6E8A-4147-A177-3AD203B41FA5}">
                      <a16:colId xmlns:a16="http://schemas.microsoft.com/office/drawing/2014/main" val="366083723"/>
                    </a:ext>
                  </a:extLst>
                </a:gridCol>
              </a:tblGrid>
              <a:tr h="425161">
                <a:tc rowSpan="2">
                  <a:txBody>
                    <a:bodyPr/>
                    <a:lstStyle/>
                    <a:p>
                      <a:pPr algn="ctr" fontAlgn="ctr"/>
                      <a:r>
                        <a:rPr lang="es-MX" sz="1800" b="1" i="0" u="none" strike="noStrike" dirty="0">
                          <a:solidFill>
                            <a:srgbClr val="FFFFFF"/>
                          </a:solidFill>
                          <a:effectLst/>
                          <a:latin typeface="Arial Narrow" panose="020B0606020202030204" pitchFamily="34" charset="0"/>
                        </a:rPr>
                        <a:t>RAMO</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rowSpan="2">
                  <a:txBody>
                    <a:bodyPr/>
                    <a:lstStyle/>
                    <a:p>
                      <a:pPr algn="ctr" fontAlgn="ctr"/>
                      <a:r>
                        <a:rPr lang="es-MX" sz="1800" b="1" i="0" u="none" strike="noStrike" dirty="0">
                          <a:solidFill>
                            <a:srgbClr val="FFFFFF"/>
                          </a:solidFill>
                          <a:effectLst/>
                          <a:latin typeface="Arial Narrow" panose="020B0606020202030204" pitchFamily="34" charset="0"/>
                        </a:rPr>
                        <a:t>Asignación</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(millones de pesos)</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rowSpan="2">
                  <a:txBody>
                    <a:bodyPr/>
                    <a:lstStyle/>
                    <a:p>
                      <a:pPr algn="ctr" fontAlgn="ctr"/>
                      <a:r>
                        <a:rPr lang="es-MX" sz="1800" b="1" i="0" u="none" strike="noStrike" dirty="0">
                          <a:solidFill>
                            <a:srgbClr val="FFFFFF"/>
                          </a:solidFill>
                          <a:effectLst/>
                          <a:latin typeface="Arial Narrow" panose="020B0606020202030204" pitchFamily="34" charset="0"/>
                        </a:rPr>
                        <a:t>Fondos/ Programas</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gridSpan="5">
                  <a:txBody>
                    <a:bodyPr/>
                    <a:lstStyle/>
                    <a:p>
                      <a:pPr algn="ctr" fontAlgn="ctr"/>
                      <a:r>
                        <a:rPr lang="es-MX" sz="1800" b="1" i="0" u="none" strike="noStrike" dirty="0" smtClean="0">
                          <a:solidFill>
                            <a:schemeClr val="tx1"/>
                          </a:solidFill>
                          <a:effectLst/>
                          <a:latin typeface="Arial Narrow" panose="020B0606020202030204" pitchFamily="34" charset="0"/>
                        </a:rPr>
                        <a:t>Auditorías</a:t>
                      </a:r>
                      <a:endParaRPr lang="es-MX" sz="1800" b="1" i="0" u="none" strike="noStrike" dirty="0">
                        <a:solidFill>
                          <a:schemeClr val="tx1"/>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75000"/>
                      </a:schemeClr>
                    </a:solidFill>
                  </a:tcPr>
                </a:tc>
                <a:tc hMerge="1">
                  <a:txBody>
                    <a:bodyPr/>
                    <a:lstStyle/>
                    <a:p>
                      <a:pPr algn="ctr" fontAlgn="ctr"/>
                      <a:endParaRPr lang="es-MX" sz="1800" b="1" i="0" u="none" strike="noStrike" dirty="0">
                        <a:solidFill>
                          <a:schemeClr val="tx1"/>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75000"/>
                      </a:schemeClr>
                    </a:solidFill>
                  </a:tcPr>
                </a:tc>
                <a:tc hMerge="1">
                  <a:txBody>
                    <a:bodyPr/>
                    <a:lstStyle/>
                    <a:p>
                      <a:pPr algn="ctr" fontAlgn="ctr"/>
                      <a:endParaRPr lang="es-MX" sz="1800" b="1" i="0" u="none" strike="noStrike" dirty="0">
                        <a:solidFill>
                          <a:srgbClr val="FFFFFF"/>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321AC"/>
                    </a:solidFill>
                  </a:tcPr>
                </a:tc>
                <a:tc hMerge="1">
                  <a:txBody>
                    <a:bodyPr/>
                    <a:lstStyle/>
                    <a:p>
                      <a:pPr algn="ctr" fontAlgn="ctr"/>
                      <a:endParaRPr lang="es-MX" sz="1800" b="1" i="0" u="none" strike="noStrike" dirty="0">
                        <a:solidFill>
                          <a:srgbClr val="FFFFFF"/>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hMerge="1">
                  <a:txBody>
                    <a:bodyPr/>
                    <a:lstStyle/>
                    <a:p>
                      <a:pPr algn="ctr" fontAlgn="ctr"/>
                      <a:endParaRPr lang="es-MX" sz="1800" b="1"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6A6A6"/>
                    </a:solidFill>
                  </a:tcPr>
                </a:tc>
                <a:extLst>
                  <a:ext uri="{0D108BD9-81ED-4DB2-BD59-A6C34878D82A}">
                    <a16:rowId xmlns:a16="http://schemas.microsoft.com/office/drawing/2014/main" val="3982245434"/>
                  </a:ext>
                </a:extLst>
              </a:tr>
              <a:tr h="864096">
                <a:tc vMerge="1">
                  <a:txBody>
                    <a:bodyPr/>
                    <a:lstStyle/>
                    <a:p>
                      <a:pPr algn="ctr" fontAlgn="ctr"/>
                      <a:endParaRPr lang="es-MX" sz="1800" b="1" i="0" u="none" strike="noStrike" dirty="0">
                        <a:solidFill>
                          <a:srgbClr val="FFFFFF"/>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vMerge="1">
                  <a:txBody>
                    <a:bodyPr/>
                    <a:lstStyle/>
                    <a:p>
                      <a:pPr algn="ctr" fontAlgn="ctr"/>
                      <a:endParaRPr lang="es-MX" sz="1800" b="1" i="0" u="none" strike="noStrike" dirty="0">
                        <a:solidFill>
                          <a:srgbClr val="FFFFFF"/>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vMerge="1">
                  <a:txBody>
                    <a:bodyPr/>
                    <a:lstStyle/>
                    <a:p>
                      <a:pPr algn="ctr" fontAlgn="ctr"/>
                      <a:endParaRPr lang="es-MX" sz="1800" b="1" i="0" u="none" strike="noStrike" dirty="0">
                        <a:solidFill>
                          <a:srgbClr val="FFFFFF"/>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a:txBody>
                    <a:bodyPr/>
                    <a:lstStyle/>
                    <a:p>
                      <a:pPr algn="ctr" fontAlgn="ctr"/>
                      <a:r>
                        <a:rPr lang="es-MX" sz="1800" b="1" i="0" u="none" strike="noStrike" dirty="0" smtClean="0">
                          <a:solidFill>
                            <a:schemeClr val="tx1"/>
                          </a:solidFill>
                          <a:effectLst/>
                          <a:latin typeface="Arial Narrow" panose="020B0606020202030204" pitchFamily="34" charset="0"/>
                        </a:rPr>
                        <a:t>Total</a:t>
                      </a:r>
                      <a:endParaRPr lang="es-MX" sz="1800" b="1" i="0" u="none" strike="noStrike" dirty="0">
                        <a:solidFill>
                          <a:schemeClr val="tx1"/>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50000"/>
                        <a:lumOff val="50000"/>
                      </a:schemeClr>
                    </a:solidFill>
                  </a:tcPr>
                </a:tc>
                <a:tc>
                  <a:txBody>
                    <a:bodyPr/>
                    <a:lstStyle/>
                    <a:p>
                      <a:pPr algn="ctr" fontAlgn="ctr"/>
                      <a:r>
                        <a:rPr lang="es-MX" sz="1800" b="1" i="0" u="none" strike="noStrike" dirty="0">
                          <a:solidFill>
                            <a:srgbClr val="FFFFFF"/>
                          </a:solidFill>
                          <a:effectLst/>
                          <a:latin typeface="Arial Narrow" panose="020B0606020202030204" pitchFamily="34" charset="0"/>
                        </a:rPr>
                        <a:t>ASF</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6920D"/>
                    </a:solidFill>
                  </a:tcPr>
                </a:tc>
                <a:tc>
                  <a:txBody>
                    <a:bodyPr/>
                    <a:lstStyle/>
                    <a:p>
                      <a:pPr algn="ctr" fontAlgn="ctr"/>
                      <a:r>
                        <a:rPr lang="es-MX" sz="1800" b="1" i="0" u="none" strike="noStrike" dirty="0">
                          <a:solidFill>
                            <a:srgbClr val="FFFFFF"/>
                          </a:solidFill>
                          <a:effectLst/>
                          <a:latin typeface="Arial Narrow" panose="020B0606020202030204" pitchFamily="34" charset="0"/>
                        </a:rPr>
                        <a:t>SFP</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321AC"/>
                    </a:solidFill>
                  </a:tcPr>
                </a:tc>
                <a:tc>
                  <a:txBody>
                    <a:bodyPr/>
                    <a:lstStyle/>
                    <a:p>
                      <a:pPr algn="ctr" fontAlgn="ctr"/>
                      <a:r>
                        <a:rPr lang="es-MX" sz="1800" b="1" i="0" u="none" strike="noStrike" dirty="0">
                          <a:solidFill>
                            <a:srgbClr val="FFFFFF"/>
                          </a:solidFill>
                          <a:effectLst/>
                          <a:latin typeface="Arial Narrow" panose="020B0606020202030204" pitchFamily="34" charset="0"/>
                        </a:rPr>
                        <a:t>EEF</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ctr" fontAlgn="ctr"/>
                      <a:r>
                        <a:rPr lang="es-MX" sz="1800" b="1" i="0" u="none" strike="noStrike" dirty="0">
                          <a:solidFill>
                            <a:srgbClr val="000000"/>
                          </a:solidFill>
                          <a:effectLst/>
                          <a:latin typeface="Arial Narrow" panose="020B0606020202030204" pitchFamily="34" charset="0"/>
                        </a:rPr>
                        <a:t>OEC</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6A6A6"/>
                    </a:solidFill>
                  </a:tcPr>
                </a:tc>
                <a:extLst>
                  <a:ext uri="{0D108BD9-81ED-4DB2-BD59-A6C34878D82A}">
                    <a16:rowId xmlns:a16="http://schemas.microsoft.com/office/drawing/2014/main" val="3398541182"/>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4 (SEGOB)</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a:solidFill>
                            <a:srgbClr val="000000"/>
                          </a:solidFill>
                          <a:effectLst/>
                          <a:latin typeface="Arial Narrow" panose="020B0606020202030204" pitchFamily="34" charset="0"/>
                        </a:rPr>
                        <a:t>7,771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5</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189</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71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17</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77</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24</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389475532"/>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27 (SFP)</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0</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558996160"/>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21 (SECTUR)</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a:solidFill>
                            <a:srgbClr val="000000"/>
                          </a:solidFill>
                          <a:effectLst/>
                          <a:latin typeface="Arial Narrow" panose="020B0606020202030204" pitchFamily="34" charset="0"/>
                        </a:rPr>
                        <a:t>971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26</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14</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12</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803723480"/>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20 (SEDESOL)</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a:solidFill>
                            <a:srgbClr val="000000"/>
                          </a:solidFill>
                          <a:effectLst/>
                          <a:latin typeface="Arial Narrow" panose="020B0606020202030204" pitchFamily="34" charset="0"/>
                        </a:rPr>
                        <a:t>71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31</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13</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18</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97288800"/>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16 (SEMARNAT)</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dirty="0">
                          <a:solidFill>
                            <a:srgbClr val="000000"/>
                          </a:solidFill>
                          <a:effectLst/>
                          <a:latin typeface="Arial Narrow" panose="020B0606020202030204" pitchFamily="34" charset="0"/>
                        </a:rPr>
                        <a:t>17,920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182</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33</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100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49</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778255282"/>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12 (SSA)</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dirty="0">
                          <a:solidFill>
                            <a:srgbClr val="000000"/>
                          </a:solidFill>
                          <a:effectLst/>
                          <a:latin typeface="Arial Narrow" panose="020B0606020202030204" pitchFamily="34" charset="0"/>
                        </a:rPr>
                        <a:t>79,312</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19</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128</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65</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16</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18</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29</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63493034"/>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11 (SEP)</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dirty="0">
                          <a:solidFill>
                            <a:srgbClr val="000000"/>
                          </a:solidFill>
                          <a:effectLst/>
                          <a:latin typeface="Arial Narrow" panose="020B0606020202030204" pitchFamily="34" charset="0"/>
                        </a:rPr>
                        <a:t>123,203</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18</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216</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97</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25</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58</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36</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115995423"/>
                  </a:ext>
                </a:extLst>
              </a:tr>
              <a:tr h="385856">
                <a:tc>
                  <a:txBody>
                    <a:bodyPr/>
                    <a:lstStyle/>
                    <a:p>
                      <a:pPr algn="l" fontAlgn="ctr"/>
                      <a:r>
                        <a:rPr lang="es-MX" sz="1800" b="0" i="0" u="none" strike="noStrike" dirty="0" smtClean="0">
                          <a:solidFill>
                            <a:srgbClr val="000000"/>
                          </a:solidFill>
                          <a:effectLst/>
                          <a:latin typeface="Arial Narrow" panose="020B0606020202030204" pitchFamily="34" charset="0"/>
                        </a:rPr>
                        <a:t>Ramo 47 (Entidades </a:t>
                      </a:r>
                      <a:r>
                        <a:rPr lang="es-MX" sz="1800" b="0" i="0" u="none" strike="noStrike" dirty="0">
                          <a:solidFill>
                            <a:srgbClr val="000000"/>
                          </a:solidFill>
                          <a:effectLst/>
                          <a:latin typeface="Arial Narrow" panose="020B0606020202030204" pitchFamily="34" charset="0"/>
                        </a:rPr>
                        <a:t>no </a:t>
                      </a:r>
                      <a:r>
                        <a:rPr lang="es-MX" sz="1800" b="0" i="0" u="none" strike="noStrike" dirty="0" smtClean="0">
                          <a:solidFill>
                            <a:srgbClr val="000000"/>
                          </a:solidFill>
                          <a:effectLst/>
                          <a:latin typeface="Arial Narrow" panose="020B0606020202030204" pitchFamily="34" charset="0"/>
                        </a:rPr>
                        <a:t>sectorizadas)</a:t>
                      </a:r>
                      <a:r>
                        <a:rPr lang="es-MX" sz="1800" b="0" i="0" u="none" strike="noStrike" baseline="0" dirty="0" smtClean="0">
                          <a:solidFill>
                            <a:srgbClr val="000000"/>
                          </a:solidFill>
                          <a:effectLst/>
                          <a:latin typeface="Arial Narrow" panose="020B0606020202030204" pitchFamily="34" charset="0"/>
                        </a:rPr>
                        <a:t> </a:t>
                      </a:r>
                      <a:r>
                        <a:rPr lang="es-MX" sz="1800" b="0" i="0" u="none" strike="noStrike" dirty="0" smtClean="0">
                          <a:solidFill>
                            <a:srgbClr val="000000"/>
                          </a:solidFill>
                          <a:effectLst/>
                          <a:latin typeface="Arial Narrow" panose="020B0606020202030204" pitchFamily="34" charset="0"/>
                        </a:rPr>
                        <a:t>(INMUJERES</a:t>
                      </a:r>
                      <a:r>
                        <a:rPr lang="es-MX" sz="1800" b="0" i="0" u="none" strike="noStrike" dirty="0">
                          <a:solidFill>
                            <a:srgbClr val="000000"/>
                          </a:solidFill>
                          <a:effectLst/>
                          <a:latin typeface="Arial Narrow" panose="020B0606020202030204" pitchFamily="34" charset="0"/>
                        </a:rPr>
                        <a:t>)</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MX" sz="1800" b="0" i="0" u="none" strike="noStrike">
                          <a:solidFill>
                            <a:srgbClr val="000000"/>
                          </a:solidFill>
                          <a:effectLst/>
                          <a:latin typeface="Arial Narrow" panose="020B0606020202030204" pitchFamily="34" charset="0"/>
                        </a:rPr>
                        <a:t>304</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14</a:t>
                      </a:r>
                      <a:endParaRPr lang="es-MX"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13</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a:t>
                      </a:r>
                    </a:p>
                  </a:txBody>
                  <a:tcPr marL="7620" marR="7620" marT="762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21093147"/>
                  </a:ext>
                </a:extLst>
              </a:tr>
            </a:tbl>
          </a:graphicData>
        </a:graphic>
      </p:graphicFrame>
      <p:cxnSp>
        <p:nvCxnSpPr>
          <p:cNvPr id="9" name="Conector recto 8"/>
          <p:cNvCxnSpPr/>
          <p:nvPr/>
        </p:nvCxnSpPr>
        <p:spPr>
          <a:xfrm>
            <a:off x="565970" y="800148"/>
            <a:ext cx="8368108"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3 CuadroTexto"/>
          <p:cNvSpPr txBox="1"/>
          <p:nvPr/>
        </p:nvSpPr>
        <p:spPr>
          <a:xfrm>
            <a:off x="375538" y="771062"/>
            <a:ext cx="8748972" cy="461665"/>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39746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a 8"/>
          <p:cNvGraphicFramePr>
            <a:graphicFrameLocks noGrp="1"/>
          </p:cNvGraphicFramePr>
          <p:nvPr>
            <p:extLst/>
          </p:nvPr>
        </p:nvGraphicFramePr>
        <p:xfrm>
          <a:off x="323528" y="1635948"/>
          <a:ext cx="8604448" cy="4529355"/>
        </p:xfrm>
        <a:graphic>
          <a:graphicData uri="http://schemas.openxmlformats.org/drawingml/2006/table">
            <a:tbl>
              <a:tblPr/>
              <a:tblGrid>
                <a:gridCol w="2264714">
                  <a:extLst>
                    <a:ext uri="{9D8B030D-6E8A-4147-A177-3AD203B41FA5}">
                      <a16:colId xmlns:a16="http://schemas.microsoft.com/office/drawing/2014/main" val="20000"/>
                    </a:ext>
                  </a:extLst>
                </a:gridCol>
                <a:gridCol w="1509810">
                  <a:extLst>
                    <a:ext uri="{9D8B030D-6E8A-4147-A177-3AD203B41FA5}">
                      <a16:colId xmlns:a16="http://schemas.microsoft.com/office/drawing/2014/main" val="20001"/>
                    </a:ext>
                  </a:extLst>
                </a:gridCol>
                <a:gridCol w="981377">
                  <a:extLst>
                    <a:ext uri="{9D8B030D-6E8A-4147-A177-3AD203B41FA5}">
                      <a16:colId xmlns:a16="http://schemas.microsoft.com/office/drawing/2014/main" val="20002"/>
                    </a:ext>
                  </a:extLst>
                </a:gridCol>
                <a:gridCol w="905886">
                  <a:extLst>
                    <a:ext uri="{9D8B030D-6E8A-4147-A177-3AD203B41FA5}">
                      <a16:colId xmlns:a16="http://schemas.microsoft.com/office/drawing/2014/main" val="2899815675"/>
                    </a:ext>
                  </a:extLst>
                </a:gridCol>
                <a:gridCol w="679415">
                  <a:extLst>
                    <a:ext uri="{9D8B030D-6E8A-4147-A177-3AD203B41FA5}">
                      <a16:colId xmlns:a16="http://schemas.microsoft.com/office/drawing/2014/main" val="474681963"/>
                    </a:ext>
                  </a:extLst>
                </a:gridCol>
                <a:gridCol w="679415">
                  <a:extLst>
                    <a:ext uri="{9D8B030D-6E8A-4147-A177-3AD203B41FA5}">
                      <a16:colId xmlns:a16="http://schemas.microsoft.com/office/drawing/2014/main" val="446680892"/>
                    </a:ext>
                  </a:extLst>
                </a:gridCol>
                <a:gridCol w="679415">
                  <a:extLst>
                    <a:ext uri="{9D8B030D-6E8A-4147-A177-3AD203B41FA5}">
                      <a16:colId xmlns:a16="http://schemas.microsoft.com/office/drawing/2014/main" val="364272586"/>
                    </a:ext>
                  </a:extLst>
                </a:gridCol>
                <a:gridCol w="904416">
                  <a:extLst>
                    <a:ext uri="{9D8B030D-6E8A-4147-A177-3AD203B41FA5}">
                      <a16:colId xmlns:a16="http://schemas.microsoft.com/office/drawing/2014/main" val="20003"/>
                    </a:ext>
                  </a:extLst>
                </a:gridCol>
              </a:tblGrid>
              <a:tr h="461016">
                <a:tc rowSpan="2">
                  <a:txBody>
                    <a:bodyPr/>
                    <a:lstStyle/>
                    <a:p>
                      <a:pPr algn="ctr" fontAlgn="ctr"/>
                      <a:r>
                        <a:rPr lang="es-MX" sz="1800" b="1" i="0" u="none" strike="noStrike" dirty="0">
                          <a:solidFill>
                            <a:srgbClr val="FFFFFF"/>
                          </a:solidFill>
                          <a:effectLst/>
                          <a:latin typeface="Arial Narrow" panose="020B0606020202030204" pitchFamily="34" charset="0"/>
                        </a:rPr>
                        <a:t>Fondo o Programa</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1F4E78"/>
                    </a:solidFill>
                  </a:tcPr>
                </a:tc>
                <a:tc rowSpan="2">
                  <a:txBody>
                    <a:bodyPr/>
                    <a:lstStyle/>
                    <a:p>
                      <a:pPr algn="ctr" fontAlgn="ctr"/>
                      <a:r>
                        <a:rPr lang="es-MX" sz="1800" b="1" i="0" u="none" strike="noStrike" dirty="0">
                          <a:solidFill>
                            <a:srgbClr val="FFFFFF"/>
                          </a:solidFill>
                          <a:effectLst/>
                          <a:latin typeface="Arial Narrow" panose="020B0606020202030204" pitchFamily="34" charset="0"/>
                        </a:rPr>
                        <a:t>Asignación</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(millones de pesos)</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gridSpan="5">
                  <a:txBody>
                    <a:bodyPr/>
                    <a:lstStyle/>
                    <a:p>
                      <a:pPr algn="ctr" fontAlgn="ctr"/>
                      <a:r>
                        <a:rPr lang="es-MX" sz="1800" b="1" i="0" u="none" strike="noStrike" dirty="0" smtClean="0">
                          <a:solidFill>
                            <a:srgbClr val="000000"/>
                          </a:solidFill>
                          <a:effectLst/>
                          <a:latin typeface="Arial Narrow" panose="020B0606020202030204" pitchFamily="34" charset="0"/>
                        </a:rPr>
                        <a:t>Auditorías</a:t>
                      </a:r>
                      <a:endParaRPr lang="es-MX" sz="18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pPr algn="ctr" fontAlgn="ctr"/>
                      <a:endParaRPr lang="es-MX" sz="11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hMerge="1">
                  <a:txBody>
                    <a:bodyPr/>
                    <a:lstStyle/>
                    <a:p>
                      <a:pPr algn="ctr" fontAlgn="ctr"/>
                      <a:endParaRPr lang="es-MX" sz="11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DD19BC"/>
                    </a:solidFill>
                  </a:tcPr>
                </a:tc>
                <a:tc hMerge="1">
                  <a:txBody>
                    <a:bodyPr/>
                    <a:lstStyle/>
                    <a:p>
                      <a:pPr algn="ctr" fontAlgn="ctr"/>
                      <a:endParaRPr lang="es-MX" sz="11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hMerge="1">
                  <a:txBody>
                    <a:bodyPr/>
                    <a:lstStyle/>
                    <a:p>
                      <a:pPr algn="ctr" fontAlgn="ctr"/>
                      <a:endParaRPr lang="es-MX" sz="11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pPr algn="ctr" fontAlgn="ctr"/>
                      <a:r>
                        <a:rPr lang="es-MX" sz="1600" b="1" i="0" u="none" strike="noStrike" dirty="0" smtClean="0">
                          <a:solidFill>
                            <a:srgbClr val="FFFFFF"/>
                          </a:solidFill>
                          <a:effectLst/>
                          <a:latin typeface="Arial Narrow" panose="020B0606020202030204" pitchFamily="34" charset="0"/>
                        </a:rPr>
                        <a:t>Posición por mayor número</a:t>
                      </a:r>
                      <a:r>
                        <a:rPr lang="es-MX" sz="1600" b="1" i="0" u="none" strike="noStrike" baseline="0" dirty="0" smtClean="0">
                          <a:solidFill>
                            <a:srgbClr val="FFFFFF"/>
                          </a:solidFill>
                          <a:effectLst/>
                          <a:latin typeface="Arial Narrow" panose="020B0606020202030204" pitchFamily="34" charset="0"/>
                        </a:rPr>
                        <a:t> de auditorías</a:t>
                      </a:r>
                      <a:endParaRPr lang="es-MX" sz="16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53586641"/>
                  </a:ext>
                </a:extLst>
              </a:tr>
              <a:tr h="591721">
                <a:tc vMerge="1">
                  <a:txBody>
                    <a:bodyPr/>
                    <a:lstStyle/>
                    <a:p>
                      <a:pPr algn="ctr" fontAlgn="ctr"/>
                      <a:endParaRPr lang="es-MX" sz="11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8"/>
                    </a:solidFill>
                  </a:tcPr>
                </a:tc>
                <a:tc vMerge="1">
                  <a:txBody>
                    <a:bodyPr/>
                    <a:lstStyle/>
                    <a:p>
                      <a:pPr algn="ctr" fontAlgn="ctr"/>
                      <a:endParaRPr lang="es-MX" sz="11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fontAlgn="ctr"/>
                      <a:r>
                        <a:rPr lang="es-MX" sz="1800" b="1" i="0" u="none" strike="noStrike" dirty="0" smtClean="0">
                          <a:solidFill>
                            <a:srgbClr val="000000"/>
                          </a:solidFill>
                          <a:effectLst/>
                          <a:latin typeface="Arial Narrow" panose="020B0606020202030204" pitchFamily="34" charset="0"/>
                        </a:rPr>
                        <a:t>TOTAL</a:t>
                      </a:r>
                      <a:endParaRPr lang="es-MX" sz="18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lumOff val="50000"/>
                      </a:schemeClr>
                    </a:solidFill>
                  </a:tcPr>
                </a:tc>
                <a:tc>
                  <a:txBody>
                    <a:bodyPr/>
                    <a:lstStyle/>
                    <a:p>
                      <a:pPr algn="ctr" fontAlgn="ctr"/>
                      <a:r>
                        <a:rPr lang="es-MX" sz="1800" b="1" i="0" u="none" strike="noStrike" dirty="0" smtClean="0">
                          <a:solidFill>
                            <a:schemeClr val="bg1"/>
                          </a:solidFill>
                          <a:effectLst/>
                          <a:latin typeface="Arial Narrow" panose="020B0606020202030204" pitchFamily="34" charset="0"/>
                        </a:rPr>
                        <a:t>ASF</a:t>
                      </a:r>
                      <a:endParaRPr lang="es-MX" sz="18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algn="ctr" fontAlgn="ctr"/>
                      <a:r>
                        <a:rPr lang="es-MX" sz="1800" b="1" i="0" u="none" strike="noStrike" dirty="0" smtClean="0">
                          <a:solidFill>
                            <a:schemeClr val="bg1"/>
                          </a:solidFill>
                          <a:effectLst/>
                          <a:latin typeface="Arial Narrow" panose="020B0606020202030204" pitchFamily="34" charset="0"/>
                        </a:rPr>
                        <a:t>SFP</a:t>
                      </a:r>
                      <a:endParaRPr lang="es-MX" sz="18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19BC"/>
                    </a:solidFill>
                  </a:tcPr>
                </a:tc>
                <a:tc>
                  <a:txBody>
                    <a:bodyPr/>
                    <a:lstStyle/>
                    <a:p>
                      <a:pPr algn="ctr" fontAlgn="ctr"/>
                      <a:r>
                        <a:rPr lang="es-MX" sz="1800" b="1" i="0" u="none" strike="noStrike" dirty="0" smtClean="0">
                          <a:solidFill>
                            <a:schemeClr val="bg1"/>
                          </a:solidFill>
                          <a:effectLst/>
                          <a:latin typeface="Arial Narrow" panose="020B0606020202030204" pitchFamily="34" charset="0"/>
                        </a:rPr>
                        <a:t>EEF</a:t>
                      </a:r>
                      <a:endParaRPr lang="es-MX" sz="18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fontAlgn="ctr"/>
                      <a:r>
                        <a:rPr lang="es-MX" sz="1800" b="1" i="0" u="none" strike="noStrike" dirty="0" smtClean="0">
                          <a:solidFill>
                            <a:srgbClr val="000000"/>
                          </a:solidFill>
                          <a:effectLst/>
                          <a:latin typeface="Arial Narrow" panose="020B0606020202030204" pitchFamily="34" charset="0"/>
                        </a:rPr>
                        <a:t>OEC</a:t>
                      </a:r>
                      <a:endParaRPr lang="es-MX" sz="18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fontAlgn="ctr"/>
                      <a:endParaRPr lang="es-MX" sz="11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576206">
                <a:tc>
                  <a:txBody>
                    <a:bodyPr/>
                    <a:lstStyle/>
                    <a:p>
                      <a:pPr algn="l" fontAlgn="ctr"/>
                      <a:r>
                        <a:rPr lang="es-MX" sz="1800" b="0" i="0" u="none" strike="noStrike" dirty="0">
                          <a:solidFill>
                            <a:srgbClr val="000000"/>
                          </a:solidFill>
                          <a:effectLst/>
                          <a:latin typeface="Arial Narrow" panose="020B0606020202030204" pitchFamily="34" charset="0"/>
                        </a:rPr>
                        <a:t>FISM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dirty="0">
                          <a:solidFill>
                            <a:srgbClr val="000000"/>
                          </a:solidFill>
                          <a:effectLst/>
                          <a:latin typeface="Arial Narrow" panose="020B0606020202030204" pitchFamily="34" charset="0"/>
                        </a:rPr>
                        <a:t>53,975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878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216</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661</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76206">
                <a:tc>
                  <a:txBody>
                    <a:bodyPr/>
                    <a:lstStyle/>
                    <a:p>
                      <a:pPr algn="l" fontAlgn="ctr"/>
                      <a:r>
                        <a:rPr lang="es-MX" sz="1800" b="0" i="0" u="none" strike="noStrike" dirty="0" smtClean="0">
                          <a:solidFill>
                            <a:srgbClr val="000000"/>
                          </a:solidFill>
                          <a:effectLst/>
                          <a:latin typeface="Arial Narrow" panose="020B0606020202030204" pitchFamily="34" charset="0"/>
                        </a:rPr>
                        <a:t>Ramo 28</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dirty="0">
                          <a:solidFill>
                            <a:srgbClr val="000000"/>
                          </a:solidFill>
                          <a:effectLst/>
                          <a:latin typeface="Arial Narrow" panose="020B0606020202030204" pitchFamily="34" charset="0"/>
                        </a:rPr>
                        <a:t>693,778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789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178</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611</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76206">
                <a:tc>
                  <a:txBody>
                    <a:bodyPr/>
                    <a:lstStyle/>
                    <a:p>
                      <a:pPr algn="l" fontAlgn="ctr"/>
                      <a:r>
                        <a:rPr lang="es-MX" sz="1800" b="0" i="0" u="none" strike="noStrike" dirty="0" smtClean="0">
                          <a:solidFill>
                            <a:srgbClr val="000000"/>
                          </a:solidFill>
                          <a:effectLst/>
                          <a:latin typeface="Arial Narrow" panose="020B0606020202030204" pitchFamily="34" charset="0"/>
                        </a:rPr>
                        <a:t>FORTAMUN-DF</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dirty="0">
                          <a:solidFill>
                            <a:srgbClr val="000000"/>
                          </a:solidFill>
                          <a:effectLst/>
                          <a:latin typeface="Arial Narrow" panose="020B0606020202030204" pitchFamily="34" charset="0"/>
                        </a:rPr>
                        <a:t>62,219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783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196</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586</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76206">
                <a:tc>
                  <a:txBody>
                    <a:bodyPr/>
                    <a:lstStyle/>
                    <a:p>
                      <a:pPr algn="l" fontAlgn="ctr"/>
                      <a:r>
                        <a:rPr lang="es-MX" sz="1800" b="0" i="0" u="none" strike="noStrike" dirty="0">
                          <a:solidFill>
                            <a:srgbClr val="000000"/>
                          </a:solidFill>
                          <a:effectLst/>
                          <a:latin typeface="Arial Narrow" panose="020B0606020202030204" pitchFamily="34" charset="0"/>
                        </a:rPr>
                        <a:t>FORTALECE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dirty="0">
                          <a:solidFill>
                            <a:srgbClr val="000000"/>
                          </a:solidFill>
                          <a:effectLst/>
                          <a:latin typeface="Arial Narrow" panose="020B0606020202030204" pitchFamily="34" charset="0"/>
                        </a:rPr>
                        <a:t>9,307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MX" sz="1800" b="0" i="0" u="none" strike="noStrike" dirty="0">
                          <a:solidFill>
                            <a:srgbClr val="000000"/>
                          </a:solidFill>
                          <a:effectLst/>
                          <a:latin typeface="Arial Narrow" panose="020B0606020202030204" pitchFamily="34" charset="0"/>
                        </a:rPr>
                        <a:t>291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45</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18</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191</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31</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76206">
                <a:tc>
                  <a:txBody>
                    <a:bodyPr/>
                    <a:lstStyle/>
                    <a:p>
                      <a:pPr algn="l" fontAlgn="ctr"/>
                      <a:r>
                        <a:rPr lang="es-MX" sz="1800" b="0" i="0" u="none" strike="noStrike">
                          <a:solidFill>
                            <a:srgbClr val="000000"/>
                          </a:solidFill>
                          <a:effectLst/>
                          <a:latin typeface="Arial Narrow" panose="020B0606020202030204" pitchFamily="34" charset="0"/>
                        </a:rPr>
                        <a:t>FORTASEG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dirty="0">
                          <a:solidFill>
                            <a:srgbClr val="000000"/>
                          </a:solidFill>
                          <a:effectLst/>
                          <a:latin typeface="Arial Narrow" panose="020B0606020202030204" pitchFamily="34" charset="0"/>
                        </a:rPr>
                        <a:t>5,485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MX" sz="1800" b="0" i="0" u="none" strike="noStrike" dirty="0">
                          <a:solidFill>
                            <a:srgbClr val="000000"/>
                          </a:solidFill>
                          <a:effectLst/>
                          <a:latin typeface="Arial Narrow" panose="020B0606020202030204" pitchFamily="34" charset="0"/>
                        </a:rPr>
                        <a:t>161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71</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17</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56</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17</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95588">
                <a:tc>
                  <a:txBody>
                    <a:bodyPr/>
                    <a:lstStyle/>
                    <a:p>
                      <a:pPr algn="l" fontAlgn="ctr"/>
                      <a:r>
                        <a:rPr lang="es-MX" sz="1800" b="0" i="0" u="none" strike="noStrike" dirty="0">
                          <a:solidFill>
                            <a:srgbClr val="000000"/>
                          </a:solidFill>
                          <a:effectLst/>
                          <a:latin typeface="Arial Narrow" panose="020B0606020202030204" pitchFamily="34" charset="0"/>
                        </a:rPr>
                        <a:t>Fortalecimiento Financiero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dirty="0">
                          <a:solidFill>
                            <a:srgbClr val="000000"/>
                          </a:solidFill>
                          <a:effectLst/>
                          <a:latin typeface="Arial Narrow" panose="020B0606020202030204" pitchFamily="34" charset="0"/>
                        </a:rPr>
                        <a:t>62,258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21</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71</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16</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10" name="Conector recto 9"/>
          <p:cNvCxnSpPr/>
          <p:nvPr/>
        </p:nvCxnSpPr>
        <p:spPr>
          <a:xfrm>
            <a:off x="516683" y="947629"/>
            <a:ext cx="8411293"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3 CuadroTexto"/>
          <p:cNvSpPr txBox="1"/>
          <p:nvPr/>
        </p:nvSpPr>
        <p:spPr>
          <a:xfrm>
            <a:off x="248109" y="1060956"/>
            <a:ext cx="8755285" cy="461665"/>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82038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a 8"/>
          <p:cNvGraphicFramePr>
            <a:graphicFrameLocks noGrp="1"/>
          </p:cNvGraphicFramePr>
          <p:nvPr>
            <p:extLst/>
          </p:nvPr>
        </p:nvGraphicFramePr>
        <p:xfrm>
          <a:off x="251522" y="1122020"/>
          <a:ext cx="8652839" cy="5453610"/>
        </p:xfrm>
        <a:graphic>
          <a:graphicData uri="http://schemas.openxmlformats.org/drawingml/2006/table">
            <a:tbl>
              <a:tblPr/>
              <a:tblGrid>
                <a:gridCol w="2353367">
                  <a:extLst>
                    <a:ext uri="{9D8B030D-6E8A-4147-A177-3AD203B41FA5}">
                      <a16:colId xmlns:a16="http://schemas.microsoft.com/office/drawing/2014/main" val="20000"/>
                    </a:ext>
                  </a:extLst>
                </a:gridCol>
                <a:gridCol w="1535063">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648072">
                  <a:extLst>
                    <a:ext uri="{9D8B030D-6E8A-4147-A177-3AD203B41FA5}">
                      <a16:colId xmlns:a16="http://schemas.microsoft.com/office/drawing/2014/main" val="2310481854"/>
                    </a:ext>
                  </a:extLst>
                </a:gridCol>
                <a:gridCol w="792088">
                  <a:extLst>
                    <a:ext uri="{9D8B030D-6E8A-4147-A177-3AD203B41FA5}">
                      <a16:colId xmlns:a16="http://schemas.microsoft.com/office/drawing/2014/main" val="3752775005"/>
                    </a:ext>
                  </a:extLst>
                </a:gridCol>
                <a:gridCol w="720080">
                  <a:extLst>
                    <a:ext uri="{9D8B030D-6E8A-4147-A177-3AD203B41FA5}">
                      <a16:colId xmlns:a16="http://schemas.microsoft.com/office/drawing/2014/main" val="2532998180"/>
                    </a:ext>
                  </a:extLst>
                </a:gridCol>
                <a:gridCol w="864096">
                  <a:extLst>
                    <a:ext uri="{9D8B030D-6E8A-4147-A177-3AD203B41FA5}">
                      <a16:colId xmlns:a16="http://schemas.microsoft.com/office/drawing/2014/main" val="1492284949"/>
                    </a:ext>
                  </a:extLst>
                </a:gridCol>
                <a:gridCol w="947985">
                  <a:extLst>
                    <a:ext uri="{9D8B030D-6E8A-4147-A177-3AD203B41FA5}">
                      <a16:colId xmlns:a16="http://schemas.microsoft.com/office/drawing/2014/main" val="20003"/>
                    </a:ext>
                  </a:extLst>
                </a:gridCol>
              </a:tblGrid>
              <a:tr h="397679">
                <a:tc rowSpan="2">
                  <a:txBody>
                    <a:bodyPr/>
                    <a:lstStyle/>
                    <a:p>
                      <a:pPr algn="ctr" fontAlgn="ctr"/>
                      <a:r>
                        <a:rPr lang="es-MX" sz="1800" b="1" i="0" u="none" strike="noStrike" dirty="0">
                          <a:solidFill>
                            <a:srgbClr val="FFFFFF"/>
                          </a:solidFill>
                          <a:effectLst/>
                          <a:latin typeface="Arial Narrow" panose="020B0606020202030204" pitchFamily="34" charset="0"/>
                        </a:rPr>
                        <a:t>Fondo o Programa</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1F4E78"/>
                    </a:solidFill>
                  </a:tcPr>
                </a:tc>
                <a:tc rowSpan="2">
                  <a:txBody>
                    <a:bodyPr/>
                    <a:lstStyle/>
                    <a:p>
                      <a:pPr algn="ctr" fontAlgn="ctr"/>
                      <a:r>
                        <a:rPr lang="es-MX" sz="1800" b="1" i="0" u="none" strike="noStrike" dirty="0">
                          <a:solidFill>
                            <a:srgbClr val="FFFFFF"/>
                          </a:solidFill>
                          <a:effectLst/>
                          <a:latin typeface="Arial Narrow" panose="020B0606020202030204" pitchFamily="34" charset="0"/>
                        </a:rPr>
                        <a:t>Asignación</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(millones de pesos)</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gridSpan="5">
                  <a:txBody>
                    <a:bodyPr/>
                    <a:lstStyle/>
                    <a:p>
                      <a:pPr algn="ctr" fontAlgn="ctr"/>
                      <a:r>
                        <a:rPr lang="es-MX" sz="1800" b="1" i="0" u="none" strike="noStrike" dirty="0" smtClean="0">
                          <a:solidFill>
                            <a:srgbClr val="000000"/>
                          </a:solidFill>
                          <a:effectLst/>
                          <a:latin typeface="Arial Narrow" panose="020B0606020202030204" pitchFamily="34" charset="0"/>
                        </a:rPr>
                        <a:t>Auditorías</a:t>
                      </a:r>
                      <a:endParaRPr lang="es-MX" sz="18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pPr algn="ctr" fontAlgn="ctr"/>
                      <a:endParaRPr lang="es-MX" sz="11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hMerge="1">
                  <a:txBody>
                    <a:bodyPr/>
                    <a:lstStyle/>
                    <a:p>
                      <a:pPr algn="ctr" fontAlgn="ctr"/>
                      <a:endParaRPr lang="es-MX" sz="11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DD19BC"/>
                    </a:solidFill>
                  </a:tcPr>
                </a:tc>
                <a:tc hMerge="1">
                  <a:txBody>
                    <a:bodyPr/>
                    <a:lstStyle/>
                    <a:p>
                      <a:pPr algn="ctr" fontAlgn="ctr"/>
                      <a:endParaRPr lang="es-MX" sz="11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hMerge="1">
                  <a:txBody>
                    <a:bodyPr/>
                    <a:lstStyle/>
                    <a:p>
                      <a:pPr algn="ctr" fontAlgn="ctr"/>
                      <a:endParaRPr lang="es-MX" sz="11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800" b="1" i="0" u="none" strike="noStrike" dirty="0" smtClean="0">
                          <a:solidFill>
                            <a:srgbClr val="FFFFFF"/>
                          </a:solidFill>
                          <a:effectLst/>
                          <a:latin typeface="Arial Narrow" panose="020B0606020202030204" pitchFamily="34" charset="0"/>
                        </a:rPr>
                        <a:t>Posición por mayor número</a:t>
                      </a:r>
                      <a:r>
                        <a:rPr lang="es-MX" sz="1800" b="1" i="0" u="none" strike="noStrike" baseline="0" dirty="0" smtClean="0">
                          <a:solidFill>
                            <a:srgbClr val="FFFFFF"/>
                          </a:solidFill>
                          <a:effectLst/>
                          <a:latin typeface="Arial Narrow" panose="020B0606020202030204" pitchFamily="34" charset="0"/>
                        </a:rPr>
                        <a:t> de auditorías</a:t>
                      </a:r>
                      <a:endParaRPr lang="es-MX" sz="1800" b="1" i="0" u="none" strike="noStrike" dirty="0" smtClean="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4075661472"/>
                  </a:ext>
                </a:extLst>
              </a:tr>
              <a:tr h="418842">
                <a:tc vMerge="1">
                  <a:txBody>
                    <a:bodyPr/>
                    <a:lstStyle/>
                    <a:p>
                      <a:pPr algn="ctr" fontAlgn="ctr"/>
                      <a:endParaRPr lang="es-MX" sz="12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8"/>
                    </a:solidFill>
                  </a:tcPr>
                </a:tc>
                <a:tc vMerge="1">
                  <a:txBody>
                    <a:bodyPr/>
                    <a:lstStyle/>
                    <a:p>
                      <a:pPr algn="ctr" fontAlgn="ctr"/>
                      <a:endParaRPr lang="es-MX" sz="12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fontAlgn="ctr"/>
                      <a:r>
                        <a:rPr lang="es-MX" sz="1800" b="1" i="0" u="none" strike="noStrike" dirty="0" smtClean="0">
                          <a:solidFill>
                            <a:srgbClr val="000000"/>
                          </a:solidFill>
                          <a:effectLst/>
                          <a:latin typeface="Arial Narrow" panose="020B0606020202030204" pitchFamily="34" charset="0"/>
                        </a:rPr>
                        <a:t>TOTAL</a:t>
                      </a:r>
                      <a:endParaRPr lang="es-MX" sz="18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lumOff val="50000"/>
                      </a:schemeClr>
                    </a:solidFill>
                  </a:tcPr>
                </a:tc>
                <a:tc>
                  <a:txBody>
                    <a:bodyPr/>
                    <a:lstStyle/>
                    <a:p>
                      <a:pPr algn="ctr" fontAlgn="ctr"/>
                      <a:r>
                        <a:rPr lang="es-MX" sz="1800" b="1" i="0" u="none" strike="noStrike" dirty="0" smtClean="0">
                          <a:solidFill>
                            <a:schemeClr val="bg1"/>
                          </a:solidFill>
                          <a:effectLst/>
                          <a:latin typeface="Arial Narrow" panose="020B0606020202030204" pitchFamily="34" charset="0"/>
                        </a:rPr>
                        <a:t>ASF</a:t>
                      </a:r>
                      <a:endParaRPr lang="es-MX" sz="18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algn="ctr" fontAlgn="ctr"/>
                      <a:r>
                        <a:rPr lang="es-MX" sz="1800" b="1" i="0" u="none" strike="noStrike" dirty="0" smtClean="0">
                          <a:solidFill>
                            <a:schemeClr val="bg1"/>
                          </a:solidFill>
                          <a:effectLst/>
                          <a:latin typeface="Arial Narrow" panose="020B0606020202030204" pitchFamily="34" charset="0"/>
                        </a:rPr>
                        <a:t>SFP</a:t>
                      </a:r>
                      <a:endParaRPr lang="es-MX" sz="18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19BC"/>
                    </a:solidFill>
                  </a:tcPr>
                </a:tc>
                <a:tc>
                  <a:txBody>
                    <a:bodyPr/>
                    <a:lstStyle/>
                    <a:p>
                      <a:pPr algn="ctr" fontAlgn="ctr"/>
                      <a:r>
                        <a:rPr lang="es-MX" sz="1800" b="1" i="0" u="none" strike="noStrike" dirty="0" smtClean="0">
                          <a:solidFill>
                            <a:schemeClr val="bg1"/>
                          </a:solidFill>
                          <a:effectLst/>
                          <a:latin typeface="Arial Narrow" panose="020B0606020202030204" pitchFamily="34" charset="0"/>
                        </a:rPr>
                        <a:t>EEF</a:t>
                      </a:r>
                      <a:endParaRPr lang="es-MX" sz="18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fontAlgn="ctr"/>
                      <a:r>
                        <a:rPr lang="es-MX" sz="1800" b="1" i="0" u="none" strike="noStrike" dirty="0" smtClean="0">
                          <a:solidFill>
                            <a:srgbClr val="000000"/>
                          </a:solidFill>
                          <a:effectLst/>
                          <a:latin typeface="Arial Narrow" panose="020B0606020202030204" pitchFamily="34" charset="0"/>
                        </a:rPr>
                        <a:t>OEC</a:t>
                      </a:r>
                      <a:endParaRPr lang="es-MX" sz="18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fontAlgn="ctr"/>
                      <a:endParaRPr lang="es-MX" sz="12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540000">
                <a:tc>
                  <a:txBody>
                    <a:bodyPr/>
                    <a:lstStyle/>
                    <a:p>
                      <a:pPr algn="l" fontAlgn="ctr"/>
                      <a:r>
                        <a:rPr lang="es-MX" sz="1800" b="0" i="0" u="none" strike="noStrike" dirty="0" smtClean="0">
                          <a:solidFill>
                            <a:srgbClr val="000000"/>
                          </a:solidFill>
                          <a:effectLst/>
                          <a:latin typeface="Arial Narrow" panose="020B0606020202030204" pitchFamily="34" charset="0"/>
                        </a:rPr>
                        <a:t>PDR</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7,219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32</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14</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40</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12</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40000">
                <a:tc>
                  <a:txBody>
                    <a:bodyPr/>
                    <a:lstStyle/>
                    <a:p>
                      <a:pPr algn="l" fontAlgn="ctr"/>
                      <a:r>
                        <a:rPr lang="es-MX" sz="1800" b="0" i="0" u="none" strike="noStrike" dirty="0">
                          <a:solidFill>
                            <a:srgbClr val="000000"/>
                          </a:solidFill>
                          <a:effectLst/>
                          <a:latin typeface="Arial Narrow" panose="020B0606020202030204" pitchFamily="34" charset="0"/>
                        </a:rPr>
                        <a:t>Programa de Agua potable, Alcantarillado y Saneamiento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8,186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17</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45</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24</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40000">
                <a:tc>
                  <a:txBody>
                    <a:bodyPr/>
                    <a:lstStyle/>
                    <a:p>
                      <a:pPr algn="l" fontAlgn="ctr"/>
                      <a:r>
                        <a:rPr lang="es-MX" sz="1800" b="0" i="0" u="none" strike="noStrike" dirty="0">
                          <a:solidFill>
                            <a:srgbClr val="000000"/>
                          </a:solidFill>
                          <a:effectLst/>
                          <a:latin typeface="Arial Narrow" panose="020B0606020202030204" pitchFamily="34" charset="0"/>
                        </a:rPr>
                        <a:t>FAFEF</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33,995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37</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40000">
                <a:tc>
                  <a:txBody>
                    <a:bodyPr/>
                    <a:lstStyle/>
                    <a:p>
                      <a:pPr algn="l" fontAlgn="ctr"/>
                      <a:r>
                        <a:rPr lang="es-MX" sz="1800" b="0" i="0" u="none" strike="noStrike" dirty="0" smtClean="0">
                          <a:solidFill>
                            <a:srgbClr val="000000"/>
                          </a:solidFill>
                          <a:effectLst/>
                          <a:latin typeface="Arial Narrow" panose="020B0606020202030204" pitchFamily="34" charset="0"/>
                        </a:rPr>
                        <a:t>PETC</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10,031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17</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2</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16</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40000">
                <a:tc>
                  <a:txBody>
                    <a:bodyPr/>
                    <a:lstStyle/>
                    <a:p>
                      <a:pPr algn="l" fontAlgn="ctr"/>
                      <a:r>
                        <a:rPr lang="es-MX" sz="1800" b="0" i="0" u="none" strike="noStrike" dirty="0">
                          <a:solidFill>
                            <a:srgbClr val="000000"/>
                          </a:solidFill>
                          <a:effectLst/>
                          <a:latin typeface="Arial Narrow" panose="020B0606020202030204" pitchFamily="34" charset="0"/>
                        </a:rPr>
                        <a:t>FISE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7,445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MX" sz="1800" b="0" i="0" u="none" strike="noStrike" dirty="0">
                          <a:solidFill>
                            <a:srgbClr val="000000"/>
                          </a:solidFill>
                          <a:effectLst/>
                          <a:latin typeface="Arial Narrow" panose="020B0606020202030204" pitchFamily="34" charset="0"/>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32</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20</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10</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40000">
                <a:tc>
                  <a:txBody>
                    <a:bodyPr/>
                    <a:lstStyle/>
                    <a:p>
                      <a:pPr algn="l" fontAlgn="ctr"/>
                      <a:r>
                        <a:rPr lang="es-MX" sz="1800" b="0" i="0" u="none" strike="noStrike" dirty="0">
                          <a:solidFill>
                            <a:srgbClr val="000000"/>
                          </a:solidFill>
                          <a:effectLst/>
                          <a:latin typeface="Arial Narrow" panose="020B0606020202030204" pitchFamily="34" charset="0"/>
                        </a:rPr>
                        <a:t>FAM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19,766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MX" sz="1800" b="0" i="0" u="none" strike="noStrike" dirty="0">
                          <a:solidFill>
                            <a:srgbClr val="000000"/>
                          </a:solidFill>
                          <a:effectLst/>
                          <a:latin typeface="Arial Narrow" panose="020B0606020202030204" pitchFamily="34" charset="0"/>
                        </a:rPr>
                        <a:t>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12</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14</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540000">
                <a:tc>
                  <a:txBody>
                    <a:bodyPr/>
                    <a:lstStyle/>
                    <a:p>
                      <a:pPr algn="l" fontAlgn="ctr"/>
                      <a:r>
                        <a:rPr lang="es-MX" sz="1800" b="0" i="0" u="none" strike="noStrike" dirty="0" smtClean="0">
                          <a:solidFill>
                            <a:srgbClr val="000000"/>
                          </a:solidFill>
                          <a:effectLst/>
                          <a:latin typeface="Arial Narrow" panose="020B0606020202030204" pitchFamily="34" charset="0"/>
                        </a:rPr>
                        <a:t>U006</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dirty="0">
                          <a:solidFill>
                            <a:srgbClr val="000000"/>
                          </a:solidFill>
                          <a:effectLst/>
                          <a:latin typeface="Arial Narrow" panose="020B0606020202030204" pitchFamily="34" charset="0"/>
                        </a:rPr>
                        <a:t>83,464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32</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21</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2</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cxnSp>
        <p:nvCxnSpPr>
          <p:cNvPr id="11" name="Conector recto 10"/>
          <p:cNvCxnSpPr/>
          <p:nvPr/>
        </p:nvCxnSpPr>
        <p:spPr>
          <a:xfrm>
            <a:off x="1236017" y="721910"/>
            <a:ext cx="7668344"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3 CuadroTexto"/>
          <p:cNvSpPr txBox="1"/>
          <p:nvPr/>
        </p:nvSpPr>
        <p:spPr>
          <a:xfrm>
            <a:off x="239078" y="691133"/>
            <a:ext cx="8665283" cy="461665"/>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76012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11560" y="1431940"/>
            <a:ext cx="8136904" cy="4801314"/>
          </a:xfrm>
          <a:prstGeom prst="rect">
            <a:avLst/>
          </a:prstGeom>
          <a:noFill/>
        </p:spPr>
        <p:txBody>
          <a:bodyPr wrap="square" rtlCol="0">
            <a:spAutoFit/>
          </a:bodyPr>
          <a:lstStyle/>
          <a:p>
            <a:pPr algn="just">
              <a:lnSpc>
                <a:spcPct val="150000"/>
              </a:lnSpc>
            </a:pPr>
            <a:r>
              <a:rPr lang="es-MX" sz="2800" b="1" u="sng" dirty="0" smtClean="0">
                <a:latin typeface="Arial" panose="020B0604020202020204" pitchFamily="34" charset="0"/>
                <a:cs typeface="Arial" panose="020B0604020202020204" pitchFamily="34" charset="0"/>
              </a:rPr>
              <a:t>Parte A.-La Coordinación para la Fiscalización y la Plataforma Digital del Sistema Nacional Anticorrupción.</a:t>
            </a:r>
          </a:p>
          <a:p>
            <a:pPr marL="400050" indent="-400050">
              <a:lnSpc>
                <a:spcPct val="150000"/>
              </a:lnSpc>
              <a:buAutoNum type="romanUcPeriod"/>
            </a:pPr>
            <a:r>
              <a:rPr lang="es-MX" sz="2400" b="1" dirty="0" smtClean="0">
                <a:latin typeface="Arial" panose="020B0604020202020204" pitchFamily="34" charset="0"/>
                <a:cs typeface="Arial" panose="020B0604020202020204" pitchFamily="34" charset="0"/>
              </a:rPr>
              <a:t>Sistema Nacional de Fiscalización (SNF). Objetivo</a:t>
            </a:r>
          </a:p>
          <a:p>
            <a:pPr marL="400050" indent="-400050">
              <a:lnSpc>
                <a:spcPct val="150000"/>
              </a:lnSpc>
              <a:buFontTx/>
              <a:buAutoNum type="romanUcPeriod"/>
            </a:pPr>
            <a:r>
              <a:rPr lang="es-MX" sz="2400" b="1" dirty="0" smtClean="0">
                <a:latin typeface="Arial" panose="020B0604020202020204" pitchFamily="34" charset="0"/>
                <a:cs typeface="Arial" panose="020B0604020202020204" pitchFamily="34" charset="0"/>
              </a:rPr>
              <a:t>Plataforma Digital </a:t>
            </a:r>
            <a:r>
              <a:rPr lang="es-MX" sz="2400" b="1" dirty="0">
                <a:latin typeface="Arial" panose="020B0604020202020204" pitchFamily="34" charset="0"/>
                <a:cs typeface="Arial" panose="020B0604020202020204" pitchFamily="34" charset="0"/>
              </a:rPr>
              <a:t>del </a:t>
            </a:r>
            <a:r>
              <a:rPr lang="es-MX" sz="2400" b="1" dirty="0" smtClean="0">
                <a:latin typeface="Arial" panose="020B0604020202020204" pitchFamily="34" charset="0"/>
                <a:cs typeface="Arial" panose="020B0604020202020204" pitchFamily="34" charset="0"/>
              </a:rPr>
              <a:t>SNA y el Sistema de Información y Comunicación del SNF. </a:t>
            </a:r>
          </a:p>
          <a:p>
            <a:pPr marL="400050" indent="-400050">
              <a:lnSpc>
                <a:spcPct val="150000"/>
              </a:lnSpc>
              <a:buFontTx/>
              <a:buAutoNum type="romanUcPeriod"/>
            </a:pPr>
            <a:r>
              <a:rPr lang="es-MX" sz="2400" b="1" dirty="0" smtClean="0">
                <a:latin typeface="Arial" panose="020B0604020202020204" pitchFamily="34" charset="0"/>
                <a:cs typeface="Arial" panose="020B0604020202020204" pitchFamily="34" charset="0"/>
              </a:rPr>
              <a:t>Grupo </a:t>
            </a:r>
            <a:r>
              <a:rPr lang="es-MX" sz="2400" b="1" dirty="0">
                <a:latin typeface="Arial" panose="020B0604020202020204" pitchFamily="34" charset="0"/>
                <a:cs typeface="Arial" panose="020B0604020202020204" pitchFamily="34" charset="0"/>
              </a:rPr>
              <a:t>de Trabajo de Coordinación para la Fiscalización, del SNF</a:t>
            </a:r>
            <a:r>
              <a:rPr lang="es-MX" sz="2400" b="1" dirty="0" smtClean="0">
                <a:latin typeface="Arial" panose="020B0604020202020204" pitchFamily="34" charset="0"/>
                <a:cs typeface="Arial" panose="020B0604020202020204" pitchFamily="34" charset="0"/>
              </a:rPr>
              <a:t>. </a:t>
            </a:r>
          </a:p>
        </p:txBody>
      </p:sp>
      <p:sp>
        <p:nvSpPr>
          <p:cNvPr id="2" name="CuadroTexto 1"/>
          <p:cNvSpPr txBox="1"/>
          <p:nvPr/>
        </p:nvSpPr>
        <p:spPr>
          <a:xfrm>
            <a:off x="611560" y="908720"/>
            <a:ext cx="5904656" cy="523220"/>
          </a:xfrm>
          <a:prstGeom prst="rect">
            <a:avLst/>
          </a:prstGeom>
          <a:noFill/>
        </p:spPr>
        <p:txBody>
          <a:bodyPr wrap="square" rtlCol="0">
            <a:spAutoFit/>
          </a:bodyPr>
          <a:lstStyle/>
          <a:p>
            <a:r>
              <a:rPr lang="es-MX" sz="2800" b="1" dirty="0" smtClean="0">
                <a:latin typeface="Arial" panose="020B0604020202020204" pitchFamily="34" charset="0"/>
                <a:cs typeface="Arial" panose="020B0604020202020204" pitchFamily="34" charset="0"/>
              </a:rPr>
              <a:t>Estructura de la presentación  </a:t>
            </a:r>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54186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a 8"/>
          <p:cNvGraphicFramePr>
            <a:graphicFrameLocks noGrp="1"/>
          </p:cNvGraphicFramePr>
          <p:nvPr>
            <p:extLst/>
          </p:nvPr>
        </p:nvGraphicFramePr>
        <p:xfrm>
          <a:off x="334404" y="1227465"/>
          <a:ext cx="8580833" cy="5247135"/>
        </p:xfrm>
        <a:graphic>
          <a:graphicData uri="http://schemas.openxmlformats.org/drawingml/2006/table">
            <a:tbl>
              <a:tblPr/>
              <a:tblGrid>
                <a:gridCol w="2088232">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936104">
                  <a:extLst>
                    <a:ext uri="{9D8B030D-6E8A-4147-A177-3AD203B41FA5}">
                      <a16:colId xmlns:a16="http://schemas.microsoft.com/office/drawing/2014/main" val="2283571348"/>
                    </a:ext>
                  </a:extLst>
                </a:gridCol>
                <a:gridCol w="864096">
                  <a:extLst>
                    <a:ext uri="{9D8B030D-6E8A-4147-A177-3AD203B41FA5}">
                      <a16:colId xmlns:a16="http://schemas.microsoft.com/office/drawing/2014/main" val="1799375200"/>
                    </a:ext>
                  </a:extLst>
                </a:gridCol>
                <a:gridCol w="792088">
                  <a:extLst>
                    <a:ext uri="{9D8B030D-6E8A-4147-A177-3AD203B41FA5}">
                      <a16:colId xmlns:a16="http://schemas.microsoft.com/office/drawing/2014/main" val="1537619188"/>
                    </a:ext>
                  </a:extLst>
                </a:gridCol>
                <a:gridCol w="864096">
                  <a:extLst>
                    <a:ext uri="{9D8B030D-6E8A-4147-A177-3AD203B41FA5}">
                      <a16:colId xmlns:a16="http://schemas.microsoft.com/office/drawing/2014/main" val="395448905"/>
                    </a:ext>
                  </a:extLst>
                </a:gridCol>
                <a:gridCol w="1019993">
                  <a:extLst>
                    <a:ext uri="{9D8B030D-6E8A-4147-A177-3AD203B41FA5}">
                      <a16:colId xmlns:a16="http://schemas.microsoft.com/office/drawing/2014/main" val="20003"/>
                    </a:ext>
                  </a:extLst>
                </a:gridCol>
              </a:tblGrid>
              <a:tr h="360040">
                <a:tc rowSpan="2">
                  <a:txBody>
                    <a:bodyPr/>
                    <a:lstStyle/>
                    <a:p>
                      <a:pPr algn="ctr" fontAlgn="ctr"/>
                      <a:r>
                        <a:rPr lang="es-MX" sz="1800" b="1" i="0" u="none" strike="noStrike" dirty="0">
                          <a:solidFill>
                            <a:srgbClr val="FFFFFF"/>
                          </a:solidFill>
                          <a:effectLst/>
                          <a:latin typeface="Arial Narrow" panose="020B0606020202030204" pitchFamily="34" charset="0"/>
                        </a:rPr>
                        <a:t>Fondo o Programa</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1F4E78"/>
                    </a:solidFill>
                  </a:tcPr>
                </a:tc>
                <a:tc rowSpan="2">
                  <a:txBody>
                    <a:bodyPr/>
                    <a:lstStyle/>
                    <a:p>
                      <a:pPr algn="ctr" fontAlgn="ctr"/>
                      <a:r>
                        <a:rPr lang="es-MX" sz="1800" b="1" i="0" u="none" strike="noStrike" dirty="0">
                          <a:solidFill>
                            <a:srgbClr val="FFFFFF"/>
                          </a:solidFill>
                          <a:effectLst/>
                          <a:latin typeface="Arial Narrow" panose="020B0606020202030204" pitchFamily="34" charset="0"/>
                        </a:rPr>
                        <a:t>Asignación</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(millones de pesos)</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gridSpan="5">
                  <a:txBody>
                    <a:bodyPr/>
                    <a:lstStyle/>
                    <a:p>
                      <a:pPr algn="ctr" fontAlgn="ctr"/>
                      <a:r>
                        <a:rPr lang="es-MX" sz="1800" b="1" i="0" u="none" strike="noStrike" dirty="0" smtClean="0">
                          <a:solidFill>
                            <a:srgbClr val="000000"/>
                          </a:solidFill>
                          <a:effectLst/>
                          <a:latin typeface="Arial Narrow" panose="020B0606020202030204" pitchFamily="34" charset="0"/>
                        </a:rPr>
                        <a:t>Auditorías</a:t>
                      </a:r>
                      <a:endParaRPr lang="es-MX" sz="18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pPr algn="ctr" fontAlgn="ctr"/>
                      <a:endParaRPr lang="es-MX" sz="11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hMerge="1">
                  <a:txBody>
                    <a:bodyPr/>
                    <a:lstStyle/>
                    <a:p>
                      <a:pPr algn="ctr" fontAlgn="ctr"/>
                      <a:endParaRPr lang="es-MX" sz="11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DD19BC"/>
                    </a:solidFill>
                  </a:tcPr>
                </a:tc>
                <a:tc hMerge="1">
                  <a:txBody>
                    <a:bodyPr/>
                    <a:lstStyle/>
                    <a:p>
                      <a:pPr algn="ctr" fontAlgn="ctr"/>
                      <a:endParaRPr lang="es-MX" sz="11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hMerge="1">
                  <a:txBody>
                    <a:bodyPr/>
                    <a:lstStyle/>
                    <a:p>
                      <a:pPr algn="ctr" fontAlgn="ctr"/>
                      <a:endParaRPr lang="es-MX" sz="11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pPr algn="ctr" fontAlgn="ctr"/>
                      <a:r>
                        <a:rPr lang="es-MX" sz="1800" b="1" i="0" u="none" strike="noStrike" dirty="0" smtClean="0">
                          <a:solidFill>
                            <a:srgbClr val="FFFFFF"/>
                          </a:solidFill>
                          <a:effectLst/>
                          <a:latin typeface="Arial Narrow" panose="020B0606020202030204" pitchFamily="34" charset="0"/>
                        </a:rPr>
                        <a:t>Posición por mayor número</a:t>
                      </a:r>
                      <a:r>
                        <a:rPr lang="es-MX" sz="1800" b="1" i="0" u="none" strike="noStrike" baseline="0" dirty="0" smtClean="0">
                          <a:solidFill>
                            <a:srgbClr val="FFFFFF"/>
                          </a:solidFill>
                          <a:effectLst/>
                          <a:latin typeface="Arial Narrow" panose="020B0606020202030204" pitchFamily="34" charset="0"/>
                        </a:rPr>
                        <a:t> de auditorías</a:t>
                      </a:r>
                      <a:endParaRPr lang="es-MX" sz="18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4189478261"/>
                  </a:ext>
                </a:extLst>
              </a:tr>
              <a:tr h="432048">
                <a:tc vMerge="1">
                  <a:txBody>
                    <a:bodyPr/>
                    <a:lstStyle/>
                    <a:p>
                      <a:pPr algn="ctr" fontAlgn="ctr"/>
                      <a:endParaRPr lang="es-MX" sz="12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8"/>
                    </a:solidFill>
                  </a:tcPr>
                </a:tc>
                <a:tc vMerge="1">
                  <a:txBody>
                    <a:bodyPr/>
                    <a:lstStyle/>
                    <a:p>
                      <a:pPr algn="ctr" fontAlgn="ctr"/>
                      <a:endParaRPr lang="es-MX" sz="12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fontAlgn="ctr"/>
                      <a:r>
                        <a:rPr lang="es-MX" sz="1800" b="1" i="0" u="none" strike="noStrike" dirty="0" smtClean="0">
                          <a:solidFill>
                            <a:srgbClr val="000000"/>
                          </a:solidFill>
                          <a:effectLst/>
                          <a:latin typeface="Arial Narrow" panose="020B0606020202030204" pitchFamily="34" charset="0"/>
                        </a:rPr>
                        <a:t>TOTAL</a:t>
                      </a:r>
                      <a:endParaRPr lang="es-MX" sz="18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lumOff val="50000"/>
                      </a:schemeClr>
                    </a:solidFill>
                  </a:tcPr>
                </a:tc>
                <a:tc>
                  <a:txBody>
                    <a:bodyPr/>
                    <a:lstStyle/>
                    <a:p>
                      <a:pPr algn="ctr" fontAlgn="ctr"/>
                      <a:r>
                        <a:rPr lang="es-MX" sz="1800" b="1" i="0" u="none" strike="noStrike" dirty="0" smtClean="0">
                          <a:solidFill>
                            <a:schemeClr val="bg1"/>
                          </a:solidFill>
                          <a:effectLst/>
                          <a:latin typeface="Arial Narrow" panose="020B0606020202030204" pitchFamily="34" charset="0"/>
                        </a:rPr>
                        <a:t>ASF</a:t>
                      </a:r>
                      <a:endParaRPr lang="es-MX" sz="18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algn="ctr" fontAlgn="ctr"/>
                      <a:r>
                        <a:rPr lang="es-MX" sz="1800" b="1" i="0" u="none" strike="noStrike" dirty="0" smtClean="0">
                          <a:solidFill>
                            <a:schemeClr val="bg1"/>
                          </a:solidFill>
                          <a:effectLst/>
                          <a:latin typeface="Arial Narrow" panose="020B0606020202030204" pitchFamily="34" charset="0"/>
                        </a:rPr>
                        <a:t>SFP</a:t>
                      </a:r>
                      <a:endParaRPr lang="es-MX" sz="18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19BC"/>
                    </a:solidFill>
                  </a:tcPr>
                </a:tc>
                <a:tc>
                  <a:txBody>
                    <a:bodyPr/>
                    <a:lstStyle/>
                    <a:p>
                      <a:pPr algn="ctr" fontAlgn="ctr"/>
                      <a:r>
                        <a:rPr lang="es-MX" sz="1800" b="1" i="0" u="none" strike="noStrike" dirty="0" smtClean="0">
                          <a:solidFill>
                            <a:schemeClr val="bg1"/>
                          </a:solidFill>
                          <a:effectLst/>
                          <a:latin typeface="Arial Narrow" panose="020B0606020202030204" pitchFamily="34" charset="0"/>
                        </a:rPr>
                        <a:t>EEF</a:t>
                      </a:r>
                      <a:endParaRPr lang="es-MX" sz="1800" b="1" i="0" u="none" strike="noStrike" dirty="0">
                        <a:solidFill>
                          <a:schemeClr val="bg1"/>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fontAlgn="ctr"/>
                      <a:r>
                        <a:rPr lang="es-MX" sz="1800" b="1" i="0" u="none" strike="noStrike" dirty="0" smtClean="0">
                          <a:solidFill>
                            <a:srgbClr val="000000"/>
                          </a:solidFill>
                          <a:effectLst/>
                          <a:latin typeface="Arial Narrow" panose="020B0606020202030204" pitchFamily="34" charset="0"/>
                        </a:rPr>
                        <a:t>OEC</a:t>
                      </a:r>
                      <a:endParaRPr lang="es-MX" sz="1800" b="1" i="0" u="none" strike="noStrike" dirty="0">
                        <a:solidFill>
                          <a:srgbClr val="000000"/>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fontAlgn="ctr"/>
                      <a:endParaRPr lang="es-MX" sz="12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432000">
                <a:tc>
                  <a:txBody>
                    <a:bodyPr/>
                    <a:lstStyle/>
                    <a:p>
                      <a:pPr algn="l" fontAlgn="ctr"/>
                      <a:r>
                        <a:rPr lang="es-MX" sz="1800" b="0" i="0" u="none" strike="noStrike" dirty="0">
                          <a:solidFill>
                            <a:srgbClr val="000000"/>
                          </a:solidFill>
                          <a:effectLst/>
                          <a:latin typeface="Arial Narrow" panose="020B0606020202030204" pitchFamily="34" charset="0"/>
                        </a:rPr>
                        <a:t>FASP</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7,000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4</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2000">
                <a:tc>
                  <a:txBody>
                    <a:bodyPr/>
                    <a:lstStyle/>
                    <a:p>
                      <a:pPr algn="l" fontAlgn="ctr"/>
                      <a:r>
                        <a:rPr lang="es-MX" sz="1800" b="0" i="0" u="none" strike="noStrike">
                          <a:solidFill>
                            <a:srgbClr val="000000"/>
                          </a:solidFill>
                          <a:effectLst/>
                          <a:latin typeface="Arial Narrow" panose="020B0606020202030204" pitchFamily="34" charset="0"/>
                        </a:rPr>
                        <a:t>Seguro Popular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70,825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6</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10</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2000">
                <a:tc>
                  <a:txBody>
                    <a:bodyPr/>
                    <a:lstStyle/>
                    <a:p>
                      <a:pPr algn="l" fontAlgn="ctr"/>
                      <a:r>
                        <a:rPr lang="es-MX" sz="1800" b="0" i="0" u="none" strike="noStrike" dirty="0">
                          <a:solidFill>
                            <a:srgbClr val="000000"/>
                          </a:solidFill>
                          <a:effectLst/>
                          <a:latin typeface="Arial Narrow" panose="020B0606020202030204" pitchFamily="34" charset="0"/>
                        </a:rPr>
                        <a:t>FONE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354,963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11</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32000">
                <a:tc>
                  <a:txBody>
                    <a:bodyPr/>
                    <a:lstStyle/>
                    <a:p>
                      <a:pPr algn="l" fontAlgn="ctr"/>
                      <a:r>
                        <a:rPr lang="es-MX" sz="1800" b="0" i="0" u="none" strike="noStrike">
                          <a:solidFill>
                            <a:srgbClr val="000000"/>
                          </a:solidFill>
                          <a:effectLst/>
                          <a:latin typeface="Arial Narrow" panose="020B0606020202030204" pitchFamily="34" charset="0"/>
                        </a:rPr>
                        <a:t>FASSA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85,839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4</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32000">
                <a:tc>
                  <a:txBody>
                    <a:bodyPr/>
                    <a:lstStyle/>
                    <a:p>
                      <a:pPr algn="l" fontAlgn="ctr"/>
                      <a:r>
                        <a:rPr lang="es-MX" sz="1800" b="0" i="0" u="none" strike="noStrike">
                          <a:solidFill>
                            <a:srgbClr val="000000"/>
                          </a:solidFill>
                          <a:effectLst/>
                          <a:latin typeface="Arial Narrow" panose="020B0606020202030204" pitchFamily="34" charset="0"/>
                        </a:rPr>
                        <a:t>FAETA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6,140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32</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32000">
                <a:tc>
                  <a:txBody>
                    <a:bodyPr/>
                    <a:lstStyle/>
                    <a:p>
                      <a:pPr algn="l" fontAlgn="ctr"/>
                      <a:r>
                        <a:rPr lang="es-MX" sz="1800" b="0" i="0" u="none" strike="noStrike" dirty="0" smtClean="0">
                          <a:solidFill>
                            <a:srgbClr val="000000"/>
                          </a:solidFill>
                          <a:effectLst/>
                          <a:latin typeface="Arial Narrow" panose="020B0606020202030204" pitchFamily="34" charset="0"/>
                        </a:rPr>
                        <a:t>PROSPERA</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4,796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32</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6</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32000">
                <a:tc>
                  <a:txBody>
                    <a:bodyPr/>
                    <a:lstStyle/>
                    <a:p>
                      <a:pPr algn="l" fontAlgn="ctr"/>
                      <a:r>
                        <a:rPr lang="es-MX" sz="1800" b="0" i="0" u="none" strike="noStrike">
                          <a:solidFill>
                            <a:srgbClr val="000000"/>
                          </a:solidFill>
                          <a:effectLst/>
                          <a:latin typeface="Arial Narrow" panose="020B0606020202030204" pitchFamily="34" charset="0"/>
                        </a:rPr>
                        <a:t>Programa de Devolución de Derechos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2,050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MX" sz="1800" b="0" i="0" u="none" strike="noStrike" dirty="0">
                          <a:solidFill>
                            <a:srgbClr val="000000"/>
                          </a:solidFill>
                          <a:effectLst/>
                          <a:latin typeface="Arial Narrow" panose="020B0606020202030204" pitchFamily="34" charset="0"/>
                        </a:rPr>
                        <a:t>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33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2</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432000">
                <a:tc>
                  <a:txBody>
                    <a:bodyPr/>
                    <a:lstStyle/>
                    <a:p>
                      <a:pPr algn="l" fontAlgn="ctr"/>
                      <a:r>
                        <a:rPr lang="es-MX" sz="1800" b="0" i="0" u="none" strike="noStrike">
                          <a:solidFill>
                            <a:srgbClr val="000000"/>
                          </a:solidFill>
                          <a:effectLst/>
                          <a:latin typeface="Arial Narrow" panose="020B0606020202030204" pitchFamily="34" charset="0"/>
                        </a:rPr>
                        <a:t>Programas Regionales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7,406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MX" sz="1800" b="0" i="0" u="none" strike="noStrike" dirty="0">
                          <a:solidFill>
                            <a:srgbClr val="000000"/>
                          </a:solidFill>
                          <a:effectLst/>
                          <a:latin typeface="Arial Narrow" panose="020B0606020202030204" pitchFamily="34"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8</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19</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5</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32000">
                <a:tc>
                  <a:txBody>
                    <a:bodyPr/>
                    <a:lstStyle/>
                    <a:p>
                      <a:pPr algn="l" fontAlgn="ctr"/>
                      <a:r>
                        <a:rPr lang="es-MX" sz="1800" b="0" i="0" u="none" strike="noStrike" dirty="0">
                          <a:solidFill>
                            <a:srgbClr val="000000"/>
                          </a:solidFill>
                          <a:effectLst/>
                          <a:latin typeface="Arial Narrow" panose="020B0606020202030204" pitchFamily="34" charset="0"/>
                        </a:rPr>
                        <a:t>Subsidios a programas para jóvenes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es-MX" sz="1800" b="0" i="0" u="none" strike="noStrike">
                          <a:solidFill>
                            <a:srgbClr val="000000"/>
                          </a:solidFill>
                          <a:effectLst/>
                          <a:latin typeface="Arial Narrow" panose="020B0606020202030204" pitchFamily="34" charset="0"/>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13</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smtClean="0">
                          <a:solidFill>
                            <a:srgbClr val="000000"/>
                          </a:solidFill>
                          <a:effectLst/>
                          <a:latin typeface="Arial Narrow" panose="020B0606020202030204" pitchFamily="34" charset="0"/>
                        </a:rPr>
                        <a:t>18</a:t>
                      </a:r>
                      <a:endParaRPr lang="es-MX" sz="18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cxnSp>
        <p:nvCxnSpPr>
          <p:cNvPr id="11" name="Conector recto 10"/>
          <p:cNvCxnSpPr/>
          <p:nvPr/>
        </p:nvCxnSpPr>
        <p:spPr>
          <a:xfrm>
            <a:off x="682625" y="827355"/>
            <a:ext cx="8245351"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3 CuadroTexto"/>
          <p:cNvSpPr txBox="1"/>
          <p:nvPr/>
        </p:nvSpPr>
        <p:spPr>
          <a:xfrm>
            <a:off x="399136" y="796578"/>
            <a:ext cx="8729786" cy="461665"/>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41876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áfico 8"/>
          <p:cNvGraphicFramePr>
            <a:graphicFrameLocks/>
          </p:cNvGraphicFramePr>
          <p:nvPr>
            <p:extLst/>
          </p:nvPr>
        </p:nvGraphicFramePr>
        <p:xfrm>
          <a:off x="-2434" y="1500353"/>
          <a:ext cx="5553751" cy="30887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áfico 11"/>
          <p:cNvGraphicFramePr>
            <a:graphicFrameLocks/>
          </p:cNvGraphicFramePr>
          <p:nvPr>
            <p:extLst/>
          </p:nvPr>
        </p:nvGraphicFramePr>
        <p:xfrm>
          <a:off x="4355976" y="3044723"/>
          <a:ext cx="5399191" cy="3272319"/>
        </p:xfrm>
        <a:graphic>
          <a:graphicData uri="http://schemas.openxmlformats.org/drawingml/2006/chart">
            <c:chart xmlns:c="http://schemas.openxmlformats.org/drawingml/2006/chart" xmlns:r="http://schemas.openxmlformats.org/officeDocument/2006/relationships" r:id="rId3"/>
          </a:graphicData>
        </a:graphic>
      </p:graphicFrame>
      <p:sp>
        <p:nvSpPr>
          <p:cNvPr id="6" name="CuadroTexto 5"/>
          <p:cNvSpPr txBox="1"/>
          <p:nvPr/>
        </p:nvSpPr>
        <p:spPr>
          <a:xfrm>
            <a:off x="4788728" y="2178960"/>
            <a:ext cx="2088232" cy="400110"/>
          </a:xfrm>
          <a:prstGeom prst="rect">
            <a:avLst/>
          </a:prstGeom>
          <a:noFill/>
        </p:spPr>
        <p:txBody>
          <a:bodyPr wrap="square" rtlCol="0">
            <a:spAutoFit/>
          </a:bodyPr>
          <a:lstStyle/>
          <a:p>
            <a:r>
              <a:rPr lang="es-MX" sz="2000" b="1" dirty="0" smtClean="0">
                <a:latin typeface="Arial" panose="020B0604020202020204" pitchFamily="34" charset="0"/>
                <a:cs typeface="Arial" panose="020B0604020202020204" pitchFamily="34" charset="0"/>
              </a:rPr>
              <a:t>Total: </a:t>
            </a:r>
            <a:r>
              <a:rPr lang="es-MX" sz="2000" b="1" dirty="0">
                <a:solidFill>
                  <a:srgbClr val="C00000"/>
                </a:solidFill>
                <a:latin typeface="Arial" panose="020B0604020202020204" pitchFamily="34" charset="0"/>
                <a:cs typeface="Arial" panose="020B0604020202020204" pitchFamily="34" charset="0"/>
              </a:rPr>
              <a:t>1,781,661</a:t>
            </a:r>
            <a:r>
              <a:rPr lang="es-MX" sz="2000" dirty="0">
                <a:solidFill>
                  <a:srgbClr val="C00000"/>
                </a:solidFill>
                <a:latin typeface="Arial" panose="020B0604020202020204" pitchFamily="34" charset="0"/>
                <a:cs typeface="Arial" panose="020B0604020202020204" pitchFamily="34" charset="0"/>
              </a:rPr>
              <a:t> </a:t>
            </a:r>
            <a:r>
              <a:rPr lang="es-MX" sz="2000" b="1" dirty="0" smtClean="0">
                <a:solidFill>
                  <a:srgbClr val="C00000"/>
                </a:solidFill>
                <a:latin typeface="Arial" panose="020B0604020202020204" pitchFamily="34" charset="0"/>
                <a:cs typeface="Arial" panose="020B0604020202020204" pitchFamily="34" charset="0"/>
              </a:rPr>
              <a:t> </a:t>
            </a:r>
            <a:endParaRPr lang="es-MX" sz="2000" b="1" dirty="0">
              <a:solidFill>
                <a:srgbClr val="C00000"/>
              </a:solidFill>
              <a:latin typeface="Arial" panose="020B0604020202020204" pitchFamily="34" charset="0"/>
              <a:cs typeface="Arial" panose="020B0604020202020204" pitchFamily="34" charset="0"/>
            </a:endParaRPr>
          </a:p>
        </p:txBody>
      </p:sp>
      <p:sp>
        <p:nvSpPr>
          <p:cNvPr id="13" name="CuadroTexto 12"/>
          <p:cNvSpPr txBox="1"/>
          <p:nvPr/>
        </p:nvSpPr>
        <p:spPr>
          <a:xfrm>
            <a:off x="3203848" y="5067644"/>
            <a:ext cx="2088232" cy="400110"/>
          </a:xfrm>
          <a:prstGeom prst="rect">
            <a:avLst/>
          </a:prstGeom>
          <a:noFill/>
        </p:spPr>
        <p:txBody>
          <a:bodyPr wrap="square" rtlCol="0">
            <a:spAutoFit/>
          </a:bodyPr>
          <a:lstStyle/>
          <a:p>
            <a:r>
              <a:rPr lang="es-MX" sz="2000" b="1" dirty="0">
                <a:latin typeface="Arial" panose="020B0604020202020204" pitchFamily="34" charset="0"/>
                <a:cs typeface="Arial" panose="020B0604020202020204" pitchFamily="34" charset="0"/>
              </a:rPr>
              <a:t>Total: </a:t>
            </a:r>
            <a:r>
              <a:rPr lang="es-MX" sz="2000" b="1" dirty="0" smtClean="0">
                <a:solidFill>
                  <a:srgbClr val="C00000"/>
                </a:solidFill>
                <a:latin typeface="Arial" panose="020B0604020202020204" pitchFamily="34" charset="0"/>
                <a:cs typeface="Arial" panose="020B0604020202020204" pitchFamily="34" charset="0"/>
              </a:rPr>
              <a:t>4,303</a:t>
            </a:r>
            <a:endParaRPr lang="es-MX" sz="2000" b="1" dirty="0">
              <a:solidFill>
                <a:srgbClr val="C00000"/>
              </a:solidFill>
              <a:latin typeface="Arial" panose="020B0604020202020204" pitchFamily="34" charset="0"/>
              <a:cs typeface="Arial" panose="020B0604020202020204" pitchFamily="34" charset="0"/>
            </a:endParaRPr>
          </a:p>
        </p:txBody>
      </p:sp>
      <p:cxnSp>
        <p:nvCxnSpPr>
          <p:cNvPr id="17" name="Conector recto 16"/>
          <p:cNvCxnSpPr/>
          <p:nvPr/>
        </p:nvCxnSpPr>
        <p:spPr>
          <a:xfrm>
            <a:off x="971600" y="928868"/>
            <a:ext cx="795637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3 CuadroTexto"/>
          <p:cNvSpPr txBox="1"/>
          <p:nvPr/>
        </p:nvSpPr>
        <p:spPr>
          <a:xfrm>
            <a:off x="430933" y="916700"/>
            <a:ext cx="9037709" cy="461665"/>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41417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467544" y="1484784"/>
            <a:ext cx="8208912" cy="3385542"/>
          </a:xfrm>
          <a:prstGeom prst="rect">
            <a:avLst/>
          </a:prstGeom>
        </p:spPr>
        <p:txBody>
          <a:bodyPr wrap="square">
            <a:spAutoFit/>
          </a:bodyPr>
          <a:lstStyle/>
          <a:p>
            <a:pPr algn="ctr">
              <a:lnSpc>
                <a:spcPct val="107000"/>
              </a:lnSpc>
              <a:spcAft>
                <a:spcPts val="800"/>
              </a:spcAft>
            </a:pPr>
            <a:r>
              <a:rPr lang="es-MX" sz="4000" b="1" dirty="0" smtClean="0">
                <a:latin typeface="Arial" panose="020B0604020202020204" pitchFamily="34" charset="0"/>
                <a:ea typeface="Calibri" panose="020F0502020204030204" pitchFamily="34" charset="0"/>
                <a:cs typeface="Arial" panose="020B0604020202020204" pitchFamily="34" charset="0"/>
              </a:rPr>
              <a:t>Mapa de Fiscalización</a:t>
            </a:r>
            <a:r>
              <a:rPr lang="es-MX" sz="4000" b="1" dirty="0">
                <a:latin typeface="Arial" panose="020B0604020202020204" pitchFamily="34" charset="0"/>
                <a:ea typeface="Calibri" panose="020F0502020204030204" pitchFamily="34" charset="0"/>
                <a:cs typeface="Arial" panose="020B0604020202020204" pitchFamily="34" charset="0"/>
              </a:rPr>
              <a:t> </a:t>
            </a:r>
            <a:r>
              <a:rPr lang="es-MX" sz="4000" b="1" dirty="0" smtClean="0">
                <a:latin typeface="Arial" panose="020B0604020202020204" pitchFamily="34" charset="0"/>
                <a:ea typeface="Calibri" panose="020F0502020204030204" pitchFamily="34" charset="0"/>
                <a:cs typeface="Arial" panose="020B0604020202020204" pitchFamily="34" charset="0"/>
              </a:rPr>
              <a:t>del Gasto Federalizado en el Contexto de las Actividades del Grupo de Trabajo de Coordinación para la Fiscalización</a:t>
            </a:r>
            <a:r>
              <a:rPr lang="es-ES" sz="4000" b="1"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578210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0072" y="1069266"/>
            <a:ext cx="3611695" cy="343510"/>
          </a:xfrm>
        </p:spPr>
        <p:txBody>
          <a:bodyPr>
            <a:normAutofit fontScale="90000"/>
          </a:bodyPr>
          <a:lstStyle/>
          <a:p>
            <a:r>
              <a:rPr lang="es-MX" sz="2700" b="1" dirty="0" smtClean="0">
                <a:latin typeface="Arial" panose="020B0604020202020204" pitchFamily="34" charset="0"/>
                <a:cs typeface="Arial" panose="020B0604020202020204" pitchFamily="34" charset="0"/>
              </a:rPr>
              <a:t>Mapa de Fiscalización</a:t>
            </a:r>
            <a:r>
              <a:rPr lang="es-MX" dirty="0">
                <a:latin typeface="Arial" panose="020B0604020202020204" pitchFamily="34" charset="0"/>
                <a:cs typeface="Arial" panose="020B0604020202020204" pitchFamily="34" charset="0"/>
              </a:rPr>
              <a:t/>
            </a:r>
            <a:br>
              <a:rPr lang="es-MX" dirty="0">
                <a:latin typeface="Arial" panose="020B0604020202020204" pitchFamily="34" charset="0"/>
                <a:cs typeface="Arial" panose="020B0604020202020204" pitchFamily="34" charset="0"/>
              </a:rPr>
            </a:br>
            <a:endParaRPr lang="es-MX" dirty="0">
              <a:latin typeface="Arial" panose="020B0604020202020204" pitchFamily="34" charset="0"/>
              <a:cs typeface="Arial" panose="020B0604020202020204" pitchFamily="34" charset="0"/>
            </a:endParaRPr>
          </a:p>
        </p:txBody>
      </p:sp>
      <p:cxnSp>
        <p:nvCxnSpPr>
          <p:cNvPr id="4" name="Conector recto 3"/>
          <p:cNvCxnSpPr>
            <a:stCxn id="2" idx="1"/>
          </p:cNvCxnSpPr>
          <p:nvPr/>
        </p:nvCxnSpPr>
        <p:spPr>
          <a:xfrm flipV="1">
            <a:off x="5220072" y="1177279"/>
            <a:ext cx="3489728"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3" name="Diagrama 2"/>
          <p:cNvGraphicFramePr/>
          <p:nvPr>
            <p:extLst>
              <p:ext uri="{D42A27DB-BD31-4B8C-83A1-F6EECF244321}">
                <p14:modId xmlns:p14="http://schemas.microsoft.com/office/powerpoint/2010/main" val="929325497"/>
              </p:ext>
            </p:extLst>
          </p:nvPr>
        </p:nvGraphicFramePr>
        <p:xfrm>
          <a:off x="539552" y="1412776"/>
          <a:ext cx="8170248"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98868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611560" y="1196752"/>
            <a:ext cx="7911885" cy="5039585"/>
          </a:xfrm>
          <a:prstGeom prst="rect">
            <a:avLst/>
          </a:prstGeom>
        </p:spPr>
        <p:txBody>
          <a:bodyPr wrap="square">
            <a:spAutoFit/>
          </a:bodyPr>
          <a:lstStyle/>
          <a:p>
            <a:pPr algn="just">
              <a:lnSpc>
                <a:spcPct val="107000"/>
              </a:lnSpc>
              <a:spcAft>
                <a:spcPts val="800"/>
              </a:spcAft>
            </a:pPr>
            <a:r>
              <a:rPr lang="es-MX" sz="2400" b="1" dirty="0" smtClean="0">
                <a:latin typeface="Arial Black" panose="020B0A04020102020204" pitchFamily="34" charset="0"/>
                <a:ea typeface="Calibri" panose="020F0502020204030204" pitchFamily="34" charset="0"/>
                <a:cs typeface="Arial" panose="020B0604020202020204" pitchFamily="34" charset="0"/>
              </a:rPr>
              <a:t>Mapa de Fiscalización</a:t>
            </a:r>
            <a:r>
              <a:rPr lang="es-MX" sz="2400" b="1" dirty="0" smtClean="0">
                <a:latin typeface="Arial" panose="020B0604020202020204" pitchFamily="34" charset="0"/>
                <a:ea typeface="Calibri" panose="020F0502020204030204" pitchFamily="34" charset="0"/>
                <a:cs typeface="Arial" panose="020B0604020202020204" pitchFamily="34" charset="0"/>
              </a:rPr>
              <a:t>: Registro de Información </a:t>
            </a:r>
            <a:r>
              <a:rPr lang="es-ES" sz="2400" b="1" dirty="0" smtClean="0">
                <a:latin typeface="Arial" panose="020B0604020202020204" pitchFamily="34" charset="0"/>
                <a:cs typeface="Arial" panose="020B0604020202020204" pitchFamily="34" charset="0"/>
              </a:rPr>
              <a:t>sustantiva </a:t>
            </a:r>
            <a:r>
              <a:rPr lang="es-ES" sz="2400" b="1" dirty="0">
                <a:latin typeface="Arial" panose="020B0604020202020204" pitchFamily="34" charset="0"/>
                <a:cs typeface="Arial" panose="020B0604020202020204" pitchFamily="34" charset="0"/>
              </a:rPr>
              <a:t>de las auditorías programadas </a:t>
            </a:r>
            <a:r>
              <a:rPr lang="es-ES" sz="2400" b="1" dirty="0" smtClean="0">
                <a:latin typeface="Arial" panose="020B0604020202020204" pitchFamily="34" charset="0"/>
                <a:cs typeface="Arial" panose="020B0604020202020204" pitchFamily="34" charset="0"/>
              </a:rPr>
              <a:t>y  </a:t>
            </a:r>
            <a:r>
              <a:rPr lang="es-ES" sz="2400" b="1" dirty="0">
                <a:latin typeface="Arial" panose="020B0604020202020204" pitchFamily="34" charset="0"/>
                <a:cs typeface="Arial" panose="020B0604020202020204" pitchFamily="34" charset="0"/>
              </a:rPr>
              <a:t>realizadas por los integrantes del Sistema Nacional de Fiscalización (SNF), </a:t>
            </a:r>
            <a:r>
              <a:rPr lang="es-ES" sz="2400" b="1" dirty="0" smtClean="0">
                <a:latin typeface="Arial" panose="020B0604020202020204" pitchFamily="34" charset="0"/>
                <a:cs typeface="Arial" panose="020B0604020202020204" pitchFamily="34" charset="0"/>
              </a:rPr>
              <a:t>que permite </a:t>
            </a:r>
            <a:r>
              <a:rPr lang="es-ES" sz="2400" b="1" dirty="0">
                <a:latin typeface="Arial" panose="020B0604020202020204" pitchFamily="34" charset="0"/>
                <a:cs typeface="Arial" panose="020B0604020202020204" pitchFamily="34" charset="0"/>
              </a:rPr>
              <a:t>conocer la cobertura y alcance de la fiscalización al gasto federalizado, así como, en su caso, la duplicidad u omisión de revisiones</a:t>
            </a:r>
            <a:r>
              <a:rPr lang="es-ES" sz="2400" b="1" dirty="0" smtClean="0">
                <a:latin typeface="Arial" panose="020B0604020202020204" pitchFamily="34" charset="0"/>
                <a:cs typeface="Arial" panose="020B0604020202020204" pitchFamily="34" charset="0"/>
              </a:rPr>
              <a:t>.</a:t>
            </a:r>
          </a:p>
          <a:p>
            <a:pPr algn="just">
              <a:lnSpc>
                <a:spcPct val="107000"/>
              </a:lnSpc>
              <a:spcAft>
                <a:spcPts val="800"/>
              </a:spcAft>
            </a:pPr>
            <a:r>
              <a:rPr lang="es-ES" sz="2400" b="1" dirty="0" smtClean="0">
                <a:latin typeface="Arial" panose="020B0604020202020204" pitchFamily="34" charset="0"/>
                <a:cs typeface="Arial" panose="020B0604020202020204" pitchFamily="34" charset="0"/>
              </a:rPr>
              <a:t>Este </a:t>
            </a:r>
            <a:r>
              <a:rPr lang="es-ES" sz="2400" b="1" dirty="0">
                <a:latin typeface="Arial" panose="020B0604020202020204" pitchFamily="34" charset="0"/>
                <a:cs typeface="Arial" panose="020B0604020202020204" pitchFamily="34" charset="0"/>
              </a:rPr>
              <a:t>documento coadyuvará a definir </a:t>
            </a:r>
            <a:r>
              <a:rPr lang="es-ES" sz="2400" b="1" dirty="0" smtClean="0">
                <a:latin typeface="Arial" panose="020B0604020202020204" pitchFamily="34" charset="0"/>
                <a:cs typeface="Arial" panose="020B0604020202020204" pitchFamily="34" charset="0"/>
              </a:rPr>
              <a:t>una </a:t>
            </a:r>
            <a:r>
              <a:rPr lang="es-ES" sz="2400" b="1" dirty="0">
                <a:latin typeface="Arial" panose="020B0604020202020204" pitchFamily="34" charset="0"/>
                <a:cs typeface="Arial" panose="020B0604020202020204" pitchFamily="34" charset="0"/>
              </a:rPr>
              <a:t>estrategia de fiscalización </a:t>
            </a:r>
            <a:r>
              <a:rPr lang="es-ES" sz="2400" b="1" dirty="0" smtClean="0">
                <a:latin typeface="Arial" panose="020B0604020202020204" pitchFamily="34" charset="0"/>
                <a:cs typeface="Arial" panose="020B0604020202020204" pitchFamily="34" charset="0"/>
              </a:rPr>
              <a:t>coordinada del gasto federalizado, de </a:t>
            </a:r>
            <a:r>
              <a:rPr lang="es-ES" sz="2400" b="1" dirty="0">
                <a:latin typeface="Arial" panose="020B0604020202020204" pitchFamily="34" charset="0"/>
                <a:cs typeface="Arial" panose="020B0604020202020204" pitchFamily="34" charset="0"/>
              </a:rPr>
              <a:t>los participantes en el </a:t>
            </a:r>
            <a:r>
              <a:rPr lang="es-ES" sz="2400" b="1" dirty="0" smtClean="0">
                <a:latin typeface="Arial" panose="020B0604020202020204" pitchFamily="34" charset="0"/>
                <a:cs typeface="Arial" panose="020B0604020202020204" pitchFamily="34" charset="0"/>
              </a:rPr>
              <a:t>SNF.</a:t>
            </a:r>
          </a:p>
          <a:p>
            <a:pPr algn="just">
              <a:lnSpc>
                <a:spcPct val="107000"/>
              </a:lnSpc>
              <a:spcAft>
                <a:spcPts val="800"/>
              </a:spcAft>
            </a:pPr>
            <a:r>
              <a:rPr lang="es-ES" sz="2400" b="1" dirty="0" smtClean="0">
                <a:latin typeface="Arial" panose="020B0604020202020204" pitchFamily="34" charset="0"/>
                <a:cs typeface="Arial" panose="020B0604020202020204" pitchFamily="34" charset="0"/>
              </a:rPr>
              <a:t>Para el registro de la información se acordó en el Grupo de Trabajo el formato a utilizar.</a:t>
            </a:r>
          </a:p>
        </p:txBody>
      </p:sp>
    </p:spTree>
    <p:extLst>
      <p:ext uri="{BB962C8B-B14F-4D97-AF65-F5344CB8AC3E}">
        <p14:creationId xmlns:p14="http://schemas.microsoft.com/office/powerpoint/2010/main" val="1956954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17 CuadroTexto"/>
          <p:cNvSpPr txBox="1"/>
          <p:nvPr/>
        </p:nvSpPr>
        <p:spPr>
          <a:xfrm>
            <a:off x="5497337" y="326630"/>
            <a:ext cx="2408032" cy="346249"/>
          </a:xfrm>
          <a:prstGeom prst="rect">
            <a:avLst/>
          </a:prstGeom>
          <a:noFill/>
        </p:spPr>
        <p:txBody>
          <a:bodyPr wrap="none" rtlCol="0">
            <a:spAutoFit/>
          </a:bodyPr>
          <a:lstStyle/>
          <a:p>
            <a:pPr fontAlgn="base">
              <a:spcBef>
                <a:spcPct val="0"/>
              </a:spcBef>
              <a:spcAft>
                <a:spcPct val="0"/>
              </a:spcAft>
            </a:pPr>
            <a:r>
              <a:rPr lang="es-MX" sz="1650" b="1" dirty="0">
                <a:solidFill>
                  <a:srgbClr val="00204E"/>
                </a:solidFill>
                <a:latin typeface="Arial"/>
              </a:rPr>
              <a:t>Mapa de Fiscalización</a:t>
            </a:r>
          </a:p>
        </p:txBody>
      </p:sp>
      <p:graphicFrame>
        <p:nvGraphicFramePr>
          <p:cNvPr id="3" name="Tabla 2"/>
          <p:cNvGraphicFramePr>
            <a:graphicFrameLocks noGrp="1"/>
          </p:cNvGraphicFramePr>
          <p:nvPr>
            <p:extLst/>
          </p:nvPr>
        </p:nvGraphicFramePr>
        <p:xfrm>
          <a:off x="107504" y="712694"/>
          <a:ext cx="8784976" cy="6154551"/>
        </p:xfrm>
        <a:graphic>
          <a:graphicData uri="http://schemas.openxmlformats.org/drawingml/2006/table">
            <a:tbl>
              <a:tblPr/>
              <a:tblGrid>
                <a:gridCol w="1246205">
                  <a:extLst>
                    <a:ext uri="{9D8B030D-6E8A-4147-A177-3AD203B41FA5}">
                      <a16:colId xmlns:a16="http://schemas.microsoft.com/office/drawing/2014/main" val="3325488911"/>
                    </a:ext>
                  </a:extLst>
                </a:gridCol>
                <a:gridCol w="217081">
                  <a:extLst>
                    <a:ext uri="{9D8B030D-6E8A-4147-A177-3AD203B41FA5}">
                      <a16:colId xmlns:a16="http://schemas.microsoft.com/office/drawing/2014/main" val="55651712"/>
                    </a:ext>
                  </a:extLst>
                </a:gridCol>
                <a:gridCol w="1056994">
                  <a:extLst>
                    <a:ext uri="{9D8B030D-6E8A-4147-A177-3AD203B41FA5}">
                      <a16:colId xmlns:a16="http://schemas.microsoft.com/office/drawing/2014/main" val="2874106659"/>
                    </a:ext>
                  </a:extLst>
                </a:gridCol>
                <a:gridCol w="403633">
                  <a:extLst>
                    <a:ext uri="{9D8B030D-6E8A-4147-A177-3AD203B41FA5}">
                      <a16:colId xmlns:a16="http://schemas.microsoft.com/office/drawing/2014/main" val="118272531"/>
                    </a:ext>
                  </a:extLst>
                </a:gridCol>
                <a:gridCol w="604479">
                  <a:extLst>
                    <a:ext uri="{9D8B030D-6E8A-4147-A177-3AD203B41FA5}">
                      <a16:colId xmlns:a16="http://schemas.microsoft.com/office/drawing/2014/main" val="1403252141"/>
                    </a:ext>
                  </a:extLst>
                </a:gridCol>
                <a:gridCol w="275840">
                  <a:extLst>
                    <a:ext uri="{9D8B030D-6E8A-4147-A177-3AD203B41FA5}">
                      <a16:colId xmlns:a16="http://schemas.microsoft.com/office/drawing/2014/main" val="3522468108"/>
                    </a:ext>
                  </a:extLst>
                </a:gridCol>
                <a:gridCol w="741321">
                  <a:extLst>
                    <a:ext uri="{9D8B030D-6E8A-4147-A177-3AD203B41FA5}">
                      <a16:colId xmlns:a16="http://schemas.microsoft.com/office/drawing/2014/main" val="3468717037"/>
                    </a:ext>
                  </a:extLst>
                </a:gridCol>
                <a:gridCol w="1262562">
                  <a:extLst>
                    <a:ext uri="{9D8B030D-6E8A-4147-A177-3AD203B41FA5}">
                      <a16:colId xmlns:a16="http://schemas.microsoft.com/office/drawing/2014/main" val="452519712"/>
                    </a:ext>
                  </a:extLst>
                </a:gridCol>
                <a:gridCol w="1104653">
                  <a:extLst>
                    <a:ext uri="{9D8B030D-6E8A-4147-A177-3AD203B41FA5}">
                      <a16:colId xmlns:a16="http://schemas.microsoft.com/office/drawing/2014/main" val="3091097617"/>
                    </a:ext>
                  </a:extLst>
                </a:gridCol>
                <a:gridCol w="936104">
                  <a:extLst>
                    <a:ext uri="{9D8B030D-6E8A-4147-A177-3AD203B41FA5}">
                      <a16:colId xmlns:a16="http://schemas.microsoft.com/office/drawing/2014/main" val="647428729"/>
                    </a:ext>
                  </a:extLst>
                </a:gridCol>
                <a:gridCol w="936104">
                  <a:extLst>
                    <a:ext uri="{9D8B030D-6E8A-4147-A177-3AD203B41FA5}">
                      <a16:colId xmlns:a16="http://schemas.microsoft.com/office/drawing/2014/main" val="1961644179"/>
                    </a:ext>
                  </a:extLst>
                </a:gridCol>
              </a:tblGrid>
              <a:tr h="1113077">
                <a:tc gridSpan="11">
                  <a:txBody>
                    <a:bodyPr/>
                    <a:lstStyle/>
                    <a:p>
                      <a:pPr algn="ctr" fontAlgn="ctr"/>
                      <a:r>
                        <a:rPr lang="es-MX" sz="2000" b="1" i="0" u="none" strike="noStrike" dirty="0">
                          <a:solidFill>
                            <a:srgbClr val="000000"/>
                          </a:solidFill>
                          <a:effectLst/>
                          <a:latin typeface="Arial Narrow" panose="020B0606020202030204" pitchFamily="34" charset="0"/>
                        </a:rPr>
                        <a:t>MAPA DE FISCALIZACIÓN DEL GASTO FEDERALIZADO</a:t>
                      </a:r>
                      <a:br>
                        <a:rPr lang="es-MX" sz="2000" b="1" i="0" u="none" strike="noStrike" dirty="0">
                          <a:solidFill>
                            <a:srgbClr val="000000"/>
                          </a:solidFill>
                          <a:effectLst/>
                          <a:latin typeface="Arial Narrow" panose="020B0606020202030204" pitchFamily="34" charset="0"/>
                        </a:rPr>
                      </a:br>
                      <a:r>
                        <a:rPr lang="es-MX" sz="2000" b="1" i="0" u="none" strike="noStrike" dirty="0">
                          <a:solidFill>
                            <a:srgbClr val="000000"/>
                          </a:solidFill>
                          <a:effectLst/>
                          <a:latin typeface="Arial Narrow" panose="020B0606020202030204" pitchFamily="34" charset="0"/>
                        </a:rPr>
                        <a:t>PROGRAMA DE AUDITORÍAS, CP 2016</a:t>
                      </a:r>
                      <a:br>
                        <a:rPr lang="es-MX" sz="2000" b="1" i="0" u="none" strike="noStrike" dirty="0">
                          <a:solidFill>
                            <a:srgbClr val="000000"/>
                          </a:solidFill>
                          <a:effectLst/>
                          <a:latin typeface="Arial Narrow" panose="020B0606020202030204" pitchFamily="34" charset="0"/>
                        </a:rPr>
                      </a:br>
                      <a:r>
                        <a:rPr lang="es-MX" sz="2000" b="1" i="0" u="none" strike="noStrike" dirty="0">
                          <a:solidFill>
                            <a:srgbClr val="000000"/>
                          </a:solidFill>
                          <a:effectLst/>
                          <a:latin typeface="Arial Narrow" panose="020B0606020202030204" pitchFamily="34" charset="0"/>
                        </a:rPr>
                        <a:t>Estado de _____________</a:t>
                      </a:r>
                      <a:br>
                        <a:rPr lang="es-MX" sz="2000" b="1" i="0" u="none" strike="noStrike" dirty="0">
                          <a:solidFill>
                            <a:srgbClr val="000000"/>
                          </a:solidFill>
                          <a:effectLst/>
                          <a:latin typeface="Arial Narrow" panose="020B0606020202030204" pitchFamily="34" charset="0"/>
                        </a:rPr>
                      </a:br>
                      <a:r>
                        <a:rPr lang="es-MX" sz="2000" b="1" i="0" u="none" strike="noStrike" dirty="0">
                          <a:solidFill>
                            <a:srgbClr val="000000"/>
                          </a:solidFill>
                          <a:effectLst/>
                          <a:latin typeface="Arial Narrow" panose="020B0606020202030204" pitchFamily="34" charset="0"/>
                        </a:rPr>
                        <a:t>Nombre de la Entidad Auditora: (1)</a:t>
                      </a:r>
                      <a:br>
                        <a:rPr lang="es-MX" sz="2000" b="1" i="0" u="none" strike="noStrike" dirty="0">
                          <a:solidFill>
                            <a:srgbClr val="000000"/>
                          </a:solidFill>
                          <a:effectLst/>
                          <a:latin typeface="Arial Narrow" panose="020B0606020202030204" pitchFamily="34" charset="0"/>
                        </a:rPr>
                      </a:br>
                      <a:r>
                        <a:rPr lang="es-MX" sz="2000" b="1" i="0" u="none" strike="noStrike" dirty="0">
                          <a:solidFill>
                            <a:srgbClr val="000000"/>
                          </a:solidFill>
                          <a:effectLst/>
                          <a:latin typeface="Arial Narrow" panose="020B0606020202030204" pitchFamily="34" charset="0"/>
                        </a:rPr>
                        <a:t>(Miles de pesos)</a:t>
                      </a:r>
                    </a:p>
                  </a:txBody>
                  <a:tcPr marL="3680" marR="3680" marT="3680" marB="0" anchor="ctr">
                    <a:lnL>
                      <a:noFill/>
                    </a:lnL>
                    <a:lnR>
                      <a:noFill/>
                    </a:lnR>
                    <a:lnT>
                      <a:noFill/>
                    </a:lnT>
                    <a:lnB w="6350" cap="flat" cmpd="sng" algn="ctr">
                      <a:solidFill>
                        <a:srgbClr val="000000"/>
                      </a:solidFill>
                      <a:prstDash val="dot"/>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416933299"/>
                  </a:ext>
                </a:extLst>
              </a:tr>
              <a:tr h="2775991">
                <a:tc>
                  <a:txBody>
                    <a:bodyPr/>
                    <a:lstStyle/>
                    <a:p>
                      <a:pPr algn="ctr" fontAlgn="ctr"/>
                      <a:r>
                        <a:rPr lang="es-MX" sz="2000" b="1" i="0" u="none" strike="noStrike" dirty="0">
                          <a:solidFill>
                            <a:srgbClr val="FFFFFF"/>
                          </a:solidFill>
                          <a:effectLst/>
                          <a:latin typeface="Arial Narrow" panose="020B0606020202030204" pitchFamily="34" charset="0"/>
                        </a:rPr>
                        <a:t>Clave Fondo o </a:t>
                      </a:r>
                      <a:r>
                        <a:rPr lang="es-MX" sz="2000" b="1" i="0" u="none" strike="noStrike" dirty="0" smtClean="0">
                          <a:solidFill>
                            <a:srgbClr val="FFFFFF"/>
                          </a:solidFill>
                          <a:effectLst/>
                          <a:latin typeface="Arial Narrow" panose="020B0606020202030204" pitchFamily="34" charset="0"/>
                        </a:rPr>
                        <a:t>Programa</a:t>
                      </a:r>
                      <a:br>
                        <a:rPr lang="es-MX" sz="2000" b="1" i="0" u="none" strike="noStrike" dirty="0" smtClean="0">
                          <a:solidFill>
                            <a:srgbClr val="FFFFFF"/>
                          </a:solidFill>
                          <a:effectLst/>
                          <a:latin typeface="Arial Narrow" panose="020B0606020202030204" pitchFamily="34" charset="0"/>
                        </a:rPr>
                      </a:br>
                      <a:r>
                        <a:rPr lang="es-MX" sz="2000" b="1" i="0" u="none" strike="noStrike" dirty="0" smtClean="0">
                          <a:solidFill>
                            <a:srgbClr val="FFFFFF"/>
                          </a:solidFill>
                          <a:effectLst/>
                          <a:latin typeface="Arial Narrow" panose="020B0606020202030204" pitchFamily="34" charset="0"/>
                        </a:rPr>
                        <a:t>(2)</a:t>
                      </a:r>
                      <a:endParaRPr lang="es-MX" sz="2000" b="1" i="0" u="none" strike="noStrike" dirty="0">
                        <a:solidFill>
                          <a:srgbClr val="FFFFFF"/>
                        </a:solidFill>
                        <a:effectLst/>
                        <a:latin typeface="Arial Narrow" panose="020B0606020202030204" pitchFamily="34" charset="0"/>
                      </a:endParaRP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gridSpan="2">
                  <a:txBody>
                    <a:bodyPr/>
                    <a:lstStyle/>
                    <a:p>
                      <a:pPr algn="ctr" fontAlgn="ctr"/>
                      <a:r>
                        <a:rPr lang="es-MX" sz="2000" b="1" i="0" u="none" strike="noStrike" dirty="0">
                          <a:solidFill>
                            <a:srgbClr val="FFFFFF"/>
                          </a:solidFill>
                          <a:effectLst/>
                          <a:latin typeface="Arial Narrow" panose="020B0606020202030204" pitchFamily="34" charset="0"/>
                        </a:rPr>
                        <a:t>Fondo o </a:t>
                      </a:r>
                      <a:r>
                        <a:rPr lang="es-MX" sz="2000" b="1" i="0" u="none" strike="noStrike" dirty="0" smtClean="0">
                          <a:solidFill>
                            <a:srgbClr val="FFFFFF"/>
                          </a:solidFill>
                          <a:effectLst/>
                          <a:latin typeface="Arial Narrow" panose="020B0606020202030204" pitchFamily="34" charset="0"/>
                        </a:rPr>
                        <a:t>Programa</a:t>
                      </a:r>
                      <a:br>
                        <a:rPr lang="es-MX" sz="2000" b="1" i="0" u="none" strike="noStrike" dirty="0" smtClean="0">
                          <a:solidFill>
                            <a:srgbClr val="FFFFFF"/>
                          </a:solidFill>
                          <a:effectLst/>
                          <a:latin typeface="Arial Narrow" panose="020B0606020202030204" pitchFamily="34" charset="0"/>
                        </a:rPr>
                      </a:br>
                      <a:r>
                        <a:rPr lang="es-MX" sz="2000" b="1" i="0" u="none" strike="noStrike" dirty="0" smtClean="0">
                          <a:solidFill>
                            <a:srgbClr val="FFFFFF"/>
                          </a:solidFill>
                          <a:effectLst/>
                          <a:latin typeface="Arial Narrow" panose="020B0606020202030204" pitchFamily="34" charset="0"/>
                        </a:rPr>
                        <a:t>(3)</a:t>
                      </a:r>
                      <a:endParaRPr lang="es-MX" sz="2000" b="1" i="0" u="none" strike="noStrike" dirty="0">
                        <a:solidFill>
                          <a:srgbClr val="FFFFFF"/>
                        </a:solidFill>
                        <a:effectLst/>
                        <a:latin typeface="Arial Narrow" panose="020B0606020202030204" pitchFamily="34" charset="0"/>
                      </a:endParaRP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hMerge="1">
                  <a:txBody>
                    <a:bodyPr/>
                    <a:lstStyle/>
                    <a:p>
                      <a:endParaRPr lang="es-MX"/>
                    </a:p>
                  </a:txBody>
                  <a:tcPr/>
                </a:tc>
                <a:tc gridSpan="2">
                  <a:txBody>
                    <a:bodyPr/>
                    <a:lstStyle/>
                    <a:p>
                      <a:pPr algn="ctr" fontAlgn="ctr"/>
                      <a:r>
                        <a:rPr lang="es-MX" sz="2000" b="1" i="0" u="none" strike="noStrike" dirty="0">
                          <a:solidFill>
                            <a:srgbClr val="FFFFFF"/>
                          </a:solidFill>
                          <a:effectLst/>
                          <a:latin typeface="Arial Narrow" panose="020B0606020202030204" pitchFamily="34" charset="0"/>
                        </a:rPr>
                        <a:t>Importe Asignado</a:t>
                      </a:r>
                      <a:br>
                        <a:rPr lang="es-MX" sz="2000" b="1" i="0" u="none" strike="noStrike" dirty="0">
                          <a:solidFill>
                            <a:srgbClr val="FFFFFF"/>
                          </a:solidFill>
                          <a:effectLst/>
                          <a:latin typeface="Arial Narrow" panose="020B0606020202030204" pitchFamily="34" charset="0"/>
                        </a:rPr>
                      </a:br>
                      <a:r>
                        <a:rPr lang="es-MX" sz="2000" b="1" i="0" u="none" strike="noStrike" dirty="0">
                          <a:solidFill>
                            <a:srgbClr val="FFFFFF"/>
                          </a:solidFill>
                          <a:effectLst/>
                          <a:latin typeface="Arial Narrow" panose="020B0606020202030204" pitchFamily="34" charset="0"/>
                        </a:rPr>
                        <a:t>(4)</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hMerge="1">
                  <a:txBody>
                    <a:bodyPr/>
                    <a:lstStyle/>
                    <a:p>
                      <a:pPr algn="ctr" fontAlgn="ctr"/>
                      <a:endParaRPr lang="es-MX" sz="2000" b="1" i="0" u="none" strike="noStrike" dirty="0">
                        <a:solidFill>
                          <a:srgbClr val="FFFFFF"/>
                        </a:solidFill>
                        <a:effectLst/>
                        <a:latin typeface="Arial Narrow" panose="020B0606020202030204" pitchFamily="34" charset="0"/>
                      </a:endParaRP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gridSpan="2">
                  <a:txBody>
                    <a:bodyPr/>
                    <a:lstStyle/>
                    <a:p>
                      <a:pPr algn="ctr" fontAlgn="ctr"/>
                      <a:r>
                        <a:rPr lang="es-MX" sz="2000" b="1" i="0" u="none" strike="noStrike" dirty="0">
                          <a:solidFill>
                            <a:srgbClr val="FFFFFF"/>
                          </a:solidFill>
                          <a:effectLst/>
                          <a:latin typeface="Arial Narrow" panose="020B0606020202030204" pitchFamily="34" charset="0"/>
                        </a:rPr>
                        <a:t>Número oficial de Auditoría</a:t>
                      </a:r>
                      <a:br>
                        <a:rPr lang="es-MX" sz="2000" b="1" i="0" u="none" strike="noStrike" dirty="0">
                          <a:solidFill>
                            <a:srgbClr val="FFFFFF"/>
                          </a:solidFill>
                          <a:effectLst/>
                          <a:latin typeface="Arial Narrow" panose="020B0606020202030204" pitchFamily="34" charset="0"/>
                        </a:rPr>
                      </a:br>
                      <a:r>
                        <a:rPr lang="es-MX" sz="2000" b="1" i="0" u="none" strike="noStrike" dirty="0">
                          <a:solidFill>
                            <a:srgbClr val="FFFFFF"/>
                          </a:solidFill>
                          <a:effectLst/>
                          <a:latin typeface="Arial Narrow" panose="020B0606020202030204" pitchFamily="34" charset="0"/>
                        </a:rPr>
                        <a:t>(5)</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hMerge="1">
                  <a:txBody>
                    <a:bodyPr/>
                    <a:lstStyle/>
                    <a:p>
                      <a:pPr algn="ctr" fontAlgn="ctr"/>
                      <a:endParaRPr lang="es-MX" sz="2000" b="1" i="0" u="none" strike="noStrike" dirty="0">
                        <a:solidFill>
                          <a:srgbClr val="FFFFFF"/>
                        </a:solidFill>
                        <a:effectLst/>
                        <a:latin typeface="Arial Narrow" panose="020B0606020202030204" pitchFamily="34" charset="0"/>
                      </a:endParaRP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a:txBody>
                    <a:bodyPr/>
                    <a:lstStyle/>
                    <a:p>
                      <a:pPr algn="ctr" fontAlgn="ctr"/>
                      <a:r>
                        <a:rPr lang="es-MX" sz="2000" b="1" i="0" u="none" strike="noStrike" dirty="0">
                          <a:solidFill>
                            <a:srgbClr val="FFFFFF"/>
                          </a:solidFill>
                          <a:effectLst/>
                          <a:latin typeface="Arial Narrow" panose="020B0606020202030204" pitchFamily="34" charset="0"/>
                        </a:rPr>
                        <a:t>Entidad Fiscalizada</a:t>
                      </a:r>
                      <a:br>
                        <a:rPr lang="es-MX" sz="2000" b="1" i="0" u="none" strike="noStrike" dirty="0">
                          <a:solidFill>
                            <a:srgbClr val="FFFFFF"/>
                          </a:solidFill>
                          <a:effectLst/>
                          <a:latin typeface="Arial Narrow" panose="020B0606020202030204" pitchFamily="34" charset="0"/>
                        </a:rPr>
                      </a:br>
                      <a:r>
                        <a:rPr lang="es-MX" sz="2000" b="1" i="0" u="none" strike="noStrike" dirty="0">
                          <a:solidFill>
                            <a:srgbClr val="FFFFFF"/>
                          </a:solidFill>
                          <a:effectLst/>
                          <a:latin typeface="Arial Narrow" panose="020B0606020202030204" pitchFamily="34" charset="0"/>
                        </a:rPr>
                        <a:t>(Gobierno del Estado, Municipio de  …., Universidad de …..)</a:t>
                      </a:r>
                      <a:br>
                        <a:rPr lang="es-MX" sz="2000" b="1" i="0" u="none" strike="noStrike" dirty="0">
                          <a:solidFill>
                            <a:srgbClr val="FFFFFF"/>
                          </a:solidFill>
                          <a:effectLst/>
                          <a:latin typeface="Arial Narrow" panose="020B0606020202030204" pitchFamily="34" charset="0"/>
                        </a:rPr>
                      </a:br>
                      <a:r>
                        <a:rPr lang="es-MX" sz="2000" b="1" i="0" u="none" strike="noStrike" dirty="0">
                          <a:solidFill>
                            <a:srgbClr val="FFFFFF"/>
                          </a:solidFill>
                          <a:effectLst/>
                          <a:latin typeface="Arial Narrow" panose="020B0606020202030204" pitchFamily="34" charset="0"/>
                        </a:rPr>
                        <a:t>(6)</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a:txBody>
                    <a:bodyPr/>
                    <a:lstStyle/>
                    <a:p>
                      <a:pPr algn="ctr" fontAlgn="ctr"/>
                      <a:r>
                        <a:rPr lang="es-MX" sz="2000" b="1" i="0" u="none" strike="noStrike" dirty="0">
                          <a:solidFill>
                            <a:srgbClr val="FFFFFF"/>
                          </a:solidFill>
                          <a:effectLst/>
                          <a:latin typeface="Arial Narrow" panose="020B0606020202030204" pitchFamily="34" charset="0"/>
                        </a:rPr>
                        <a:t>Universo Seleccionado</a:t>
                      </a:r>
                      <a:br>
                        <a:rPr lang="es-MX" sz="2000" b="1" i="0" u="none" strike="noStrike" dirty="0">
                          <a:solidFill>
                            <a:srgbClr val="FFFFFF"/>
                          </a:solidFill>
                          <a:effectLst/>
                          <a:latin typeface="Arial Narrow" panose="020B0606020202030204" pitchFamily="34" charset="0"/>
                        </a:rPr>
                      </a:br>
                      <a:r>
                        <a:rPr lang="es-MX" sz="2000" b="1" i="0" u="none" strike="noStrike" dirty="0">
                          <a:solidFill>
                            <a:srgbClr val="FFFFFF"/>
                          </a:solidFill>
                          <a:effectLst/>
                          <a:latin typeface="Arial Narrow" panose="020B0606020202030204" pitchFamily="34" charset="0"/>
                        </a:rPr>
                        <a:t>(7)</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a:txBody>
                    <a:bodyPr/>
                    <a:lstStyle/>
                    <a:p>
                      <a:pPr algn="ctr" fontAlgn="ctr"/>
                      <a:r>
                        <a:rPr lang="es-MX" sz="2000" b="1" i="0" u="none" strike="noStrike" dirty="0">
                          <a:solidFill>
                            <a:srgbClr val="FFFFFF"/>
                          </a:solidFill>
                          <a:effectLst/>
                          <a:latin typeface="Arial Narrow" panose="020B0606020202030204" pitchFamily="34" charset="0"/>
                        </a:rPr>
                        <a:t>Muestra Auditada</a:t>
                      </a:r>
                      <a:br>
                        <a:rPr lang="es-MX" sz="2000" b="1" i="0" u="none" strike="noStrike" dirty="0">
                          <a:solidFill>
                            <a:srgbClr val="FFFFFF"/>
                          </a:solidFill>
                          <a:effectLst/>
                          <a:latin typeface="Arial Narrow" panose="020B0606020202030204" pitchFamily="34" charset="0"/>
                        </a:rPr>
                      </a:br>
                      <a:r>
                        <a:rPr lang="es-MX" sz="2000" b="1" i="0" u="none" strike="noStrike" dirty="0">
                          <a:solidFill>
                            <a:srgbClr val="FFFFFF"/>
                          </a:solidFill>
                          <a:effectLst/>
                          <a:latin typeface="Arial Narrow" panose="020B0606020202030204" pitchFamily="34" charset="0"/>
                        </a:rPr>
                        <a:t>(8)</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a:txBody>
                    <a:bodyPr/>
                    <a:lstStyle/>
                    <a:p>
                      <a:pPr algn="ctr" fontAlgn="ctr"/>
                      <a:r>
                        <a:rPr lang="es-MX" sz="2000" b="1" i="0" u="none" strike="noStrike" dirty="0">
                          <a:solidFill>
                            <a:srgbClr val="FFFFFF"/>
                          </a:solidFill>
                          <a:effectLst/>
                          <a:latin typeface="Arial Narrow" panose="020B0606020202030204" pitchFamily="34" charset="0"/>
                        </a:rPr>
                        <a:t>Alcance</a:t>
                      </a:r>
                      <a:br>
                        <a:rPr lang="es-MX" sz="2000" b="1" i="0" u="none" strike="noStrike" dirty="0">
                          <a:solidFill>
                            <a:srgbClr val="FFFFFF"/>
                          </a:solidFill>
                          <a:effectLst/>
                          <a:latin typeface="Arial Narrow" panose="020B0606020202030204" pitchFamily="34" charset="0"/>
                        </a:rPr>
                      </a:br>
                      <a:r>
                        <a:rPr lang="es-MX" sz="2000" b="1" i="0" u="none" strike="noStrike" dirty="0">
                          <a:solidFill>
                            <a:srgbClr val="FFFFFF"/>
                          </a:solidFill>
                          <a:effectLst/>
                          <a:latin typeface="Arial Narrow" panose="020B0606020202030204" pitchFamily="34" charset="0"/>
                        </a:rPr>
                        <a:t>(9)</a:t>
                      </a:r>
                      <a:br>
                        <a:rPr lang="es-MX" sz="2000" b="1" i="0" u="none" strike="noStrike" dirty="0">
                          <a:solidFill>
                            <a:srgbClr val="FFFFFF"/>
                          </a:solidFill>
                          <a:effectLst/>
                          <a:latin typeface="Arial Narrow" panose="020B0606020202030204" pitchFamily="34" charset="0"/>
                        </a:rPr>
                      </a:br>
                      <a:r>
                        <a:rPr lang="es-MX" sz="2000" b="1" i="0" u="none" strike="noStrike" dirty="0">
                          <a:solidFill>
                            <a:srgbClr val="FFFFFF"/>
                          </a:solidFill>
                          <a:effectLst/>
                          <a:latin typeface="Arial Narrow" panose="020B0606020202030204" pitchFamily="34" charset="0"/>
                        </a:rPr>
                        <a:t>(8/7)</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extLst>
                  <a:ext uri="{0D108BD9-81ED-4DB2-BD59-A6C34878D82A}">
                    <a16:rowId xmlns:a16="http://schemas.microsoft.com/office/drawing/2014/main" val="1793840135"/>
                  </a:ext>
                </a:extLst>
              </a:tr>
              <a:tr h="226184">
                <a:tc gridSpan="3">
                  <a:txBody>
                    <a:bodyPr/>
                    <a:lstStyle/>
                    <a:p>
                      <a:pPr algn="ctr" fontAlgn="ctr"/>
                      <a:r>
                        <a:rPr lang="es-MX" sz="2000" b="1" i="0" u="none" strike="noStrike" dirty="0">
                          <a:solidFill>
                            <a:srgbClr val="FFFFFF"/>
                          </a:solidFill>
                          <a:effectLst/>
                          <a:latin typeface="Arial Narrow" panose="020B0606020202030204" pitchFamily="34" charset="0"/>
                        </a:rPr>
                        <a:t>Total general</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hMerge="1">
                  <a:txBody>
                    <a:bodyPr/>
                    <a:lstStyle/>
                    <a:p>
                      <a:endParaRPr lang="es-MX"/>
                    </a:p>
                  </a:txBody>
                  <a:tcPr/>
                </a:tc>
                <a:tc hMerge="1">
                  <a:txBody>
                    <a:bodyPr/>
                    <a:lstStyle/>
                    <a:p>
                      <a:endParaRPr lang="es-MX"/>
                    </a:p>
                  </a:txBody>
                  <a:tcPr/>
                </a:tc>
                <a:tc gridSpan="2">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hMerge="1">
                  <a:txBody>
                    <a:bodyPr/>
                    <a:lstStyle/>
                    <a:p>
                      <a:pPr algn="l" fontAlgn="ctr"/>
                      <a:endParaRPr lang="es-MX" sz="1200" b="1" i="0" u="none" strike="noStrike">
                        <a:solidFill>
                          <a:srgbClr val="FFFFFF"/>
                        </a:solidFill>
                        <a:effectLst/>
                        <a:latin typeface="Arial Narrow" panose="020B0606020202030204" pitchFamily="34" charset="0"/>
                      </a:endParaRP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gridSpan="2">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hMerge="1">
                  <a:txBody>
                    <a:bodyPr/>
                    <a:lstStyle/>
                    <a:p>
                      <a:pPr algn="l" fontAlgn="ctr"/>
                      <a:endParaRPr lang="es-MX" sz="1200" b="1" i="0" u="none" strike="noStrike" dirty="0">
                        <a:solidFill>
                          <a:srgbClr val="FFFFFF"/>
                        </a:solidFill>
                        <a:effectLst/>
                        <a:latin typeface="Arial Narrow" panose="020B0606020202030204" pitchFamily="34" charset="0"/>
                      </a:endParaRP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extLst>
                  <a:ext uri="{0D108BD9-81ED-4DB2-BD59-A6C34878D82A}">
                    <a16:rowId xmlns:a16="http://schemas.microsoft.com/office/drawing/2014/main" val="784369625"/>
                  </a:ext>
                </a:extLst>
              </a:tr>
              <a:tr h="226184">
                <a:tc gridSpan="3">
                  <a:txBody>
                    <a:bodyPr/>
                    <a:lstStyle/>
                    <a:p>
                      <a:pPr algn="l" fontAlgn="ctr"/>
                      <a:r>
                        <a:rPr lang="es-MX" sz="2000" b="1" i="0" u="none" strike="noStrike" dirty="0">
                          <a:solidFill>
                            <a:srgbClr val="FFFFFF"/>
                          </a:solidFill>
                          <a:effectLst/>
                          <a:latin typeface="Arial Narrow" panose="020B0606020202030204" pitchFamily="34" charset="0"/>
                        </a:rPr>
                        <a:t>Aportaciones</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hMerge="1">
                  <a:txBody>
                    <a:bodyPr/>
                    <a:lstStyle/>
                    <a:p>
                      <a:endParaRPr lang="es-MX"/>
                    </a:p>
                  </a:txBody>
                  <a:tcPr/>
                </a:tc>
                <a:tc hMerge="1">
                  <a:txBody>
                    <a:bodyPr/>
                    <a:lstStyle/>
                    <a:p>
                      <a:endParaRPr lang="es-MX"/>
                    </a:p>
                  </a:txBody>
                  <a:tcPr/>
                </a:tc>
                <a:tc gridSpan="2">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hMerge="1">
                  <a:txBody>
                    <a:bodyPr/>
                    <a:lstStyle/>
                    <a:p>
                      <a:pPr algn="l" fontAlgn="ctr"/>
                      <a:endParaRPr lang="es-MX" sz="1200" b="1" i="0" u="none" strike="noStrike">
                        <a:solidFill>
                          <a:srgbClr val="FFFFFF"/>
                        </a:solidFill>
                        <a:effectLst/>
                        <a:latin typeface="Arial Narrow" panose="020B0606020202030204" pitchFamily="34" charset="0"/>
                      </a:endParaRP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gridSpan="2">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hMerge="1">
                  <a:txBody>
                    <a:bodyPr/>
                    <a:lstStyle/>
                    <a:p>
                      <a:pPr algn="l" fontAlgn="ctr"/>
                      <a:endParaRPr lang="es-MX" sz="1200" b="1" i="0" u="none" strike="noStrike">
                        <a:solidFill>
                          <a:srgbClr val="FFFFFF"/>
                        </a:solidFill>
                        <a:effectLst/>
                        <a:latin typeface="Arial Narrow" panose="020B0606020202030204" pitchFamily="34" charset="0"/>
                      </a:endParaRP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extLst>
                  <a:ext uri="{0D108BD9-81ED-4DB2-BD59-A6C34878D82A}">
                    <a16:rowId xmlns:a16="http://schemas.microsoft.com/office/drawing/2014/main" val="1614230887"/>
                  </a:ext>
                </a:extLst>
              </a:tr>
              <a:tr h="226184">
                <a:tc>
                  <a:txBody>
                    <a:bodyPr/>
                    <a:lstStyle/>
                    <a:p>
                      <a:pPr algn="ctr" fontAlgn="ctr"/>
                      <a:r>
                        <a:rPr lang="es-MX" sz="20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gridSpan="6">
                  <a:txBody>
                    <a:bodyPr/>
                    <a:lstStyle/>
                    <a:p>
                      <a:pPr algn="l" fontAlgn="ctr"/>
                      <a:r>
                        <a:rPr lang="es-MX" sz="2000" b="1" i="0" u="none" strike="noStrike" dirty="0">
                          <a:solidFill>
                            <a:srgbClr val="FFFFFF"/>
                          </a:solidFill>
                          <a:effectLst/>
                          <a:latin typeface="Arial Narrow" panose="020B0606020202030204" pitchFamily="34" charset="0"/>
                        </a:rPr>
                        <a:t>Ramo General </a:t>
                      </a:r>
                      <a:r>
                        <a:rPr lang="es-MX" sz="2000" b="1" i="0" u="none" strike="noStrike" dirty="0" smtClean="0">
                          <a:solidFill>
                            <a:srgbClr val="FFFFFF"/>
                          </a:solidFill>
                          <a:effectLst/>
                          <a:latin typeface="Arial Narrow" panose="020B0606020202030204" pitchFamily="34" charset="0"/>
                        </a:rPr>
                        <a:t>33</a:t>
                      </a:r>
                      <a:endParaRPr lang="es-MX" sz="2000" b="1" i="0" u="none" strike="noStrike" dirty="0">
                        <a:solidFill>
                          <a:srgbClr val="FFFFFF"/>
                        </a:solidFill>
                        <a:effectLst/>
                        <a:latin typeface="Arial Narrow" panose="020B0606020202030204" pitchFamily="34" charset="0"/>
                      </a:endParaRP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hMerge="1">
                  <a:txBody>
                    <a:bodyPr/>
                    <a:lstStyle/>
                    <a:p>
                      <a:endParaRPr lang="es-MX"/>
                    </a:p>
                  </a:txBody>
                  <a:tcPr/>
                </a:tc>
                <a:tc hMerge="1">
                  <a:txBody>
                    <a:bodyPr/>
                    <a:lstStyle/>
                    <a:p>
                      <a:endParaRPr lang="es-MX"/>
                    </a:p>
                  </a:txBody>
                  <a:tcPr/>
                </a:tc>
                <a:tc hMerge="1">
                  <a:txBody>
                    <a:bodyPr/>
                    <a:lstStyle/>
                    <a:p>
                      <a:pPr algn="l" fontAlgn="ctr"/>
                      <a:endParaRPr lang="es-MX" sz="1600" b="1" i="0" u="none" strike="noStrike" dirty="0">
                        <a:solidFill>
                          <a:srgbClr val="FFFFFF"/>
                        </a:solidFill>
                        <a:effectLst/>
                        <a:latin typeface="Arial Narrow" panose="020B0606020202030204" pitchFamily="34" charset="0"/>
                      </a:endParaRPr>
                    </a:p>
                  </a:txBody>
                  <a:tcPr marL="4906" marR="4906" marT="49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hMerge="1">
                  <a:txBody>
                    <a:bodyPr/>
                    <a:lstStyle/>
                    <a:p>
                      <a:endParaRPr lang="es-MX"/>
                    </a:p>
                  </a:txBody>
                  <a:tcPr/>
                </a:tc>
                <a:tc hMerge="1">
                  <a:txBody>
                    <a:bodyPr/>
                    <a:lstStyle/>
                    <a:p>
                      <a:pPr algn="l" fontAlgn="ctr"/>
                      <a:endParaRPr lang="es-MX" sz="1600" b="1" i="0" u="none" strike="noStrike" dirty="0">
                        <a:solidFill>
                          <a:srgbClr val="FFFFFF"/>
                        </a:solidFill>
                        <a:effectLst/>
                        <a:latin typeface="Arial Narrow" panose="020B0606020202030204" pitchFamily="34" charset="0"/>
                      </a:endParaRPr>
                    </a:p>
                  </a:txBody>
                  <a:tcPr marL="4906" marR="4906" marT="49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extLst>
                  <a:ext uri="{0D108BD9-81ED-4DB2-BD59-A6C34878D82A}">
                    <a16:rowId xmlns:a16="http://schemas.microsoft.com/office/drawing/2014/main" val="3828839914"/>
                  </a:ext>
                </a:extLst>
              </a:tr>
              <a:tr h="226184">
                <a:tc>
                  <a:txBody>
                    <a:bodyPr/>
                    <a:lstStyle/>
                    <a:p>
                      <a:pPr algn="ctr" fontAlgn="ctr"/>
                      <a:r>
                        <a:rPr lang="es-MX" sz="2000" b="0" i="0" u="none" strike="noStrike" dirty="0">
                          <a:solidFill>
                            <a:srgbClr val="000000"/>
                          </a:solidFill>
                          <a:effectLst/>
                          <a:latin typeface="Arial Narrow" panose="020B0606020202030204" pitchFamily="34" charset="0"/>
                        </a:rPr>
                        <a:t>1</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20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l" fontAlgn="ctr"/>
                      <a:r>
                        <a:rPr lang="es-MX" sz="2000" b="0" i="0" u="none" strike="noStrike" dirty="0">
                          <a:solidFill>
                            <a:srgbClr val="000000"/>
                          </a:solidFill>
                          <a:effectLst/>
                          <a:latin typeface="Arial Narrow" panose="020B0606020202030204" pitchFamily="34" charset="0"/>
                        </a:rPr>
                        <a:t>FONE</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MX"/>
                    </a:p>
                  </a:txBody>
                  <a:tcPr/>
                </a:tc>
                <a:tc gridSpan="2">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MX"/>
                    </a:p>
                  </a:txBody>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237887149"/>
                  </a:ext>
                </a:extLst>
              </a:tr>
              <a:tr h="226184">
                <a:tc>
                  <a:txBody>
                    <a:bodyPr/>
                    <a:lstStyle/>
                    <a:p>
                      <a:pPr algn="ctr" fontAlgn="ctr"/>
                      <a:r>
                        <a:rPr lang="es-MX" sz="2000" b="0" i="0" u="none" strike="noStrike" dirty="0">
                          <a:solidFill>
                            <a:srgbClr val="000000"/>
                          </a:solidFill>
                          <a:effectLst/>
                          <a:latin typeface="Arial Narrow" panose="020B0606020202030204" pitchFamily="34" charset="0"/>
                        </a:rPr>
                        <a:t>2</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20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l" fontAlgn="ctr"/>
                      <a:r>
                        <a:rPr lang="es-MX" sz="2000" b="0" i="0" u="none" strike="noStrike" dirty="0">
                          <a:solidFill>
                            <a:srgbClr val="000000"/>
                          </a:solidFill>
                          <a:effectLst/>
                          <a:latin typeface="Arial Narrow" panose="020B0606020202030204" pitchFamily="34" charset="0"/>
                        </a:rPr>
                        <a:t>FASSA</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MX"/>
                    </a:p>
                  </a:txBody>
                  <a:tcPr/>
                </a:tc>
                <a:tc gridSpan="2">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MX"/>
                    </a:p>
                  </a:txBody>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79721632"/>
                  </a:ext>
                </a:extLst>
              </a:tr>
              <a:tr h="226184">
                <a:tc>
                  <a:txBody>
                    <a:bodyPr/>
                    <a:lstStyle/>
                    <a:p>
                      <a:pPr algn="ctr" fontAlgn="ctr"/>
                      <a:r>
                        <a:rPr lang="es-MX" sz="2000" b="0" i="0" u="none" strike="noStrike" dirty="0">
                          <a:solidFill>
                            <a:srgbClr val="000000"/>
                          </a:solidFill>
                          <a:effectLst/>
                          <a:latin typeface="Arial Narrow" panose="020B0606020202030204" pitchFamily="34" charset="0"/>
                        </a:rPr>
                        <a:t>3</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20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l" fontAlgn="ctr"/>
                      <a:r>
                        <a:rPr lang="es-MX" sz="2000" b="0" i="0" u="none" strike="noStrike" dirty="0">
                          <a:solidFill>
                            <a:srgbClr val="000000"/>
                          </a:solidFill>
                          <a:effectLst/>
                          <a:latin typeface="Arial Narrow" panose="020B0606020202030204" pitchFamily="34" charset="0"/>
                        </a:rPr>
                        <a:t>FISE</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MX"/>
                    </a:p>
                  </a:txBody>
                  <a:tcPr/>
                </a:tc>
                <a:tc gridSpan="2">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MX"/>
                    </a:p>
                  </a:txBody>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2853663"/>
                  </a:ext>
                </a:extLst>
              </a:tr>
            </a:tbl>
          </a:graphicData>
        </a:graphic>
      </p:graphicFrame>
    </p:spTree>
    <p:extLst>
      <p:ext uri="{BB962C8B-B14F-4D97-AF65-F5344CB8AC3E}">
        <p14:creationId xmlns:p14="http://schemas.microsoft.com/office/powerpoint/2010/main" val="27132588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17 CuadroTexto"/>
          <p:cNvSpPr txBox="1"/>
          <p:nvPr/>
        </p:nvSpPr>
        <p:spPr>
          <a:xfrm>
            <a:off x="5497337" y="326630"/>
            <a:ext cx="2408032" cy="346249"/>
          </a:xfrm>
          <a:prstGeom prst="rect">
            <a:avLst/>
          </a:prstGeom>
          <a:noFill/>
        </p:spPr>
        <p:txBody>
          <a:bodyPr wrap="none" rtlCol="0">
            <a:spAutoFit/>
          </a:bodyPr>
          <a:lstStyle/>
          <a:p>
            <a:pPr fontAlgn="base">
              <a:spcBef>
                <a:spcPct val="0"/>
              </a:spcBef>
              <a:spcAft>
                <a:spcPct val="0"/>
              </a:spcAft>
            </a:pPr>
            <a:r>
              <a:rPr lang="es-MX" sz="1650" b="1" dirty="0">
                <a:solidFill>
                  <a:srgbClr val="00204E"/>
                </a:solidFill>
                <a:latin typeface="Arial"/>
              </a:rPr>
              <a:t>Mapa de Fiscalización</a:t>
            </a:r>
          </a:p>
        </p:txBody>
      </p:sp>
      <p:graphicFrame>
        <p:nvGraphicFramePr>
          <p:cNvPr id="3" name="Tabla 2"/>
          <p:cNvGraphicFramePr>
            <a:graphicFrameLocks noGrp="1"/>
          </p:cNvGraphicFramePr>
          <p:nvPr>
            <p:extLst/>
          </p:nvPr>
        </p:nvGraphicFramePr>
        <p:xfrm>
          <a:off x="251520" y="764704"/>
          <a:ext cx="8640961" cy="6191344"/>
        </p:xfrm>
        <a:graphic>
          <a:graphicData uri="http://schemas.openxmlformats.org/drawingml/2006/table">
            <a:tbl>
              <a:tblPr/>
              <a:tblGrid>
                <a:gridCol w="1368152">
                  <a:extLst>
                    <a:ext uri="{9D8B030D-6E8A-4147-A177-3AD203B41FA5}">
                      <a16:colId xmlns:a16="http://schemas.microsoft.com/office/drawing/2014/main" val="376492183"/>
                    </a:ext>
                  </a:extLst>
                </a:gridCol>
                <a:gridCol w="792088">
                  <a:extLst>
                    <a:ext uri="{9D8B030D-6E8A-4147-A177-3AD203B41FA5}">
                      <a16:colId xmlns:a16="http://schemas.microsoft.com/office/drawing/2014/main" val="3881561771"/>
                    </a:ext>
                  </a:extLst>
                </a:gridCol>
                <a:gridCol w="936104">
                  <a:extLst>
                    <a:ext uri="{9D8B030D-6E8A-4147-A177-3AD203B41FA5}">
                      <a16:colId xmlns:a16="http://schemas.microsoft.com/office/drawing/2014/main" val="2783848266"/>
                    </a:ext>
                  </a:extLst>
                </a:gridCol>
                <a:gridCol w="591053">
                  <a:extLst>
                    <a:ext uri="{9D8B030D-6E8A-4147-A177-3AD203B41FA5}">
                      <a16:colId xmlns:a16="http://schemas.microsoft.com/office/drawing/2014/main" val="2818105646"/>
                    </a:ext>
                  </a:extLst>
                </a:gridCol>
                <a:gridCol w="1458410">
                  <a:extLst>
                    <a:ext uri="{9D8B030D-6E8A-4147-A177-3AD203B41FA5}">
                      <a16:colId xmlns:a16="http://schemas.microsoft.com/office/drawing/2014/main" val="2958695475"/>
                    </a:ext>
                  </a:extLst>
                </a:gridCol>
                <a:gridCol w="704060">
                  <a:extLst>
                    <a:ext uri="{9D8B030D-6E8A-4147-A177-3AD203B41FA5}">
                      <a16:colId xmlns:a16="http://schemas.microsoft.com/office/drawing/2014/main" val="3166354867"/>
                    </a:ext>
                  </a:extLst>
                </a:gridCol>
                <a:gridCol w="1093809">
                  <a:extLst>
                    <a:ext uri="{9D8B030D-6E8A-4147-A177-3AD203B41FA5}">
                      <a16:colId xmlns:a16="http://schemas.microsoft.com/office/drawing/2014/main" val="3280463653"/>
                    </a:ext>
                  </a:extLst>
                </a:gridCol>
                <a:gridCol w="1697285">
                  <a:extLst>
                    <a:ext uri="{9D8B030D-6E8A-4147-A177-3AD203B41FA5}">
                      <a16:colId xmlns:a16="http://schemas.microsoft.com/office/drawing/2014/main" val="3321095847"/>
                    </a:ext>
                  </a:extLst>
                </a:gridCol>
              </a:tblGrid>
              <a:tr h="1113077">
                <a:tc gridSpan="8">
                  <a:txBody>
                    <a:bodyPr/>
                    <a:lstStyle/>
                    <a:p>
                      <a:pPr algn="ctr" fontAlgn="ctr"/>
                      <a:r>
                        <a:rPr lang="es-MX" sz="2000" b="1" i="0" u="none" strike="noStrike" dirty="0">
                          <a:solidFill>
                            <a:srgbClr val="000000"/>
                          </a:solidFill>
                          <a:effectLst/>
                          <a:latin typeface="Arial Narrow" panose="020B0606020202030204" pitchFamily="34" charset="0"/>
                        </a:rPr>
                        <a:t>MAPA DE FISCALIZACIÓN DEL GASTO FEDERALIZADO</a:t>
                      </a:r>
                      <a:br>
                        <a:rPr lang="es-MX" sz="2000" b="1" i="0" u="none" strike="noStrike" dirty="0">
                          <a:solidFill>
                            <a:srgbClr val="000000"/>
                          </a:solidFill>
                          <a:effectLst/>
                          <a:latin typeface="Arial Narrow" panose="020B0606020202030204" pitchFamily="34" charset="0"/>
                        </a:rPr>
                      </a:br>
                      <a:r>
                        <a:rPr lang="es-MX" sz="2000" b="1" i="0" u="none" strike="noStrike" dirty="0">
                          <a:solidFill>
                            <a:srgbClr val="000000"/>
                          </a:solidFill>
                          <a:effectLst/>
                          <a:latin typeface="Arial Narrow" panose="020B0606020202030204" pitchFamily="34" charset="0"/>
                        </a:rPr>
                        <a:t>PROGRAMA DE AUDITORÍAS, CP 2016</a:t>
                      </a:r>
                      <a:br>
                        <a:rPr lang="es-MX" sz="2000" b="1" i="0" u="none" strike="noStrike" dirty="0">
                          <a:solidFill>
                            <a:srgbClr val="000000"/>
                          </a:solidFill>
                          <a:effectLst/>
                          <a:latin typeface="Arial Narrow" panose="020B0606020202030204" pitchFamily="34" charset="0"/>
                        </a:rPr>
                      </a:br>
                      <a:r>
                        <a:rPr lang="es-MX" sz="2000" b="1" i="0" u="none" strike="noStrike" dirty="0">
                          <a:solidFill>
                            <a:srgbClr val="000000"/>
                          </a:solidFill>
                          <a:effectLst/>
                          <a:latin typeface="Arial Narrow" panose="020B0606020202030204" pitchFamily="34" charset="0"/>
                        </a:rPr>
                        <a:t>Estado de _____________</a:t>
                      </a:r>
                      <a:br>
                        <a:rPr lang="es-MX" sz="2000" b="1" i="0" u="none" strike="noStrike" dirty="0">
                          <a:solidFill>
                            <a:srgbClr val="000000"/>
                          </a:solidFill>
                          <a:effectLst/>
                          <a:latin typeface="Arial Narrow" panose="020B0606020202030204" pitchFamily="34" charset="0"/>
                        </a:rPr>
                      </a:br>
                      <a:r>
                        <a:rPr lang="es-MX" sz="2000" b="1" i="0" u="none" strike="noStrike" dirty="0">
                          <a:solidFill>
                            <a:srgbClr val="000000"/>
                          </a:solidFill>
                          <a:effectLst/>
                          <a:latin typeface="Arial Narrow" panose="020B0606020202030204" pitchFamily="34" charset="0"/>
                        </a:rPr>
                        <a:t>Nombre de la Entidad Auditora: (1)</a:t>
                      </a:r>
                      <a:br>
                        <a:rPr lang="es-MX" sz="2000" b="1" i="0" u="none" strike="noStrike" dirty="0">
                          <a:solidFill>
                            <a:srgbClr val="000000"/>
                          </a:solidFill>
                          <a:effectLst/>
                          <a:latin typeface="Arial Narrow" panose="020B0606020202030204" pitchFamily="34" charset="0"/>
                        </a:rPr>
                      </a:br>
                      <a:r>
                        <a:rPr lang="es-MX" sz="2000" b="1" i="0" u="none" strike="noStrike" dirty="0">
                          <a:solidFill>
                            <a:srgbClr val="000000"/>
                          </a:solidFill>
                          <a:effectLst/>
                          <a:latin typeface="Arial Narrow" panose="020B0606020202030204" pitchFamily="34" charset="0"/>
                        </a:rPr>
                        <a:t>(Miles de pesos)</a:t>
                      </a:r>
                    </a:p>
                  </a:txBody>
                  <a:tcPr marL="3680" marR="3680" marT="3680" marB="0" anchor="ctr">
                    <a:lnL>
                      <a:noFill/>
                    </a:lnL>
                    <a:lnR>
                      <a:noFill/>
                    </a:lnR>
                    <a:lnT>
                      <a:noFill/>
                    </a:lnT>
                    <a:lnB w="6350" cap="flat" cmpd="sng" algn="ctr">
                      <a:solidFill>
                        <a:srgbClr val="000000"/>
                      </a:solidFill>
                      <a:prstDash val="dot"/>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416933299"/>
                  </a:ext>
                </a:extLst>
              </a:tr>
              <a:tr h="447907">
                <a:tc rowSpan="4">
                  <a:txBody>
                    <a:bodyPr/>
                    <a:lstStyle/>
                    <a:p>
                      <a:pPr algn="ctr" fontAlgn="ctr"/>
                      <a:r>
                        <a:rPr lang="es-MX" sz="1800" b="1" i="0" u="none" strike="noStrike" dirty="0">
                          <a:solidFill>
                            <a:srgbClr val="FFFFFF"/>
                          </a:solidFill>
                          <a:effectLst/>
                          <a:latin typeface="Arial Narrow" panose="020B0606020202030204" pitchFamily="34" charset="0"/>
                        </a:rPr>
                        <a:t>Estatus de la Auditoría</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(Programada, En Proceso, Realizada, otro)</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(10)</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gridSpan="7">
                  <a:txBody>
                    <a:bodyPr/>
                    <a:lstStyle/>
                    <a:p>
                      <a:pPr algn="ctr" fontAlgn="ctr"/>
                      <a:r>
                        <a:rPr lang="es-MX" sz="1800" b="1" i="0" u="none" strike="noStrike" dirty="0">
                          <a:solidFill>
                            <a:srgbClr val="FFFFFF"/>
                          </a:solidFill>
                          <a:effectLst/>
                          <a:latin typeface="Arial Narrow" panose="020B0606020202030204" pitchFamily="34" charset="0"/>
                        </a:rPr>
                        <a:t>Resultados</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(11)</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793840135"/>
                  </a:ext>
                </a:extLst>
              </a:tr>
              <a:tr h="891354">
                <a:tc vMerge="1">
                  <a:txBody>
                    <a:bodyPr/>
                    <a:lstStyle/>
                    <a:p>
                      <a:endParaRPr lang="es-MX"/>
                    </a:p>
                  </a:txBody>
                  <a:tcPr/>
                </a:tc>
                <a:tc rowSpan="3">
                  <a:txBody>
                    <a:bodyPr/>
                    <a:lstStyle/>
                    <a:p>
                      <a:pPr algn="ctr" fontAlgn="ctr"/>
                      <a:r>
                        <a:rPr lang="es-MX" sz="1800" b="1" i="0" u="none" strike="noStrike" dirty="0">
                          <a:solidFill>
                            <a:srgbClr val="FFFFFF"/>
                          </a:solidFill>
                          <a:effectLst/>
                          <a:latin typeface="Arial Narrow" panose="020B0606020202030204" pitchFamily="34" charset="0"/>
                        </a:rPr>
                        <a:t>Monto Observado</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(12)</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rowSpan="3">
                  <a:txBody>
                    <a:bodyPr/>
                    <a:lstStyle/>
                    <a:p>
                      <a:pPr algn="ctr" fontAlgn="ctr"/>
                      <a:r>
                        <a:rPr lang="es-MX" sz="1800" b="1" i="0" u="none" strike="noStrike" dirty="0">
                          <a:solidFill>
                            <a:srgbClr val="FFFFFF"/>
                          </a:solidFill>
                          <a:effectLst/>
                          <a:latin typeface="Arial Narrow" panose="020B0606020202030204" pitchFamily="34" charset="0"/>
                        </a:rPr>
                        <a:t>Subejercicio</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(13)</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gridSpan="5">
                  <a:txBody>
                    <a:bodyPr/>
                    <a:lstStyle/>
                    <a:p>
                      <a:pPr algn="ctr" fontAlgn="ctr"/>
                      <a:r>
                        <a:rPr lang="es-MX" sz="1800" b="1" i="0" u="none" strike="noStrike" dirty="0">
                          <a:solidFill>
                            <a:srgbClr val="FFFFFF"/>
                          </a:solidFill>
                          <a:effectLst/>
                          <a:latin typeface="Arial Narrow" panose="020B0606020202030204" pitchFamily="34" charset="0"/>
                        </a:rPr>
                        <a:t>Recuperaciones Determinadas</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(Monto total solicitado por reintegrar al ente fiscalizado, que incluye los reintegros efectuados y el pendiente de reintegrar)</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558604918"/>
                  </a:ext>
                </a:extLst>
              </a:tr>
              <a:tr h="447907">
                <a:tc vMerge="1">
                  <a:txBody>
                    <a:bodyPr/>
                    <a:lstStyle/>
                    <a:p>
                      <a:endParaRPr lang="es-MX"/>
                    </a:p>
                  </a:txBody>
                  <a:tcPr/>
                </a:tc>
                <a:tc vMerge="1">
                  <a:txBody>
                    <a:bodyPr/>
                    <a:lstStyle/>
                    <a:p>
                      <a:endParaRPr lang="es-MX"/>
                    </a:p>
                  </a:txBody>
                  <a:tcPr/>
                </a:tc>
                <a:tc vMerge="1">
                  <a:txBody>
                    <a:bodyPr/>
                    <a:lstStyle/>
                    <a:p>
                      <a:endParaRPr lang="es-MX"/>
                    </a:p>
                  </a:txBody>
                  <a:tcPr/>
                </a:tc>
                <a:tc rowSpan="2">
                  <a:txBody>
                    <a:bodyPr/>
                    <a:lstStyle/>
                    <a:p>
                      <a:pPr algn="ctr" fontAlgn="ctr"/>
                      <a:r>
                        <a:rPr lang="es-MX" sz="1800" b="1" i="0" u="none" strike="noStrike" dirty="0" smtClean="0">
                          <a:solidFill>
                            <a:srgbClr val="FFFFFF"/>
                          </a:solidFill>
                          <a:effectLst/>
                          <a:latin typeface="Arial Narrow" panose="020B0606020202030204" pitchFamily="34" charset="0"/>
                        </a:rPr>
                        <a:t>Total</a:t>
                      </a:r>
                      <a:r>
                        <a:rPr lang="es-MX" sz="1800" b="1" i="0" u="none" strike="noStrike" dirty="0">
                          <a:solidFill>
                            <a:srgbClr val="FFFFFF"/>
                          </a:solidFill>
                          <a:effectLst/>
                          <a:latin typeface="Arial Narrow" panose="020B0606020202030204" pitchFamily="34" charset="0"/>
                        </a:rPr>
                        <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(14)</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(15+18)</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gridSpan="3">
                  <a:txBody>
                    <a:bodyPr/>
                    <a:lstStyle/>
                    <a:p>
                      <a:pPr algn="ctr" fontAlgn="ctr"/>
                      <a:r>
                        <a:rPr lang="es-MX" sz="1800" b="1" i="0" u="none" strike="noStrike" dirty="0" smtClean="0">
                          <a:solidFill>
                            <a:srgbClr val="FFFFFF"/>
                          </a:solidFill>
                          <a:effectLst/>
                          <a:latin typeface="Arial Narrow" panose="020B0606020202030204" pitchFamily="34" charset="0"/>
                        </a:rPr>
                        <a:t>Operadas</a:t>
                      </a:r>
                      <a:r>
                        <a:rPr lang="es-MX" sz="1800" b="1" i="0" u="none" strike="noStrike" dirty="0">
                          <a:solidFill>
                            <a:srgbClr val="FFFFFF"/>
                          </a:solidFill>
                          <a:effectLst/>
                          <a:latin typeface="Arial Narrow" panose="020B0606020202030204" pitchFamily="34" charset="0"/>
                        </a:rPr>
                        <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(Reintegros efectuados)</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hMerge="1">
                  <a:txBody>
                    <a:bodyPr/>
                    <a:lstStyle/>
                    <a:p>
                      <a:endParaRPr lang="es-MX"/>
                    </a:p>
                  </a:txBody>
                  <a:tcPr/>
                </a:tc>
                <a:tc hMerge="1">
                  <a:txBody>
                    <a:bodyPr/>
                    <a:lstStyle/>
                    <a:p>
                      <a:endParaRPr lang="es-MX"/>
                    </a:p>
                  </a:txBody>
                  <a:tcPr/>
                </a:tc>
                <a:tc rowSpan="2">
                  <a:txBody>
                    <a:bodyPr/>
                    <a:lstStyle/>
                    <a:p>
                      <a:pPr algn="ctr" fontAlgn="ctr"/>
                      <a:r>
                        <a:rPr lang="es-MX" sz="1800" b="1" i="0" u="none" strike="noStrike" dirty="0" smtClean="0">
                          <a:solidFill>
                            <a:srgbClr val="FFFFFF"/>
                          </a:solidFill>
                          <a:effectLst/>
                          <a:latin typeface="Arial Narrow" panose="020B0606020202030204" pitchFamily="34" charset="0"/>
                        </a:rPr>
                        <a:t>Probables</a:t>
                      </a:r>
                      <a:r>
                        <a:rPr lang="es-MX" sz="1800" b="1" i="0" u="none" strike="noStrike" dirty="0">
                          <a:solidFill>
                            <a:srgbClr val="FFFFFF"/>
                          </a:solidFill>
                          <a:effectLst/>
                          <a:latin typeface="Arial Narrow" panose="020B0606020202030204" pitchFamily="34" charset="0"/>
                        </a:rPr>
                        <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(Pendiente de reintegrar)</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(18)</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extLst>
                  <a:ext uri="{0D108BD9-81ED-4DB2-BD59-A6C34878D82A}">
                    <a16:rowId xmlns:a16="http://schemas.microsoft.com/office/drawing/2014/main" val="3143003037"/>
                  </a:ext>
                </a:extLst>
              </a:tr>
              <a:tr h="988823">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fontAlgn="ctr"/>
                      <a:r>
                        <a:rPr lang="es-MX" sz="1800" b="1" i="0" u="none" strike="noStrike" dirty="0">
                          <a:solidFill>
                            <a:srgbClr val="FFFFFF"/>
                          </a:solidFill>
                          <a:effectLst/>
                          <a:latin typeface="Arial Narrow" panose="020B0606020202030204" pitchFamily="34" charset="0"/>
                        </a:rPr>
                        <a:t>Total</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Operadas </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(15)</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(16+17)</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a:txBody>
                    <a:bodyPr/>
                    <a:lstStyle/>
                    <a:p>
                      <a:pPr algn="ctr" fontAlgn="ctr"/>
                      <a:r>
                        <a:rPr lang="es-MX" sz="1800" b="1" i="0" u="none" strike="noStrike" dirty="0">
                          <a:solidFill>
                            <a:srgbClr val="FFFFFF"/>
                          </a:solidFill>
                          <a:effectLst/>
                          <a:latin typeface="Arial Narrow" panose="020B0606020202030204" pitchFamily="34" charset="0"/>
                        </a:rPr>
                        <a:t>Aplicadas</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(16)</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a:txBody>
                    <a:bodyPr/>
                    <a:lstStyle/>
                    <a:p>
                      <a:pPr algn="ctr" fontAlgn="ctr"/>
                      <a:r>
                        <a:rPr lang="es-MX" sz="1800" b="1" i="0" u="none" strike="noStrike" dirty="0">
                          <a:solidFill>
                            <a:srgbClr val="FFFFFF"/>
                          </a:solidFill>
                          <a:effectLst/>
                          <a:latin typeface="Arial Narrow" panose="020B0606020202030204" pitchFamily="34" charset="0"/>
                        </a:rPr>
                        <a:t>En proceso de Aplicación</a:t>
                      </a:r>
                      <a:br>
                        <a:rPr lang="es-MX" sz="1800" b="1" i="0" u="none" strike="noStrike" dirty="0">
                          <a:solidFill>
                            <a:srgbClr val="FFFFFF"/>
                          </a:solidFill>
                          <a:effectLst/>
                          <a:latin typeface="Arial Narrow" panose="020B0606020202030204" pitchFamily="34" charset="0"/>
                        </a:rPr>
                      </a:br>
                      <a:r>
                        <a:rPr lang="es-MX" sz="1800" b="1" i="0" u="none" strike="noStrike" dirty="0">
                          <a:solidFill>
                            <a:srgbClr val="FFFFFF"/>
                          </a:solidFill>
                          <a:effectLst/>
                          <a:latin typeface="Arial Narrow" panose="020B0606020202030204" pitchFamily="34" charset="0"/>
                        </a:rPr>
                        <a:t>(17)</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1F4E78"/>
                    </a:solidFill>
                  </a:tcPr>
                </a:tc>
                <a:tc vMerge="1">
                  <a:txBody>
                    <a:bodyPr/>
                    <a:lstStyle/>
                    <a:p>
                      <a:endParaRPr lang="es-MX"/>
                    </a:p>
                  </a:txBody>
                  <a:tcPr/>
                </a:tc>
                <a:extLst>
                  <a:ext uri="{0D108BD9-81ED-4DB2-BD59-A6C34878D82A}">
                    <a16:rowId xmlns:a16="http://schemas.microsoft.com/office/drawing/2014/main" val="1043320025"/>
                  </a:ext>
                </a:extLst>
              </a:tr>
              <a:tr h="226184">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C2A29"/>
                    </a:solidFill>
                  </a:tcPr>
                </a:tc>
                <a:extLst>
                  <a:ext uri="{0D108BD9-81ED-4DB2-BD59-A6C34878D82A}">
                    <a16:rowId xmlns:a16="http://schemas.microsoft.com/office/drawing/2014/main" val="784369625"/>
                  </a:ext>
                </a:extLst>
              </a:tr>
              <a:tr h="226184">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extLst>
                  <a:ext uri="{0D108BD9-81ED-4DB2-BD59-A6C34878D82A}">
                    <a16:rowId xmlns:a16="http://schemas.microsoft.com/office/drawing/2014/main" val="1614230887"/>
                  </a:ext>
                </a:extLst>
              </a:tr>
              <a:tr h="226184">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a:txBody>
                    <a:bodyPr/>
                    <a:lstStyle/>
                    <a:p>
                      <a:pPr algn="l" fontAlgn="ctr"/>
                      <a:r>
                        <a:rPr lang="es-MX" sz="1200" b="1" i="0" u="none" strike="noStrike" dirty="0">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tc>
                  <a:txBody>
                    <a:bodyPr/>
                    <a:lstStyle/>
                    <a:p>
                      <a:pPr algn="l" fontAlgn="ctr"/>
                      <a:r>
                        <a:rPr lang="es-MX" sz="1200" b="1" i="0" u="none" strike="noStrike">
                          <a:solidFill>
                            <a:srgbClr val="FFFFFF"/>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1869B"/>
                    </a:solidFill>
                  </a:tcPr>
                </a:tc>
                <a:extLst>
                  <a:ext uri="{0D108BD9-81ED-4DB2-BD59-A6C34878D82A}">
                    <a16:rowId xmlns:a16="http://schemas.microsoft.com/office/drawing/2014/main" val="3828839914"/>
                  </a:ext>
                </a:extLst>
              </a:tr>
              <a:tr h="226184">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237887149"/>
                  </a:ext>
                </a:extLst>
              </a:tr>
              <a:tr h="226184">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79721632"/>
                  </a:ext>
                </a:extLst>
              </a:tr>
              <a:tr h="226184">
                <a:tc>
                  <a:txBody>
                    <a:bodyPr/>
                    <a:lstStyle/>
                    <a:p>
                      <a:pPr algn="l" fontAlgn="ctr"/>
                      <a:r>
                        <a:rPr lang="es-MX" sz="1200" b="0" i="0" u="none" strike="noStrike">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200" b="0" i="0" u="none" strike="noStrike" dirty="0">
                          <a:solidFill>
                            <a:srgbClr val="000000"/>
                          </a:solidFill>
                          <a:effectLst/>
                          <a:latin typeface="Arial Narrow" panose="020B0606020202030204" pitchFamily="34" charset="0"/>
                        </a:rPr>
                        <a:t> </a:t>
                      </a:r>
                    </a:p>
                  </a:txBody>
                  <a:tcPr marL="3680" marR="3680" marT="368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2853663"/>
                  </a:ext>
                </a:extLst>
              </a:tr>
            </a:tbl>
          </a:graphicData>
        </a:graphic>
      </p:graphicFrame>
    </p:spTree>
    <p:extLst>
      <p:ext uri="{BB962C8B-B14F-4D97-AF65-F5344CB8AC3E}">
        <p14:creationId xmlns:p14="http://schemas.microsoft.com/office/powerpoint/2010/main" val="11749657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274513627"/>
              </p:ext>
            </p:extLst>
          </p:nvPr>
        </p:nvGraphicFramePr>
        <p:xfrm>
          <a:off x="611560" y="1988840"/>
          <a:ext cx="7911885"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627584" y="1484784"/>
            <a:ext cx="6480720" cy="369332"/>
          </a:xfrm>
          <a:prstGeom prst="rect">
            <a:avLst/>
          </a:prstGeom>
          <a:noFill/>
        </p:spPr>
        <p:txBody>
          <a:bodyPr wrap="square" rtlCol="0">
            <a:spAutoFit/>
          </a:bodyPr>
          <a:lstStyle/>
          <a:p>
            <a:r>
              <a:rPr lang="es-MX" smtClean="0">
                <a:hlinkClick r:id="rId7" action="ppaction://hlinkfile"/>
              </a:rPr>
              <a:t>FORMATO MAPA DE FISCALIZACIÓN.xlsx</a:t>
            </a:r>
            <a:endParaRPr lang="es-MX" dirty="0"/>
          </a:p>
        </p:txBody>
      </p:sp>
    </p:spTree>
    <p:extLst>
      <p:ext uri="{BB962C8B-B14F-4D97-AF65-F5344CB8AC3E}">
        <p14:creationId xmlns:p14="http://schemas.microsoft.com/office/powerpoint/2010/main" val="34696208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ext uri="{D42A27DB-BD31-4B8C-83A1-F6EECF244321}">
                <p14:modId xmlns:p14="http://schemas.microsoft.com/office/powerpoint/2010/main" val="2975311814"/>
              </p:ext>
            </p:extLst>
          </p:nvPr>
        </p:nvGraphicFramePr>
        <p:xfrm>
          <a:off x="467544" y="764704"/>
          <a:ext cx="8403343" cy="5616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uadroTexto 1"/>
          <p:cNvSpPr txBox="1"/>
          <p:nvPr/>
        </p:nvSpPr>
        <p:spPr>
          <a:xfrm>
            <a:off x="1331640" y="5949280"/>
            <a:ext cx="2160240" cy="738664"/>
          </a:xfrm>
          <a:prstGeom prst="rect">
            <a:avLst/>
          </a:prstGeom>
          <a:noFill/>
        </p:spPr>
        <p:txBody>
          <a:bodyPr wrap="square" rtlCol="0">
            <a:spAutoFit/>
          </a:bodyPr>
          <a:lstStyle/>
          <a:p>
            <a:pPr algn="ctr"/>
            <a:r>
              <a:rPr lang="es-MX" sz="1400" dirty="0" smtClean="0">
                <a:latin typeface="Arial" panose="020B0604020202020204" pitchFamily="34" charset="0"/>
                <a:cs typeface="Arial" panose="020B0604020202020204" pitchFamily="34" charset="0"/>
              </a:rPr>
              <a:t>*2 EEF dieron respuesta después del 31 de octubre</a:t>
            </a:r>
            <a:endParaRPr lang="es-MX"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08937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96083379"/>
              </p:ext>
            </p:extLst>
          </p:nvPr>
        </p:nvGraphicFramePr>
        <p:xfrm>
          <a:off x="107504" y="764704"/>
          <a:ext cx="9036496"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77779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11560" y="1268760"/>
            <a:ext cx="8136904" cy="4893647"/>
          </a:xfrm>
          <a:prstGeom prst="rect">
            <a:avLst/>
          </a:prstGeom>
          <a:noFill/>
        </p:spPr>
        <p:txBody>
          <a:bodyPr wrap="square" rtlCol="0">
            <a:spAutoFit/>
          </a:bodyPr>
          <a:lstStyle/>
          <a:p>
            <a:pPr algn="just">
              <a:lnSpc>
                <a:spcPct val="150000"/>
              </a:lnSpc>
            </a:pPr>
            <a:r>
              <a:rPr lang="es-MX" sz="2400" b="1" dirty="0" smtClean="0">
                <a:latin typeface="Arial" panose="020B0604020202020204" pitchFamily="34" charset="0"/>
                <a:cs typeface="Arial" panose="020B0604020202020204" pitchFamily="34" charset="0"/>
              </a:rPr>
              <a:t>IV. Principales acuerdos y avances del Grupo de Trabajo de Coordinación para la Fiscalización.</a:t>
            </a:r>
          </a:p>
          <a:p>
            <a:pPr algn="just">
              <a:lnSpc>
                <a:spcPct val="150000"/>
              </a:lnSpc>
            </a:pPr>
            <a:r>
              <a:rPr lang="es-MX" sz="2400" b="1" dirty="0" smtClean="0">
                <a:latin typeface="Arial" panose="020B0604020202020204" pitchFamily="34" charset="0"/>
                <a:cs typeface="Arial" panose="020B0604020202020204" pitchFamily="34" charset="0"/>
              </a:rPr>
              <a:t>V. Mapa </a:t>
            </a:r>
            <a:r>
              <a:rPr lang="es-MX" sz="2400" b="1" dirty="0">
                <a:latin typeface="Arial" panose="020B0604020202020204" pitchFamily="34" charset="0"/>
                <a:cs typeface="Arial" panose="020B0604020202020204" pitchFamily="34" charset="0"/>
              </a:rPr>
              <a:t>de Fiscalización del Gasto </a:t>
            </a:r>
            <a:r>
              <a:rPr lang="es-MX" sz="2400" b="1" dirty="0" smtClean="0">
                <a:latin typeface="Arial" panose="020B0604020202020204" pitchFamily="34" charset="0"/>
                <a:cs typeface="Arial" panose="020B0604020202020204" pitchFamily="34" charset="0"/>
              </a:rPr>
              <a:t>Federalizado.</a:t>
            </a:r>
          </a:p>
          <a:p>
            <a:pPr algn="just">
              <a:lnSpc>
                <a:spcPct val="150000"/>
              </a:lnSpc>
            </a:pPr>
            <a:r>
              <a:rPr lang="es-MX" sz="2400" b="1" dirty="0" smtClean="0">
                <a:latin typeface="Arial" panose="020B0604020202020204" pitchFamily="34" charset="0"/>
                <a:cs typeface="Arial" panose="020B0604020202020204" pitchFamily="34" charset="0"/>
              </a:rPr>
              <a:t>VI. Recomendaciones</a:t>
            </a:r>
            <a:endParaRPr lang="es-MX" sz="2400" b="1" dirty="0">
              <a:latin typeface="Arial" panose="020B0604020202020204" pitchFamily="34" charset="0"/>
              <a:cs typeface="Arial" panose="020B0604020202020204" pitchFamily="34" charset="0"/>
            </a:endParaRPr>
          </a:p>
          <a:p>
            <a:pPr algn="just">
              <a:lnSpc>
                <a:spcPct val="150000"/>
              </a:lnSpc>
            </a:pPr>
            <a:r>
              <a:rPr lang="es-MX" sz="2800" b="1" dirty="0" smtClean="0">
                <a:latin typeface="Arial" panose="020B0604020202020204" pitchFamily="34" charset="0"/>
                <a:cs typeface="Arial" panose="020B0604020202020204" pitchFamily="34" charset="0"/>
              </a:rPr>
              <a:t>Parte B.- FONE: Pase de Lista. Aplicación de las </a:t>
            </a:r>
            <a:r>
              <a:rPr lang="es-MX" sz="2800" b="1" dirty="0" err="1" smtClean="0">
                <a:latin typeface="Arial" panose="020B0604020202020204" pitchFamily="34" charset="0"/>
                <a:cs typeface="Arial" panose="020B0604020202020204" pitchFamily="34" charset="0"/>
              </a:rPr>
              <a:t>TIC´s</a:t>
            </a:r>
            <a:r>
              <a:rPr lang="es-MX" sz="2800" b="1" dirty="0" smtClean="0">
                <a:latin typeface="Arial" panose="020B0604020202020204" pitchFamily="34" charset="0"/>
                <a:cs typeface="Arial" panose="020B0604020202020204" pitchFamily="34" charset="0"/>
              </a:rPr>
              <a:t> en acciones de auditoría</a:t>
            </a:r>
          </a:p>
          <a:p>
            <a:pPr algn="just">
              <a:lnSpc>
                <a:spcPct val="150000"/>
              </a:lnSpc>
            </a:pPr>
            <a:r>
              <a:rPr lang="es-MX" sz="2800" b="1" dirty="0" smtClean="0">
                <a:latin typeface="Arial" panose="020B0604020202020204" pitchFamily="34" charset="0"/>
                <a:cs typeface="Arial" panose="020B0604020202020204" pitchFamily="34" charset="0"/>
              </a:rPr>
              <a:t>Parte C.- Seguimiento al cumplimiento de las Obligaciones de Transparencia de la LGCG.</a:t>
            </a:r>
          </a:p>
        </p:txBody>
      </p:sp>
    </p:spTree>
    <p:extLst>
      <p:ext uri="{BB962C8B-B14F-4D97-AF65-F5344CB8AC3E}">
        <p14:creationId xmlns:p14="http://schemas.microsoft.com/office/powerpoint/2010/main" val="1488132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164151781"/>
              </p:ext>
            </p:extLst>
          </p:nvPr>
        </p:nvGraphicFramePr>
        <p:xfrm>
          <a:off x="467544" y="1268760"/>
          <a:ext cx="8280920"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34208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0" y="1988840"/>
            <a:ext cx="8928992" cy="4154984"/>
          </a:xfrm>
          <a:prstGeom prst="rect">
            <a:avLst/>
          </a:prstGeom>
        </p:spPr>
        <p:txBody>
          <a:bodyPr wrap="square">
            <a:spAutoFit/>
          </a:bodyPr>
          <a:lstStyle/>
          <a:p>
            <a:pPr marL="342900" lvl="0" indent="-342900" algn="just">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Se reporta un total de 3,447 auditorías por parte de las 22 EEF que enviaron información (4 EEF proporcionaron respuesta pero no información).</a:t>
            </a:r>
          </a:p>
          <a:p>
            <a:pPr marL="342900" lvl="0" indent="-342900" algn="just">
              <a:buFont typeface="Arial" panose="020B0604020202020204" pitchFamily="34" charset="0"/>
              <a:buChar char="•"/>
            </a:pPr>
            <a:endParaRPr lang="es-MX" sz="1600" b="1" dirty="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endParaRPr lang="es-MX" sz="800" b="1" dirty="0" smtClean="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El 59% de </a:t>
            </a:r>
            <a:r>
              <a:rPr lang="es-MX" sz="2400" b="1" dirty="0">
                <a:latin typeface="Arial" panose="020B0604020202020204" pitchFamily="34" charset="0"/>
                <a:cs typeface="Arial" panose="020B0604020202020204" pitchFamily="34" charset="0"/>
              </a:rPr>
              <a:t>las auditorías </a:t>
            </a:r>
            <a:r>
              <a:rPr lang="es-MX" sz="2400" b="1" dirty="0" smtClean="0">
                <a:latin typeface="Arial" panose="020B0604020202020204" pitchFamily="34" charset="0"/>
                <a:cs typeface="Arial" panose="020B0604020202020204" pitchFamily="34" charset="0"/>
              </a:rPr>
              <a:t>de las EEF se </a:t>
            </a:r>
            <a:r>
              <a:rPr lang="es-MX" sz="2400" b="1" dirty="0">
                <a:latin typeface="Arial" panose="020B0604020202020204" pitchFamily="34" charset="0"/>
                <a:cs typeface="Arial" panose="020B0604020202020204" pitchFamily="34" charset="0"/>
              </a:rPr>
              <a:t>realizan a los Ramos 33 y </a:t>
            </a:r>
            <a:r>
              <a:rPr lang="es-MX" sz="2400" b="1" dirty="0" smtClean="0">
                <a:latin typeface="Arial" panose="020B0604020202020204" pitchFamily="34" charset="0"/>
                <a:cs typeface="Arial" panose="020B0604020202020204" pitchFamily="34" charset="0"/>
              </a:rPr>
              <a:t>28. Adicionalmente, existen auditorías en las que se revisan conjuntamente diversos fondos y programas (“Otras auditorías”), entre ellos los de los Ramos 33 y 28, este tipo de revisiones significan el  21% del total de auditorías.</a:t>
            </a:r>
          </a:p>
          <a:p>
            <a:pPr marL="342900" lvl="0" indent="-342900" algn="just">
              <a:buFont typeface="Arial" panose="020B0604020202020204" pitchFamily="34" charset="0"/>
              <a:buChar char="•"/>
            </a:pPr>
            <a:endParaRPr lang="es-MX" sz="800" b="1" dirty="0">
              <a:latin typeface="Arial" panose="020B0604020202020204" pitchFamily="34" charset="0"/>
              <a:cs typeface="Arial" panose="020B0604020202020204" pitchFamily="34" charset="0"/>
            </a:endParaRPr>
          </a:p>
          <a:p>
            <a:pPr algn="just"/>
            <a:endParaRPr lang="es-MX" sz="800" dirty="0" smtClean="0">
              <a:latin typeface="Arial" panose="020B0604020202020204" pitchFamily="34" charset="0"/>
              <a:cs typeface="Arial" panose="020B0604020202020204" pitchFamily="34" charset="0"/>
            </a:endParaRPr>
          </a:p>
        </p:txBody>
      </p:sp>
      <p:cxnSp>
        <p:nvCxnSpPr>
          <p:cNvPr id="9" name="Conector recto 8"/>
          <p:cNvCxnSpPr/>
          <p:nvPr/>
        </p:nvCxnSpPr>
        <p:spPr>
          <a:xfrm>
            <a:off x="828600" y="764704"/>
            <a:ext cx="8100392"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Rectángulo 11"/>
          <p:cNvSpPr/>
          <p:nvPr/>
        </p:nvSpPr>
        <p:spPr>
          <a:xfrm>
            <a:off x="1763688" y="893912"/>
            <a:ext cx="5688632" cy="830997"/>
          </a:xfrm>
          <a:prstGeom prst="rect">
            <a:avLst/>
          </a:prstGeom>
        </p:spPr>
        <p:txBody>
          <a:bodyPr wrap="square">
            <a:spAutoFit/>
          </a:bodyPr>
          <a:lstStyle/>
          <a:p>
            <a:pPr lvl="0" algn="r"/>
            <a:r>
              <a:rPr lang="es-MX" sz="2400" b="1" dirty="0">
                <a:latin typeface="Arial" panose="020B0604020202020204" pitchFamily="34" charset="0"/>
                <a:cs typeface="Arial" panose="020B0604020202020204" pitchFamily="34" charset="0"/>
              </a:rPr>
              <a:t>MAPA DE FISCALIZACIÓN DEL </a:t>
            </a:r>
            <a:r>
              <a:rPr lang="es-MX" sz="2400" b="1" dirty="0" smtClean="0">
                <a:latin typeface="Arial" panose="020B0604020202020204" pitchFamily="34" charset="0"/>
                <a:cs typeface="Arial" panose="020B0604020202020204" pitchFamily="34" charset="0"/>
              </a:rPr>
              <a:t>GF</a:t>
            </a:r>
          </a:p>
          <a:p>
            <a:pPr lvl="0" algn="ctr"/>
            <a:r>
              <a:rPr lang="es-MX" sz="2400" b="1" dirty="0" smtClean="0">
                <a:latin typeface="Arial" panose="020B0604020202020204" pitchFamily="34" charset="0"/>
                <a:cs typeface="Arial" panose="020B0604020202020204" pitchFamily="34" charset="0"/>
              </a:rPr>
              <a:t>Información de las EEF </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33336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0" y="1667709"/>
            <a:ext cx="8928992" cy="4278094"/>
          </a:xfrm>
          <a:prstGeom prst="rect">
            <a:avLst/>
          </a:prstGeom>
        </p:spPr>
        <p:txBody>
          <a:bodyPr wrap="square">
            <a:spAutoFit/>
          </a:bodyPr>
          <a:lstStyle/>
          <a:p>
            <a:pPr marL="342900" lvl="0" indent="-342900" algn="just">
              <a:buFont typeface="Arial" panose="020B0604020202020204" pitchFamily="34" charset="0"/>
              <a:buChar char="•"/>
            </a:pPr>
            <a:endParaRPr lang="es-MX" sz="800" b="1" dirty="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El 13% de las auditorías se realiza a Subsidios y el 7% a Convenios. </a:t>
            </a:r>
          </a:p>
          <a:p>
            <a:pPr marL="342900" lvl="0" indent="-342900" algn="just">
              <a:buFont typeface="Arial" panose="020B0604020202020204" pitchFamily="34" charset="0"/>
              <a:buChar char="•"/>
            </a:pPr>
            <a:endParaRPr lang="es-MX" sz="2400" b="1" dirty="0" smtClean="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El</a:t>
            </a:r>
            <a:r>
              <a:rPr lang="es-MX" sz="2400" b="1" dirty="0" smtClean="0">
                <a:solidFill>
                  <a:srgbClr val="00B050"/>
                </a:solidFill>
                <a:latin typeface="Arial" panose="020B0604020202020204" pitchFamily="34" charset="0"/>
                <a:cs typeface="Arial" panose="020B0604020202020204" pitchFamily="34" charset="0"/>
              </a:rPr>
              <a:t> </a:t>
            </a:r>
            <a:r>
              <a:rPr lang="es-MX" sz="2400" b="1" dirty="0" smtClean="0">
                <a:latin typeface="Arial" panose="020B0604020202020204" pitchFamily="34" charset="0"/>
                <a:cs typeface="Arial" panose="020B0604020202020204" pitchFamily="34" charset="0"/>
              </a:rPr>
              <a:t>44% </a:t>
            </a:r>
            <a:r>
              <a:rPr lang="es-MX" sz="2400" b="1" dirty="0">
                <a:latin typeface="Arial" panose="020B0604020202020204" pitchFamily="34" charset="0"/>
                <a:cs typeface="Arial" panose="020B0604020202020204" pitchFamily="34" charset="0"/>
              </a:rPr>
              <a:t>de las revisiones se </a:t>
            </a:r>
            <a:r>
              <a:rPr lang="es-MX" sz="2400" b="1" dirty="0" smtClean="0">
                <a:latin typeface="Arial" panose="020B0604020202020204" pitchFamily="34" charset="0"/>
                <a:cs typeface="Arial" panose="020B0604020202020204" pitchFamily="34" charset="0"/>
              </a:rPr>
              <a:t>realiza </a:t>
            </a:r>
            <a:r>
              <a:rPr lang="es-MX" sz="2400" b="1" dirty="0">
                <a:latin typeface="Arial" panose="020B0604020202020204" pitchFamily="34" charset="0"/>
                <a:cs typeface="Arial" panose="020B0604020202020204" pitchFamily="34" charset="0"/>
              </a:rPr>
              <a:t>a los municipios</a:t>
            </a:r>
            <a:r>
              <a:rPr lang="es-MX" sz="2400" b="1" dirty="0" smtClean="0">
                <a:latin typeface="Arial" panose="020B0604020202020204" pitchFamily="34" charset="0"/>
                <a:cs typeface="Arial" panose="020B0604020202020204" pitchFamily="34" charset="0"/>
              </a:rPr>
              <a:t>. Este porcentaje se incrementa por las auditorías consideradas en el concepto de “Otras auditorías”. </a:t>
            </a:r>
          </a:p>
          <a:p>
            <a:pPr marL="342900" lvl="0" indent="-342900" algn="just">
              <a:buFont typeface="Arial" panose="020B0604020202020204" pitchFamily="34" charset="0"/>
              <a:buChar char="•"/>
            </a:pPr>
            <a:endParaRPr lang="es-MX" sz="800" b="1" dirty="0" smtClean="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endParaRPr lang="es-MX" sz="800" b="1" dirty="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s-MX" sz="2400" b="1" dirty="0">
                <a:latin typeface="Arial" panose="020B0604020202020204" pitchFamily="34" charset="0"/>
                <a:cs typeface="Arial" panose="020B0604020202020204" pitchFamily="34" charset="0"/>
              </a:rPr>
              <a:t>A</a:t>
            </a:r>
            <a:r>
              <a:rPr lang="es-MX" sz="2400" b="1" dirty="0" smtClean="0">
                <a:latin typeface="Arial" panose="020B0604020202020204" pitchFamily="34" charset="0"/>
                <a:cs typeface="Arial" panose="020B0604020202020204" pitchFamily="34" charset="0"/>
              </a:rPr>
              <a:t> 37 fondos/programas, </a:t>
            </a:r>
            <a:r>
              <a:rPr lang="es-MX" sz="2400" b="1" dirty="0">
                <a:latin typeface="Arial" panose="020B0604020202020204" pitchFamily="34" charset="0"/>
                <a:cs typeface="Arial" panose="020B0604020202020204" pitchFamily="34" charset="0"/>
              </a:rPr>
              <a:t>que ejercieron 120,196 millones de pesos, se </a:t>
            </a:r>
            <a:r>
              <a:rPr lang="es-MX" sz="2400" b="1" dirty="0" smtClean="0">
                <a:latin typeface="Arial" panose="020B0604020202020204" pitchFamily="34" charset="0"/>
                <a:cs typeface="Arial" panose="020B0604020202020204" pitchFamily="34" charset="0"/>
              </a:rPr>
              <a:t>realizan </a:t>
            </a:r>
            <a:r>
              <a:rPr lang="es-MX" sz="2400" b="1" dirty="0">
                <a:latin typeface="Arial" panose="020B0604020202020204" pitchFamily="34" charset="0"/>
                <a:cs typeface="Arial" panose="020B0604020202020204" pitchFamily="34" charset="0"/>
              </a:rPr>
              <a:t>entre 1 a 4 </a:t>
            </a:r>
            <a:r>
              <a:rPr lang="es-MX" sz="2400" b="1" dirty="0" smtClean="0">
                <a:latin typeface="Arial" panose="020B0604020202020204" pitchFamily="34" charset="0"/>
                <a:cs typeface="Arial" panose="020B0604020202020204" pitchFamily="34" charset="0"/>
              </a:rPr>
              <a:t>auditorías. A 33 </a:t>
            </a:r>
            <a:r>
              <a:rPr lang="es-MX" sz="2400" b="1" dirty="0">
                <a:latin typeface="Arial" panose="020B0604020202020204" pitchFamily="34" charset="0"/>
                <a:cs typeface="Arial" panose="020B0604020202020204" pitchFamily="34" charset="0"/>
              </a:rPr>
              <a:t>programas, que </a:t>
            </a:r>
            <a:r>
              <a:rPr lang="es-MX" sz="2400" b="1" dirty="0" smtClean="0">
                <a:latin typeface="Arial" panose="020B0604020202020204" pitchFamily="34" charset="0"/>
                <a:cs typeface="Arial" panose="020B0604020202020204" pitchFamily="34" charset="0"/>
              </a:rPr>
              <a:t>ejercieron 30,230 millones </a:t>
            </a:r>
            <a:r>
              <a:rPr lang="es-MX" sz="2400" b="1" dirty="0">
                <a:latin typeface="Arial" panose="020B0604020202020204" pitchFamily="34" charset="0"/>
                <a:cs typeface="Arial" panose="020B0604020202020204" pitchFamily="34" charset="0"/>
              </a:rPr>
              <a:t>de pesos, no se realiza ninguna </a:t>
            </a:r>
            <a:r>
              <a:rPr lang="es-MX" sz="2400" b="1" dirty="0" smtClean="0">
                <a:latin typeface="Arial" panose="020B0604020202020204" pitchFamily="34" charset="0"/>
                <a:cs typeface="Arial" panose="020B0604020202020204" pitchFamily="34" charset="0"/>
              </a:rPr>
              <a:t>revisión.</a:t>
            </a:r>
            <a:endParaRPr lang="es-MX" sz="2400" b="1" dirty="0">
              <a:latin typeface="Arial" panose="020B0604020202020204" pitchFamily="34" charset="0"/>
              <a:cs typeface="Arial" panose="020B0604020202020204" pitchFamily="34" charset="0"/>
            </a:endParaRPr>
          </a:p>
          <a:p>
            <a:pPr algn="just"/>
            <a:endParaRPr lang="es-MX" sz="800" dirty="0" smtClean="0">
              <a:latin typeface="Arial" panose="020B0604020202020204" pitchFamily="34" charset="0"/>
              <a:cs typeface="Arial" panose="020B0604020202020204" pitchFamily="34" charset="0"/>
            </a:endParaRPr>
          </a:p>
        </p:txBody>
      </p:sp>
      <p:cxnSp>
        <p:nvCxnSpPr>
          <p:cNvPr id="9" name="Conector recto 8"/>
          <p:cNvCxnSpPr/>
          <p:nvPr/>
        </p:nvCxnSpPr>
        <p:spPr>
          <a:xfrm>
            <a:off x="828600" y="764704"/>
            <a:ext cx="8100392"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Rectángulo 4"/>
          <p:cNvSpPr/>
          <p:nvPr/>
        </p:nvSpPr>
        <p:spPr>
          <a:xfrm>
            <a:off x="1622120" y="836712"/>
            <a:ext cx="5688632" cy="830997"/>
          </a:xfrm>
          <a:prstGeom prst="rect">
            <a:avLst/>
          </a:prstGeom>
        </p:spPr>
        <p:txBody>
          <a:bodyPr wrap="square">
            <a:spAutoFit/>
          </a:bodyPr>
          <a:lstStyle/>
          <a:p>
            <a:pPr lvl="0" algn="r"/>
            <a:r>
              <a:rPr lang="es-MX" sz="2400" b="1" dirty="0">
                <a:latin typeface="Arial" panose="020B0604020202020204" pitchFamily="34" charset="0"/>
                <a:cs typeface="Arial" panose="020B0604020202020204" pitchFamily="34" charset="0"/>
              </a:rPr>
              <a:t>MAPA DE FISCALIZACIÓN DEL </a:t>
            </a:r>
            <a:r>
              <a:rPr lang="es-MX" sz="2400" b="1" dirty="0" smtClean="0">
                <a:latin typeface="Arial" panose="020B0604020202020204" pitchFamily="34" charset="0"/>
                <a:cs typeface="Arial" panose="020B0604020202020204" pitchFamily="34" charset="0"/>
              </a:rPr>
              <a:t>GF</a:t>
            </a:r>
          </a:p>
          <a:p>
            <a:pPr lvl="0" algn="ctr"/>
            <a:r>
              <a:rPr lang="es-MX" sz="2400" b="1" dirty="0" smtClean="0">
                <a:latin typeface="Arial" panose="020B0604020202020204" pitchFamily="34" charset="0"/>
                <a:cs typeface="Arial" panose="020B0604020202020204" pitchFamily="34" charset="0"/>
              </a:rPr>
              <a:t>Información de las EEF </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41916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4184184147"/>
              </p:ext>
            </p:extLst>
          </p:nvPr>
        </p:nvGraphicFramePr>
        <p:xfrm>
          <a:off x="0" y="1700808"/>
          <a:ext cx="8892988" cy="45806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p:cNvSpPr txBox="1"/>
          <p:nvPr/>
        </p:nvSpPr>
        <p:spPr>
          <a:xfrm>
            <a:off x="683568" y="907703"/>
            <a:ext cx="7920880" cy="1154162"/>
          </a:xfrm>
          <a:prstGeom prst="rect">
            <a:avLst/>
          </a:prstGeom>
          <a:noFill/>
        </p:spPr>
        <p:txBody>
          <a:bodyPr wrap="square" rtlCol="0">
            <a:spAutoFit/>
          </a:bodyPr>
          <a:lstStyle/>
          <a:p>
            <a:r>
              <a:rPr lang="es-MX" sz="2300" b="1" dirty="0">
                <a:solidFill>
                  <a:srgbClr val="002060"/>
                </a:solidFill>
                <a:latin typeface="Arial" panose="020B0604020202020204" pitchFamily="34" charset="0"/>
                <a:cs typeface="Arial" panose="020B0604020202020204" pitchFamily="34" charset="0"/>
              </a:rPr>
              <a:t>Caracterización de los Programas de Auditoría; algunas EEF:</a:t>
            </a:r>
            <a:endParaRPr lang="es-MX" sz="2300" dirty="0">
              <a:solidFill>
                <a:srgbClr val="002060"/>
              </a:solidFill>
              <a:latin typeface="Arial" panose="020B0604020202020204" pitchFamily="34" charset="0"/>
              <a:cs typeface="Arial" panose="020B0604020202020204" pitchFamily="34" charset="0"/>
            </a:endParaRPr>
          </a:p>
          <a:p>
            <a:endParaRPr lang="es-MX" sz="23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5762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3681206833"/>
              </p:ext>
            </p:extLst>
          </p:nvPr>
        </p:nvGraphicFramePr>
        <p:xfrm>
          <a:off x="395536" y="1700808"/>
          <a:ext cx="8442589"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2339752" y="1844824"/>
            <a:ext cx="4968552" cy="461665"/>
          </a:xfrm>
          <a:prstGeom prst="rect">
            <a:avLst/>
          </a:prstGeom>
          <a:noFill/>
        </p:spPr>
        <p:txBody>
          <a:bodyPr wrap="square" rtlCol="0">
            <a:spAutoFit/>
          </a:bodyPr>
          <a:lstStyle/>
          <a:p>
            <a:r>
              <a:rPr lang="es-MX" sz="2400" b="1" dirty="0" smtClean="0">
                <a:latin typeface="Arial" panose="020B0604020202020204" pitchFamily="34" charset="0"/>
                <a:cs typeface="Arial" panose="020B0604020202020204" pitchFamily="34" charset="0"/>
              </a:rPr>
              <a:t>Posibles causas de la diversidad</a:t>
            </a:r>
            <a:endParaRPr lang="es-MX" sz="2400" b="1" dirty="0">
              <a:latin typeface="Arial" panose="020B0604020202020204" pitchFamily="34" charset="0"/>
              <a:cs typeface="Arial" panose="020B0604020202020204" pitchFamily="34" charset="0"/>
            </a:endParaRPr>
          </a:p>
        </p:txBody>
      </p:sp>
      <p:sp>
        <p:nvSpPr>
          <p:cNvPr id="5" name="Rectángulo 4"/>
          <p:cNvSpPr/>
          <p:nvPr/>
        </p:nvSpPr>
        <p:spPr>
          <a:xfrm>
            <a:off x="1331640" y="768966"/>
            <a:ext cx="6048672" cy="830997"/>
          </a:xfrm>
          <a:prstGeom prst="rect">
            <a:avLst/>
          </a:prstGeom>
        </p:spPr>
        <p:txBody>
          <a:bodyPr wrap="square">
            <a:spAutoFit/>
          </a:bodyPr>
          <a:lstStyle/>
          <a:p>
            <a:pPr lvl="0" algn="r"/>
            <a:r>
              <a:rPr lang="es-MX" sz="2400" b="1" dirty="0">
                <a:latin typeface="Arial" panose="020B0604020202020204" pitchFamily="34" charset="0"/>
                <a:cs typeface="Arial" panose="020B0604020202020204" pitchFamily="34" charset="0"/>
              </a:rPr>
              <a:t>MAPA DE FISCALIZACIÓN DEL </a:t>
            </a:r>
            <a:r>
              <a:rPr lang="es-MX" sz="2400" b="1" dirty="0" smtClean="0">
                <a:latin typeface="Arial" panose="020B0604020202020204" pitchFamily="34" charset="0"/>
                <a:cs typeface="Arial" panose="020B0604020202020204" pitchFamily="34" charset="0"/>
              </a:rPr>
              <a:t>GF</a:t>
            </a:r>
          </a:p>
          <a:p>
            <a:pPr lvl="0" algn="ctr"/>
            <a:r>
              <a:rPr lang="es-MX" sz="2400" b="1" dirty="0" smtClean="0">
                <a:latin typeface="Arial" panose="020B0604020202020204" pitchFamily="34" charset="0"/>
                <a:cs typeface="Arial" panose="020B0604020202020204" pitchFamily="34" charset="0"/>
              </a:rPr>
              <a:t>Información de las EEF </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47475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79039" y="1102811"/>
            <a:ext cx="8711039" cy="461665"/>
          </a:xfrm>
          <a:prstGeom prst="rect">
            <a:avLst/>
          </a:prstGeom>
          <a:noFill/>
        </p:spPr>
        <p:txBody>
          <a:bodyPr wrap="none" rtlCol="0">
            <a:spAutoFit/>
          </a:bodyPr>
          <a:lstStyle/>
          <a:p>
            <a:r>
              <a:rPr lang="es-MX" sz="2400" b="1" dirty="0" smtClean="0">
                <a:solidFill>
                  <a:srgbClr val="002060"/>
                </a:solidFill>
                <a:latin typeface="Arial" panose="020B0604020202020204" pitchFamily="34" charset="0"/>
                <a:cs typeface="Arial" panose="020B0604020202020204" pitchFamily="34" charset="0"/>
              </a:rPr>
              <a:t>Efectos de la diversidad legal, conceptual y metodológica. </a:t>
            </a:r>
            <a:endParaRPr lang="es-MX" sz="2400" b="1" dirty="0">
              <a:solidFill>
                <a:srgbClr val="002060"/>
              </a:solidFill>
              <a:latin typeface="Arial" panose="020B0604020202020204" pitchFamily="34" charset="0"/>
              <a:cs typeface="Arial" panose="020B0604020202020204" pitchFamily="34" charset="0"/>
            </a:endParaRPr>
          </a:p>
        </p:txBody>
      </p:sp>
      <p:graphicFrame>
        <p:nvGraphicFramePr>
          <p:cNvPr id="4" name="Diagrama 3"/>
          <p:cNvGraphicFramePr/>
          <p:nvPr>
            <p:extLst>
              <p:ext uri="{D42A27DB-BD31-4B8C-83A1-F6EECF244321}">
                <p14:modId xmlns:p14="http://schemas.microsoft.com/office/powerpoint/2010/main" val="55852943"/>
              </p:ext>
            </p:extLst>
          </p:nvPr>
        </p:nvGraphicFramePr>
        <p:xfrm>
          <a:off x="251520" y="1514400"/>
          <a:ext cx="8280920" cy="4506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1115616" y="1628800"/>
            <a:ext cx="3168352" cy="461665"/>
          </a:xfrm>
          <a:prstGeom prst="rect">
            <a:avLst/>
          </a:prstGeom>
          <a:noFill/>
        </p:spPr>
        <p:txBody>
          <a:bodyPr wrap="square" rtlCol="0">
            <a:spAutoFit/>
          </a:bodyPr>
          <a:lstStyle/>
          <a:p>
            <a:r>
              <a:rPr lang="es-MX" sz="2400" b="1" dirty="0" smtClean="0">
                <a:latin typeface="Arial" panose="020B0604020202020204" pitchFamily="34" charset="0"/>
                <a:cs typeface="Arial" panose="020B0604020202020204" pitchFamily="34" charset="0"/>
              </a:rPr>
              <a:t>Dificultad para:</a:t>
            </a:r>
            <a:endParaRPr lang="es-MX"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58003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493458038"/>
              </p:ext>
            </p:extLst>
          </p:nvPr>
        </p:nvGraphicFramePr>
        <p:xfrm>
          <a:off x="669864" y="2564904"/>
          <a:ext cx="8194045" cy="36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442472" y="908720"/>
            <a:ext cx="8712968" cy="1200329"/>
          </a:xfrm>
          <a:prstGeom prst="rect">
            <a:avLst/>
          </a:prstGeom>
          <a:noFill/>
        </p:spPr>
        <p:txBody>
          <a:bodyPr wrap="square" rtlCol="0">
            <a:spAutoFit/>
          </a:bodyPr>
          <a:lstStyle/>
          <a:p>
            <a:pPr lvl="0" algn="ctr"/>
            <a:r>
              <a:rPr lang="es-MX" sz="2400" b="1" dirty="0" smtClean="0">
                <a:solidFill>
                  <a:srgbClr val="002060"/>
                </a:solidFill>
                <a:latin typeface="Arial" panose="020B0604020202020204" pitchFamily="34" charset="0"/>
                <a:cs typeface="Arial" panose="020B0604020202020204" pitchFamily="34" charset="0"/>
              </a:rPr>
              <a:t>Problemática por atender para el diseño e implementación del </a:t>
            </a:r>
            <a:r>
              <a:rPr lang="es-MX" sz="2400" b="1" dirty="0">
                <a:solidFill>
                  <a:srgbClr val="002060"/>
                </a:solidFill>
                <a:latin typeface="Arial" panose="020B0604020202020204" pitchFamily="34" charset="0"/>
                <a:cs typeface="Arial" panose="020B0604020202020204" pitchFamily="34" charset="0"/>
              </a:rPr>
              <a:t>Sistema de </a:t>
            </a:r>
            <a:r>
              <a:rPr lang="es-MX" sz="2400" b="1" dirty="0" smtClean="0">
                <a:solidFill>
                  <a:srgbClr val="002060"/>
                </a:solidFill>
                <a:latin typeface="Arial" panose="020B0604020202020204" pitchFamily="34" charset="0"/>
                <a:cs typeface="Arial" panose="020B0604020202020204" pitchFamily="34" charset="0"/>
              </a:rPr>
              <a:t>Información y Comunicación </a:t>
            </a:r>
            <a:r>
              <a:rPr lang="es-MX" sz="2400" b="1" dirty="0">
                <a:solidFill>
                  <a:srgbClr val="002060"/>
                </a:solidFill>
                <a:latin typeface="Arial" panose="020B0604020202020204" pitchFamily="34" charset="0"/>
                <a:cs typeface="Arial" panose="020B0604020202020204" pitchFamily="34" charset="0"/>
              </a:rPr>
              <a:t>del Sistema Nacional del Fiscalización </a:t>
            </a:r>
            <a:r>
              <a:rPr lang="es-MX" sz="2400" b="1" dirty="0" smtClean="0">
                <a:solidFill>
                  <a:srgbClr val="002060"/>
                </a:solidFill>
                <a:latin typeface="Arial" panose="020B0604020202020204" pitchFamily="34" charset="0"/>
                <a:cs typeface="Arial" panose="020B0604020202020204" pitchFamily="34" charset="0"/>
              </a:rPr>
              <a:t> (SICSNF)</a:t>
            </a:r>
            <a:endParaRPr lang="es-ES" sz="2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40446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3539338826"/>
              </p:ext>
            </p:extLst>
          </p:nvPr>
        </p:nvGraphicFramePr>
        <p:xfrm>
          <a:off x="611560" y="1412776"/>
          <a:ext cx="8194045"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87271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3324626008"/>
              </p:ext>
            </p:extLst>
          </p:nvPr>
        </p:nvGraphicFramePr>
        <p:xfrm>
          <a:off x="323528" y="980728"/>
          <a:ext cx="8496944"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94194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3103252917"/>
              </p:ext>
            </p:extLst>
          </p:nvPr>
        </p:nvGraphicFramePr>
        <p:xfrm>
          <a:off x="395536" y="1052736"/>
          <a:ext cx="8568952"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4114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data:image/jpeg;base64,/9j/4AAQSkZJRgABAQAAAQABAAD/2wCEAAkGBxISEBUSEhIWEhUVFRUVFRUVFRUVFRUWFxUWFhUVFRUYHSggGBslGxUWITEiJSktLi4uFx8zODMtNygtMCsBCgoKDg0OGhAQGjUlHyUuLzc1Ny0tLS4tKy0tLS8tLSstLS0tLS0tLS0tLS0tLS0tLS0uLS0tLS0tLS0tLS0tLf/AABEIAMIBAwMBIgACEQEDEQH/xAAcAAABBQEBAQAAAAAAAAAAAAAAAQIDBAUGBwj/xAA5EAACAgEDAgUCBAUCBgMBAAABAgADEQQSIQUxBhNBUWEicTJCgZEUI1KhscHwM2JygpLRQ1PxFv/EABoBAQADAQEBAAAAAAAAAAAAAAABAgMEBQb/xAArEQEAAgICAgEDAwMFAAAAAAAAAQIDERIhBDFBBSJRE9HxMmGRcYGhscH/2gAMAwEAAhEDEQA/APcIQhAIhYCKTId3MCaEZmLuhOjoRu6LmEFhEzFzAIQzG5MB0I0H3joBCEIBCEIBCEIBAmEjZs/aA8HMWIvaLAIQhAIQhAIQjSfaA6Ebk+sdAIQhAMzM8Sap69LbZWdrKu4HAOMEZOCD6Zl9mmZ1jLae1RyWqsAA9ypxiRPpemotG/y4YeJtZwfPyCM58uscZ+F9hx95X/8A63WrdWPM3AncylaxuRSu4Ehc5IIGR27yjoLfMQduOCB6fOJl+MbbKaFsr4IsGWxnaCCvrxySBOLlb8vpv0MOu6R/iHq/TvFent4YmpvZ+B+jdv3xNoWZ5HM+eOneL91gFyAIU/IMneD35PbHpzO46T1KxEV6XZVYBgp/CQRkZU8TWuaflw5vplfeOf8AP7vUN8UPOT0Pin0uTH/MnI/VTyP7zQXxFp/6z/4P/wCprGSs/Lz7+JmrOuM/7dt0PHBpkU9aoYgCwZPAHI5/UTO6t4m2Mop2WAjLE54OeBwZM3iI3tWnjZb24xV05PaLkes4oeL7fWpP0LCdJ03qiXoGX/uU9wfaK5K29GXxcuKN2jpo7uI8SENHBpdz6SwjQ0XMILCEIBCEjZv0gDHMVVgq+sfAIQhAIQhAIQhARu0SOIjc47wAH2gogojoBCEIFS15Q1FuO0t2zP1IkNIh5/ptJ5WrtrPZvrTjuMn19MZIjfFXSWv0xrTg7kbt6KcniWvGtOFS0cMrgZHBAOf9QJB4b655jeVaRu/I3A3e6n5/zOS0atp9BhyTkxRZ5tb0K1AW28V9zn8QORlf9+s9H8LX+dpK29QNjY914/xg/rKnjTQW12U6ikEpu2Xr+UByqhyM/wCzI/Cdhqts3soS25UUFsfzGR3Bxjudu3uM/cRMR7hWmW0Txs6I0Q/h5omqJ5cjTb9RRrqIII7ggj9JU6XmyiqxgMvWjHHbLKDx8czS19nlVPZgEojMAeBkAkZPoIuj0QqqSsEkIioCe5CgDJ/aNI59qvkSTTF623IxU/Hr8Eeolzy4eXGibRMal0PS+o+amTww4YenwR8GaCvOV0NxrYnHB7zZo1gbsf8A3Oil9x28XycE0tM1jpqq0eGnM6jqlm47CAAeOAc/PMm0HV23YtIwfXGMH5+JP6kb0ifDyRXl/Log0dmV1eSK00cuksQrEBjoVEIQgEIQgEIQgEIQgEIQgEIQgEIQgUbBKN6zQsEqXLIaQ5jxEFWlmZA4GCVbsfqHf7d/0nHdP8NXeZXYCtle5WDqSQcHsQPqHK4zg44nd+IdMX09iqMko2B7nGQP3nn/AEfxDZpcgKHQtlkPByeDtPoe3oe058uot29jwYtbFaK+9u8upZ1KvUjKRgrvJyP1QTxHxTVZXaFcsXRnUsSSx2OdrFu5+kg5+Z7T0zxFpr7BVXZ/MKB9hBHGASMkYJGewmZ488OrqES0Y8xDsHYBhZhcE/fGPv8AMjUT6Tymk9wyfCXjdLa9mrZa7FAw5yFsHufZ/f39J23l+veeD6rSmvKsMHkDP7c/PxPU/BPi1NUqUOpS1as5yNjhQoJHOQ2DnGPQ8yse9S1vETXnT02NdcVZEFYfzdygs21MgZ2scE5K7j2/KfjL+m6Rq6a0c7mRFUnJOSoAzk8nt3jvEC401jY5RfMXHcMn1IR85A49e3rJ9JqVtDbQQVYqysNrKw9CPtgg9iCCMgy+mHMmyGyWNkAsaTzV/LlHTZsudh+CvNS+zPx5rfIUgIPkWfE1wkzekjFmpTGAl/0/IsqqtJ/87H/aNHNZ8uHlyxtihY0c1rpl+F2H07fb2mkrzitFS9ztcxspsTCLVuOKiF3ncFYrYWFiZ/6QO4M6HpHUBdUlg43DkHgqw4ZSPQhgQR7gzWk/Dg8jHqeUfLaVpIplNHk6tLuSYT5ixgMcDJVLCEIBCEIBCEIBCEIBCEIBCEIFVxK1qy4wkFiyF4ZmoScD4s6ASTZUvOcuo4zznI+Z6NckzdVRmUtWLRqXRgzWxW5VeJo713qwyjqOPQhgeP8AE9R8CdbfVUOLubK2wxwAGVslSQOAe4x8D3lTq3REbJ2jJ9QBnI7HMd4HSrT76WbNljb9xGFJyVFYb+sAZ29yGyOO2EY5pP8AZ62TyqZ8c9fdDF8Y9LRtRZxycWEbTgK20B93Y5feMDtj5nB6vSlW8vGMkgE9uQQO09h8cogqrtfslgTAG5j5v0DYPcNtP2DD1nD9T6duBDDBH6EGXmvKHNiyzitv4l6Lo+itsrGoubUGsJgEBULrghyBy5BAI3E9gcZ5jtRRdXZZbUi2B1Ushc1tvQEZU7WDFl2jnGNg59vKeieJtTpWUI+9Bn+U5JTH0khfVe3pwPaevdF6mmqoS+s8OoJHqrY+pT8gytbRLTNhtj7nuFbV9Q3UB6clrWFdYKkMrs21tynBBTDlh3GwwXolaAeSWpYADcjfix62KfpsJ9SRn5B5lbo+hRLStleLla21XySLFd3AtXnG8KwVjjIzjOCM7hlmO2WeluxUWXm2vuyMiDc2MAZTA8v12kEkgc44kBorp1tKUqKzbXc1gUAI61eUBkD84a1MH+ncPbG3mZXUV2amnUEHy0rvqcgFiptahlYgc7f5JBPpuGeMkSTMtTbKPW0sND+VncBu2rndYq8tWpHKswBUMORmVR1xrLWq09Is2DcbHsFdTL2/lsoZmO4Mv4QPoPPbN7S9TrYhG/lWE48qz6XzgkhfRxgE5UkcSDsvTEq8pTTjY31DHPf3Pv6fGMekr16W2mxjTteuxmdq2O0o7AZatu20kElcZ3OTn0lLo1NtjpqFK012brHRGJ8wncEDIVwrcgs6sCSoBEuanqZZxVp8O2WD2YZ6qcAn6ivDNkAbNwPPMk9tPp3URZWHwRnII4OCpKsM/BBmjReGJAPbGf1zj/BmDpenCquwVnDuWdnIGTYw5cqMDvzgcfuTKXgDXPcltlhyxatSQMAlalBIHpk5OPmWi3emGTBHCbR8O1VpKDKqNJlM0cUpgYsYDHCSgsIQhAhCEAhCEAhCEAhCECJhInEnMiYcwmFSwSrak0XTjMrWJKrxLF1VM8x8Ygo94BIyEbg47BWH9xmeu3VTl/EXQK7zuI54GRnkA5wZnkrNo6d3h+RXFfdvWmT0XxIl9H8PrsMliAeZznkD8RHYjuGHYj9Zq9f6VtRWQAoPxH82TtG4nsQcZ+5+Zxev6Y9HplOwPt7AzYq8TsaKNMq4/wCGjuTkkAgYUemeJlW0xOrO/NgrkrzxenNdR6IVOU5HPB+3vKfT+qX6QVmtipWxCy/lYgMuGHqMMR/+Cd82mzMDrfQN/wBS8HufnHaTfH81ZeP5mvty9w7zSWU6+mu4F1I3KdjtW65xvrLIQcHCnjGcKZY6RqiwsRm3NTY1ZPqR3Qt8lSM+5Bnmnh3rD6S3PO0kCxPce4/5h6Ttup9TVLUtoKO1ifWpZgHrRLLEwFVm35D4wDwGBBwMK22ZsPCevU+nRkf7+0yqlOpZnZ2SpWeuta3dCxVilljspBPKkKBwBzySNsPUurB9Gz0v9diiuvayki6wAIpYZUMC455HrNLSmsL5dZXFYVdqkHaNo2ggdvpxLMoiTdP05VsFhZ3ZVZELuW2oxUso98lF5bJ4795F1J/NP8OgRiebCyh1qXBKsVPBcnG0H5PpzB1+lmFZHmFEcm0VPYlhQ1uuV8shmwxU49gcZOAV6ZrNKpFGnAQYJCpWUUEAZU8AB8YJB594TpD0u2vSLqauVp05Fi43OEresOwzjO7eLW284Dr6ES10LeBYpQqnm2PWSNu5bGL48s8pgnHPfv64FLrPSd7GwFnQlGt0+Rst27Qxx+YlVUbWOOPk50NP1RHbYA6kgsvmVvXuA77d4B4yOPmDiualyEYgZIViB7nBwJj+BqRVpV4wz/W2fnAX7fSBNC3XVjcN6lgrMVDAttHc7c5kPTzgS1Y72yz2mKcfz/5/Loa7JYreUtLzLSn9Zq4JWlMeDK9ZkgMK6S5i5ke6G6SjSXMJHuhug0khGgxC0IKzQrGBGqI8CAsIQgNIjGEljSIEBAkbrLBEayyFoUbElK+mazpIHrkLRLmNfoAwIIyJxZ6JYNWFRCEV1bd+UDIYgH19RiepWaeQNpB7SlqRZ1YfJti3r5hhDTSG7TTfeiVrqJZltw/Wuitjzq+6nB29/ft9pf8AAuvqKtXgCwMSPXKnGdmewzyQPfMr9bZk1tagkBwoYA/iH8zAPuM4Mi0PTmr1XnLWzgZKBdoUuwKtuZj9IAOeMnnjOMTC3vcPUxf0xS0+43H7Oh6t0hHK2JXWWTJ2sp2uNjoF+kjafrOGwSJm9L0FTWD+GYpUoosYZ4U82JWuOT9LkkMcKLBgHI22dSdUwFZIG5l3XUkIUXu67XJIPAAYZznsuMyUdMC7hS7UhwFYKFPZAgZWIyr7VUZyRx2zzG1uCL+IDWXb0vtsS0qgTICDapQIdwVcqQSzd9xGccRuk1Wo81POqNrUod7VGv8AFaFOCrMuSqqQSvfIIA7C63l6eqx1XG1WdsklmKr+Z2yScADJJjun1lFJY5dzvc4wN20DCj0UAAAfHPOY2cPgDxHpeP5wGeDkMAh7BbSRipieMPgk8d4xus6S4Ku5bQzKMbCwBY7UZgRwrEgK3Y54yJX1t1l1j6cMK1ArYn6t7VsTuKEEBeVK+47+ozDVQtreSoYaasdjuxbYbCxXc/1FU2g5Bwd+M/TiRs4p06ZS+rtPlqoSqpQEzX9RLsXyuOQNgDDkZcepmjoLASwAI2sVIIx2/wAgggg/P3E5u5q9PqC1a2LtK79psd9Q7hlWtt5wQC6YYnOfpGMGaXh/qnnbi4VbVYpYFJZCUZlBRux+fUdj6S9Z7Y58fKn94dVS0vI3oO0zKGlyt5s8yYXVaPDSsrR++Sqm3w3yAvGG2DRdV1BU4OSfYf6yjd1hj+Ebfk8mc11K+1rXuqcsFdlakhNrBGKHY2AVfAyMnHGOM5ljSatbFDocg/cEEcEMDypB4IPIMwtknb08XiUisTMdtUa+30c/2idF6ybnRxuCPhV3fnXZnft9MkEj1x95zltv8VlF/wCByLH/APt55rT/AJPRm9eQPUil07q7v1qupGBrT6SPQHYzuR85Crn0GR7yIvO4aW8es1tOo6iXrKmOkCvJVM6Xi6OhCEIEIQgNIjSJJEIgRFZGySciNIhO1ZkkbJLZWRsshbam9cqXVzSdZXtSQtEuS6x0hbLUsOQyH07EckA/qZmp1IVXGp+AdpU+gJ4wfbsJ2GopnAeMtIVsFmDgrgn2Izj/AD/aZZY1XcPR8G/LLFbT8aj/ALb+o1qVjLuqD3Zgo/cxlWtS1W8uwN3G5GB2kjjt2POZxWk6i6X7j9eK8DdzjLc7T6ZwP2E19Ba9zNqEcVh1Fe0De2EZyGcngH6jwB2Pc+nPt61sek2i0tVlllOpXz3TBQ3AuPKPCsNxIDFg/IwTgZ7S4elqGDVW2VHaUJDeYSMqRk27u23A+Gb3jdJSEzyWZjlnbG5j2GcYAAHAAAAkFXW0YZ2W+uD5TsCASM5UEDt2PPxJ2pFdeydS0rkpY9w3qVrratPLKm2ysMxJdt3C4x2wT+j9Zu06kUuEVlwqkPYUKZLOi85BXGfQYzyTg59XVD5u+9dq/wAzyMKwJ2sF/CwyzsrKRj03DHqZ9XeS6WWA0ogfLBgWG7H0WFeFXjJ7jKryPWdq8fwnbWXWWbMI/k2rYSpCbkaolNgLMQdzHkkAhSM8kSG66g3V3eX5aq1rWWbBlbV+jY7rkKp3OSwOCUAJlbpnT62NhO8qGVKzuKk1rUi4DrgshwAQfVT3PMu6wKURawrJU6l6k28qoOEA7AglWx67cesbTFetuq6fqc8E/b7TUreed6brpNh3VmtN/lrYSD/MABKtjIHJKggkZUjg4z0dfW2/pB+xM0pkiI1Lh8jw7WtyxuoWyO8yZOl6kjrnIXnGCQDn2+ZBd16pfUn54A/uZrzj8uGPHyTMxFfTaa2VdRqQoyTOW6z1q/YXpIUqCdmzeXGPwj1DccYHr2MxK+ps9vmM+ovwXIAqKJWj7cBkOC5+njAJ78CUnLHw6afT7zMc506UOOccZJP7kk/3Myus0rwwJQWWVJcFOBarMKwH+eVGRgkcHiS16tWUMrAqRkHtn95S65qF/h3OQdu1xyM5rZXGP1UTDb1Jp02m1C1qBwo4VR2A9FUY7e0Z0rpwOtXUg/hV0IPucY2j/ufM4Hxh1dnYCtmVVZcYJXLD6936cftPSPCDM2lqd/xOoY/duc/tiWxd2YedE48O4+ev+HXUWS7WZn6cS9XOt4ErAiQiSVT4QhCBCEICERCI6ECMiNIkhEaRCULLIXWWmEiZZC0KFtcyeo6IOpBGQRib7rKltUhaJeX9S8NNWS1ZLemD7d+8xNEz1jHKMCcjse5Iz+hnrmo0wM5nrPhtbDuGVb49fuJhfD81er431CYnWX1+XJ6nqlgqYZzx35B7+4mh0fWo1YUAJtJXaO3B9Pv3/WVdb4etAI7g+vY/tM5a2rJVuDkn9+eJjNbR7epTLiyT9k7dUbcxpfPB+xBmCmtceufvLadQB7g5+JXa/EarNJQo7IjMK2XO8KXKrWVD5CgHjA457cSSrpdIJYrvLHJ3YwT35QYXuSe3difUyp1DVb0NaLvawMuGB2r9J+p+DwCB+pEu1nCgZzgAZPc4GMmTtXh2tFUK7CqlcY24G3Htt7YmYld1VbJUq8NY4P8AXklwgU8KSTg+gHbvxa8yL5kbTwInWKT3sVCCQVYhWBBwQQeRM9QLrRWCLaK/qLNh+WSxPKz6nDK2Tkj9Zbq1ykkA4x78ft7yHpDnYxbG42OWYHIY5xkcdhjaP+mNomu9JqtPaR5dlgNagDK5D2jH/wAh/L6Z2n6vgcSTyTU+6kLtO3dUBtyRn6kOcBuRkY52jkGONsZZqQvc942ng5ipuSSNpJJIPcEknH95LaNyED2/t3P9pula73VSMnOAeR9+Zu9P8PVqQwXkff7S9KTbtz+R5NcP2zHemHofDf8AEVMScFx9PH4TkYP64/Yz0bpWl2Ii/wBKqv7ACR6LSATXprnTWkVeJn8m+We/SalZbQSKtZYQS7lk+JHRJKp0IQhAhCRsckfBgSQhCARCIsIDCIwiSkRpEJQMshdJbIkTSExKjZVKtlE1CsiauQtEsS7Sg+kxep9CSwcjn0PqPsZ170yvZRImNtK3ms7idS8y1fhqxOVO77jEybdPYpwyMP0OP3nrVmlEp39PB9JlOGs+nfj+pZa/1dvLEs+r2OP9ZYXUNjvOx6j4bR/TB9xwZhajwxap+lgR6Z7zK2K0enfi+oYrR93Us8ao47Spq9QWUgnj2l5uj3g42Z+cjE0dB4XJ5sOfZRwCfknv7/pKxjtPw2v5mGkb5b/0c3W31H7j/Ajun3lUXB9Mke+ef9Z2DeHqv6B+0y9f4cI5r/8AE9v09pacVohjj+oYrW1PSrXqAfvMzU3E2tnsAoH25MeQVOCCpHoeDOs6D00GsORkv9Wf7AftKUpynTpz+TXDTlre2L4ZrL6qvjgbif0U/wCuJ6Xp6JBoNIBNemqddKcY08Dy/J/Wty1roU1S5WkK0kwE0cUyciyVRGKZKBJVksIQhAhCRs37QBjmKqwVfePgEIQgEIQgEQiLCBGwibY9hEMCFhEKyfbEIhO1ZkkbVy2VjSshbai1UiaiaBSNNcJ2y208jbSj2mqa5GySE7ZJ0g9oNpvb/ft+s1BVDyYNsg6WRPo5tmmJ5ELcnJ9T8OJeuPwt+Vscg/6j4ml0zpZrrRDyVVVJHYkDBxN1KJMKpHGN7WnNaa8d9KNNGJcrrkq1yVUlmUyYFkiLHbYqiSpMgD3irBY6ECEIQCMCR8IBCEIBCEIBCEIBCEIBE2xYQCJiLCA3ETEfCBGViFZJiGITtDtjGqljEMQnaDZE2SxiJtg2g8uKK5PiGINoQkcEkmIuIRs0LFAjoQgYiFcxYQCEIQCEIQCEIQCEIQCEIQCEIQCEIQCEIQCEIQCEIQCEIQCJCEBYQhCRCEIQIQhAIQhAIQhAIQhAIQhA/9k="/>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s-MX" sz="1350">
              <a:solidFill>
                <a:srgbClr val="00204E"/>
              </a:solidFill>
              <a:latin typeface="Arial" charset="0"/>
            </a:endParaRPr>
          </a:p>
        </p:txBody>
      </p:sp>
      <p:sp>
        <p:nvSpPr>
          <p:cNvPr id="2" name="Rectángulo 1"/>
          <p:cNvSpPr/>
          <p:nvPr/>
        </p:nvSpPr>
        <p:spPr>
          <a:xfrm>
            <a:off x="1043608" y="1628800"/>
            <a:ext cx="7057005" cy="2817759"/>
          </a:xfrm>
          <a:prstGeom prst="rect">
            <a:avLst/>
          </a:prstGeom>
        </p:spPr>
        <p:txBody>
          <a:bodyPr wrap="square">
            <a:spAutoFit/>
          </a:bodyPr>
          <a:lstStyle/>
          <a:p>
            <a:pPr marL="400050" indent="-400050" algn="ctr">
              <a:lnSpc>
                <a:spcPct val="200000"/>
              </a:lnSpc>
              <a:buAutoNum type="romanUcPeriod"/>
            </a:pPr>
            <a:r>
              <a:rPr lang="es-MX" sz="4800" b="1" dirty="0" smtClean="0">
                <a:latin typeface="Arial" panose="020B0604020202020204" pitchFamily="34" charset="0"/>
                <a:cs typeface="Arial" panose="020B0604020202020204" pitchFamily="34" charset="0"/>
              </a:rPr>
              <a:t>Sistema Nacional </a:t>
            </a:r>
            <a:r>
              <a:rPr lang="es-MX" sz="4800" b="1" dirty="0">
                <a:latin typeface="Arial" panose="020B0604020202020204" pitchFamily="34" charset="0"/>
                <a:cs typeface="Arial" panose="020B0604020202020204" pitchFamily="34" charset="0"/>
              </a:rPr>
              <a:t>de Fiscalización</a:t>
            </a:r>
          </a:p>
        </p:txBody>
      </p:sp>
    </p:spTree>
    <p:extLst>
      <p:ext uri="{BB962C8B-B14F-4D97-AF65-F5344CB8AC3E}">
        <p14:creationId xmlns:p14="http://schemas.microsoft.com/office/powerpoint/2010/main" val="41475363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data:image/jpeg;base64,/9j/4AAQSkZJRgABAQAAAQABAAD/2wCEAAkGBxISEBUSEhIWEhUVFRUVFRUVFRUVFRUWFxUWFhUVFRUYHSggGBslGxUWITEiJSktLi4uFx8zODMtNygtMCsBCgoKDg0OGhAQGjUlHyUuLzc1Ny0tLS4tKy0tLS8tLSstLS0tLS0tLS0tLS0tLS0tLS0uLS0tLS0tLS0tLS0tLf/AABEIAMIBAwMBIgACEQEDEQH/xAAcAAABBQEBAQAAAAAAAAAAAAAAAQIDBAUGBwj/xAA5EAACAgEDAgUCBAUCBgMBAAABAgADEQQSIQUxBhNBUWEicTJCgZEUI1KhscHwM2JygpLRQ1PxFv/EABoBAQADAQEBAAAAAAAAAAAAAAABAgMEBQb/xAArEQEAAgICAgEDAwMFAAAAAAAAAQIDERIhBDFBBSJRE9HxMmGRcYGhscH/2gAMAwEAAhEDEQA/APcIQhAIhYCKTId3MCaEZmLuhOjoRu6LmEFhEzFzAIQzG5MB0I0H3joBCEIBCEIBCEIBAmEjZs/aA8HMWIvaLAIQhAIQhAIQjSfaA6Ebk+sdAIQhAMzM8Sap69LbZWdrKu4HAOMEZOCD6Zl9mmZ1jLae1RyWqsAA9ypxiRPpemotG/y4YeJtZwfPyCM58uscZ+F9hx95X/8A63WrdWPM3AncylaxuRSu4Ehc5IIGR27yjoLfMQduOCB6fOJl+MbbKaFsr4IsGWxnaCCvrxySBOLlb8vpv0MOu6R/iHq/TvFent4YmpvZ+B+jdv3xNoWZ5HM+eOneL91gFyAIU/IMneD35PbHpzO46T1KxEV6XZVYBgp/CQRkZU8TWuaflw5vplfeOf8AP7vUN8UPOT0Pin0uTH/MnI/VTyP7zQXxFp/6z/4P/wCprGSs/Lz7+JmrOuM/7dt0PHBpkU9aoYgCwZPAHI5/UTO6t4m2Mop2WAjLE54OeBwZM3iI3tWnjZb24xV05PaLkes4oeL7fWpP0LCdJ03qiXoGX/uU9wfaK5K29GXxcuKN2jpo7uI8SENHBpdz6SwjQ0XMILCEIBCEjZv0gDHMVVgq+sfAIQhAIQhAIQhARu0SOIjc47wAH2gogojoBCEIFS15Q1FuO0t2zP1IkNIh5/ptJ5WrtrPZvrTjuMn19MZIjfFXSWv0xrTg7kbt6KcniWvGtOFS0cMrgZHBAOf9QJB4b655jeVaRu/I3A3e6n5/zOS0atp9BhyTkxRZ5tb0K1AW28V9zn8QORlf9+s9H8LX+dpK29QNjY914/xg/rKnjTQW12U6ikEpu2Xr+UByqhyM/wCzI/Cdhqts3soS25UUFsfzGR3Bxjudu3uM/cRMR7hWmW0Txs6I0Q/h5omqJ5cjTb9RRrqIII7ggj9JU6XmyiqxgMvWjHHbLKDx8czS19nlVPZgEojMAeBkAkZPoIuj0QqqSsEkIioCe5CgDJ/aNI59qvkSTTF623IxU/Hr8Eeolzy4eXGibRMal0PS+o+amTww4YenwR8GaCvOV0NxrYnHB7zZo1gbsf8A3Oil9x28XycE0tM1jpqq0eGnM6jqlm47CAAeOAc/PMm0HV23YtIwfXGMH5+JP6kb0ifDyRXl/Log0dmV1eSK00cuksQrEBjoVEIQgEIQgEIQgEIQgEIQgEIQgEIQgUbBKN6zQsEqXLIaQ5jxEFWlmZA4GCVbsfqHf7d/0nHdP8NXeZXYCtle5WDqSQcHsQPqHK4zg44nd+IdMX09iqMko2B7nGQP3nn/AEfxDZpcgKHQtlkPByeDtPoe3oe058uot29jwYtbFaK+9u8upZ1KvUjKRgrvJyP1QTxHxTVZXaFcsXRnUsSSx2OdrFu5+kg5+Z7T0zxFpr7BVXZ/MKB9hBHGASMkYJGewmZ488OrqES0Y8xDsHYBhZhcE/fGPv8AMjUT6Tymk9wyfCXjdLa9mrZa7FAw5yFsHufZ/f39J23l+veeD6rSmvKsMHkDP7c/PxPU/BPi1NUqUOpS1as5yNjhQoJHOQ2DnGPQ8yse9S1vETXnT02NdcVZEFYfzdygs21MgZ2scE5K7j2/KfjL+m6Rq6a0c7mRFUnJOSoAzk8nt3jvEC401jY5RfMXHcMn1IR85A49e3rJ9JqVtDbQQVYqysNrKw9CPtgg9iCCMgy+mHMmyGyWNkAsaTzV/LlHTZsudh+CvNS+zPx5rfIUgIPkWfE1wkzekjFmpTGAl/0/IsqqtJ/87H/aNHNZ8uHlyxtihY0c1rpl+F2H07fb2mkrzitFS9ztcxspsTCLVuOKiF3ncFYrYWFiZ/6QO4M6HpHUBdUlg43DkHgqw4ZSPQhgQR7gzWk/Dg8jHqeUfLaVpIplNHk6tLuSYT5ixgMcDJVLCEIBCEIBCEIBCEIBCEIBCEIFVxK1qy4wkFiyF4ZmoScD4s6ASTZUvOcuo4zznI+Z6NckzdVRmUtWLRqXRgzWxW5VeJo713qwyjqOPQhgeP8AE9R8CdbfVUOLubK2wxwAGVslSQOAe4x8D3lTq3REbJ2jJ9QBnI7HMd4HSrT76WbNljb9xGFJyVFYb+sAZ29yGyOO2EY5pP8AZ62TyqZ8c9fdDF8Y9LRtRZxycWEbTgK20B93Y5feMDtj5nB6vSlW8vGMkgE9uQQO09h8cogqrtfslgTAG5j5v0DYPcNtP2DD1nD9T6duBDDBH6EGXmvKHNiyzitv4l6Lo+itsrGoubUGsJgEBULrghyBy5BAI3E9gcZ5jtRRdXZZbUi2B1Ushc1tvQEZU7WDFl2jnGNg59vKeieJtTpWUI+9Bn+U5JTH0khfVe3pwPaevdF6mmqoS+s8OoJHqrY+pT8gytbRLTNhtj7nuFbV9Q3UB6clrWFdYKkMrs21tynBBTDlh3GwwXolaAeSWpYADcjfix62KfpsJ9SRn5B5lbo+hRLStleLla21XySLFd3AtXnG8KwVjjIzjOCM7hlmO2WeluxUWXm2vuyMiDc2MAZTA8v12kEkgc44kBorp1tKUqKzbXc1gUAI61eUBkD84a1MH+ncPbG3mZXUV2amnUEHy0rvqcgFiptahlYgc7f5JBPpuGeMkSTMtTbKPW0sND+VncBu2rndYq8tWpHKswBUMORmVR1xrLWq09Is2DcbHsFdTL2/lsoZmO4Mv4QPoPPbN7S9TrYhG/lWE48qz6XzgkhfRxgE5UkcSDsvTEq8pTTjY31DHPf3Pv6fGMekr16W2mxjTteuxmdq2O0o7AZatu20kElcZ3OTn0lLo1NtjpqFK012brHRGJ8wncEDIVwrcgs6sCSoBEuanqZZxVp8O2WD2YZ6qcAn6ivDNkAbNwPPMk9tPp3URZWHwRnII4OCpKsM/BBmjReGJAPbGf1zj/BmDpenCquwVnDuWdnIGTYw5cqMDvzgcfuTKXgDXPcltlhyxatSQMAlalBIHpk5OPmWi3emGTBHCbR8O1VpKDKqNJlM0cUpgYsYDHCSgsIQhAhCEAhCEAhCEAhCECJhInEnMiYcwmFSwSrak0XTjMrWJKrxLF1VM8x8Ygo94BIyEbg47BWH9xmeu3VTl/EXQK7zuI54GRnkA5wZnkrNo6d3h+RXFfdvWmT0XxIl9H8PrsMliAeZznkD8RHYjuGHYj9Zq9f6VtRWQAoPxH82TtG4nsQcZ+5+Zxev6Y9HplOwPt7AzYq8TsaKNMq4/wCGjuTkkAgYUemeJlW0xOrO/NgrkrzxenNdR6IVOU5HPB+3vKfT+qX6QVmtipWxCy/lYgMuGHqMMR/+Cd82mzMDrfQN/wBS8HufnHaTfH81ZeP5mvty9w7zSWU6+mu4F1I3KdjtW65xvrLIQcHCnjGcKZY6RqiwsRm3NTY1ZPqR3Qt8lSM+5Bnmnh3rD6S3PO0kCxPce4/5h6Ttup9TVLUtoKO1ifWpZgHrRLLEwFVm35D4wDwGBBwMK22ZsPCevU+nRkf7+0yqlOpZnZ2SpWeuta3dCxVilljspBPKkKBwBzySNsPUurB9Gz0v9diiuvayki6wAIpYZUMC455HrNLSmsL5dZXFYVdqkHaNo2ggdvpxLMoiTdP05VsFhZ3ZVZELuW2oxUso98lF5bJ4795F1J/NP8OgRiebCyh1qXBKsVPBcnG0H5PpzB1+lmFZHmFEcm0VPYlhQ1uuV8shmwxU49gcZOAV6ZrNKpFGnAQYJCpWUUEAZU8AB8YJB594TpD0u2vSLqauVp05Fi43OEresOwzjO7eLW284Dr6ES10LeBYpQqnm2PWSNu5bGL48s8pgnHPfv64FLrPSd7GwFnQlGt0+Rst27Qxx+YlVUbWOOPk50NP1RHbYA6kgsvmVvXuA77d4B4yOPmDiualyEYgZIViB7nBwJj+BqRVpV4wz/W2fnAX7fSBNC3XVjcN6lgrMVDAttHc7c5kPTzgS1Y72yz2mKcfz/5/Loa7JYreUtLzLSn9Zq4JWlMeDK9ZkgMK6S5i5ke6G6SjSXMJHuhug0khGgxC0IKzQrGBGqI8CAsIQgNIjGEljSIEBAkbrLBEayyFoUbElK+mazpIHrkLRLmNfoAwIIyJxZ6JYNWFRCEV1bd+UDIYgH19RiepWaeQNpB7SlqRZ1YfJti3r5hhDTSG7TTfeiVrqJZltw/Wuitjzq+6nB29/ft9pf8AAuvqKtXgCwMSPXKnGdmewzyQPfMr9bZk1tagkBwoYA/iH8zAPuM4Mi0PTmr1XnLWzgZKBdoUuwKtuZj9IAOeMnnjOMTC3vcPUxf0xS0+43H7Oh6t0hHK2JXWWTJ2sp2uNjoF+kjafrOGwSJm9L0FTWD+GYpUoosYZ4U82JWuOT9LkkMcKLBgHI22dSdUwFZIG5l3XUkIUXu67XJIPAAYZznsuMyUdMC7hS7UhwFYKFPZAgZWIyr7VUZyRx2zzG1uCL+IDWXb0vtsS0qgTICDapQIdwVcqQSzd9xGccRuk1Wo81POqNrUod7VGv8AFaFOCrMuSqqQSvfIIA7C63l6eqx1XG1WdsklmKr+Z2yScADJJjun1lFJY5dzvc4wN20DCj0UAAAfHPOY2cPgDxHpeP5wGeDkMAh7BbSRipieMPgk8d4xus6S4Ku5bQzKMbCwBY7UZgRwrEgK3Y54yJX1t1l1j6cMK1ArYn6t7VsTuKEEBeVK+47+ozDVQtreSoYaasdjuxbYbCxXc/1FU2g5Bwd+M/TiRs4p06ZS+rtPlqoSqpQEzX9RLsXyuOQNgDDkZcepmjoLASwAI2sVIIx2/wAgggg/P3E5u5q9PqC1a2LtK79psd9Q7hlWtt5wQC6YYnOfpGMGaXh/qnnbi4VbVYpYFJZCUZlBRux+fUdj6S9Z7Y58fKn94dVS0vI3oO0zKGlyt5s8yYXVaPDSsrR++Sqm3w3yAvGG2DRdV1BU4OSfYf6yjd1hj+Ebfk8mc11K+1rXuqcsFdlakhNrBGKHY2AVfAyMnHGOM5ljSatbFDocg/cEEcEMDypB4IPIMwtknb08XiUisTMdtUa+30c/2idF6ybnRxuCPhV3fnXZnft9MkEj1x95zltv8VlF/wCByLH/APt55rT/AJPRm9eQPUil07q7v1qupGBrT6SPQHYzuR85Crn0GR7yIvO4aW8es1tOo6iXrKmOkCvJVM6Xi6OhCEIEIQgNIjSJJEIgRFZGySciNIhO1ZkkbJLZWRsshbam9cqXVzSdZXtSQtEuS6x0hbLUsOQyH07EckA/qZmp1IVXGp+AdpU+gJ4wfbsJ2GopnAeMtIVsFmDgrgn2Izj/AD/aZZY1XcPR8G/LLFbT8aj/ALb+o1qVjLuqD3Zgo/cxlWtS1W8uwN3G5GB2kjjt2POZxWk6i6X7j9eK8DdzjLc7T6ZwP2E19Ba9zNqEcVh1Fe0De2EZyGcngH6jwB2Pc+nPt61sek2i0tVlllOpXz3TBQ3AuPKPCsNxIDFg/IwTgZ7S4elqGDVW2VHaUJDeYSMqRk27u23A+Gb3jdJSEzyWZjlnbG5j2GcYAAHAAAAkFXW0YZ2W+uD5TsCASM5UEDt2PPxJ2pFdeydS0rkpY9w3qVrratPLKm2ysMxJdt3C4x2wT+j9Zu06kUuEVlwqkPYUKZLOi85BXGfQYzyTg59XVD5u+9dq/wAzyMKwJ2sF/CwyzsrKRj03DHqZ9XeS6WWA0ogfLBgWG7H0WFeFXjJ7jKryPWdq8fwnbWXWWbMI/k2rYSpCbkaolNgLMQdzHkkAhSM8kSG66g3V3eX5aq1rWWbBlbV+jY7rkKp3OSwOCUAJlbpnT62NhO8qGVKzuKk1rUi4DrgshwAQfVT3PMu6wKURawrJU6l6k28qoOEA7AglWx67cesbTFetuq6fqc8E/b7TUreed6brpNh3VmtN/lrYSD/MABKtjIHJKggkZUjg4z0dfW2/pB+xM0pkiI1Lh8jw7WtyxuoWyO8yZOl6kjrnIXnGCQDn2+ZBd16pfUn54A/uZrzj8uGPHyTMxFfTaa2VdRqQoyTOW6z1q/YXpIUqCdmzeXGPwj1DccYHr2MxK+ps9vmM+ovwXIAqKJWj7cBkOC5+njAJ78CUnLHw6afT7zMc506UOOccZJP7kk/3Myus0rwwJQWWVJcFOBarMKwH+eVGRgkcHiS16tWUMrAqRkHtn95S65qF/h3OQdu1xyM5rZXGP1UTDb1Jp02m1C1qBwo4VR2A9FUY7e0Z0rpwOtXUg/hV0IPucY2j/ufM4Hxh1dnYCtmVVZcYJXLD6936cftPSPCDM2lqd/xOoY/duc/tiWxd2YedE48O4+ev+HXUWS7WZn6cS9XOt4ErAiQiSVT4QhCBCEICERCI6ECMiNIkhEaRCULLIXWWmEiZZC0KFtcyeo6IOpBGQRib7rKltUhaJeX9S8NNWS1ZLemD7d+8xNEz1jHKMCcjse5Iz+hnrmo0wM5nrPhtbDuGVb49fuJhfD81er431CYnWX1+XJ6nqlgqYZzx35B7+4mh0fWo1YUAJtJXaO3B9Pv3/WVdb4etAI7g+vY/tM5a2rJVuDkn9+eJjNbR7epTLiyT9k7dUbcxpfPB+xBmCmtceufvLadQB7g5+JXa/EarNJQo7IjMK2XO8KXKrWVD5CgHjA457cSSrpdIJYrvLHJ3YwT35QYXuSe3difUyp1DVb0NaLvawMuGB2r9J+p+DwCB+pEu1nCgZzgAZPc4GMmTtXh2tFUK7CqlcY24G3Htt7YmYld1VbJUq8NY4P8AXklwgU8KSTg+gHbvxa8yL5kbTwInWKT3sVCCQVYhWBBwQQeRM9QLrRWCLaK/qLNh+WSxPKz6nDK2Tkj9Zbq1ykkA4x78ft7yHpDnYxbG42OWYHIY5xkcdhjaP+mNomu9JqtPaR5dlgNagDK5D2jH/wAh/L6Z2n6vgcSTyTU+6kLtO3dUBtyRn6kOcBuRkY52jkGONsZZqQvc942ng5ipuSSNpJJIPcEknH95LaNyED2/t3P9pula73VSMnOAeR9+Zu9P8PVqQwXkff7S9KTbtz+R5NcP2zHemHofDf8AEVMScFx9PH4TkYP64/Yz0bpWl2Ii/wBKqv7ACR6LSATXprnTWkVeJn8m+We/SalZbQSKtZYQS7lk+JHRJKp0IQhAhCRsckfBgSQhCARCIsIDCIwiSkRpEJQMshdJbIkTSExKjZVKtlE1CsiauQtEsS7Sg+kxep9CSwcjn0PqPsZ170yvZRImNtK3ms7idS8y1fhqxOVO77jEybdPYpwyMP0OP3nrVmlEp39PB9JlOGs+nfj+pZa/1dvLEs+r2OP9ZYXUNjvOx6j4bR/TB9xwZhajwxap+lgR6Z7zK2K0enfi+oYrR93Us8ao47Spq9QWUgnj2l5uj3g42Z+cjE0dB4XJ5sOfZRwCfknv7/pKxjtPw2v5mGkb5b/0c3W31H7j/Ajun3lUXB9Mke+ef9Z2DeHqv6B+0y9f4cI5r/8AE9v09pacVohjj+oYrW1PSrXqAfvMzU3E2tnsAoH25MeQVOCCpHoeDOs6D00GsORkv9Wf7AftKUpynTpz+TXDTlre2L4ZrL6qvjgbif0U/wCuJ6Xp6JBoNIBNemqddKcY08Dy/J/Wty1roU1S5WkK0kwE0cUyciyVRGKZKBJVksIQhAhCRs37QBjmKqwVfePgEIQgEIQgEQiLCBGwibY9hEMCFhEKyfbEIhO1ZkkbVy2VjSshbai1UiaiaBSNNcJ2y208jbSj2mqa5GySE7ZJ0g9oNpvb/ft+s1BVDyYNsg6WRPo5tmmJ5ELcnJ9T8OJeuPwt+Vscg/6j4ml0zpZrrRDyVVVJHYkDBxN1KJMKpHGN7WnNaa8d9KNNGJcrrkq1yVUlmUyYFkiLHbYqiSpMgD3irBY6ECEIQCMCR8IBCEIBCEIBCEIBCEIBE2xYQCJiLCA3ETEfCBGViFZJiGITtDtjGqljEMQnaDZE2SxiJtg2g8uKK5PiGINoQkcEkmIuIRs0LFAjoQgYiFcxYQCEIQCEIQCEIQCEIQCEIQCEIQCEIQCEIQCEIQCEIQCEIQCJCEBYQhCRCEIQIQhAIQhAIQhAIQhAIQhA/9k="/>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s-MX" sz="1350">
              <a:solidFill>
                <a:srgbClr val="00204E"/>
              </a:solidFill>
              <a:latin typeface="Arial" charset="0"/>
            </a:endParaRPr>
          </a:p>
        </p:txBody>
      </p:sp>
      <p:sp>
        <p:nvSpPr>
          <p:cNvPr id="2" name="Rectángulo 1"/>
          <p:cNvSpPr/>
          <p:nvPr/>
        </p:nvSpPr>
        <p:spPr>
          <a:xfrm>
            <a:off x="1115616" y="1484784"/>
            <a:ext cx="7057005" cy="3416320"/>
          </a:xfrm>
          <a:prstGeom prst="rect">
            <a:avLst/>
          </a:prstGeom>
        </p:spPr>
        <p:txBody>
          <a:bodyPr wrap="square">
            <a:spAutoFit/>
          </a:bodyPr>
          <a:lstStyle/>
          <a:p>
            <a:pPr algn="ctr">
              <a:lnSpc>
                <a:spcPct val="150000"/>
              </a:lnSpc>
            </a:pPr>
            <a:r>
              <a:rPr lang="es-MX" sz="4800" b="1" dirty="0" smtClean="0">
                <a:latin typeface="Arial" panose="020B0604020202020204" pitchFamily="34" charset="0"/>
                <a:cs typeface="Arial" panose="020B0604020202020204" pitchFamily="34" charset="0"/>
              </a:rPr>
              <a:t>Mapa de Fiscalización del Gasto Federalizado ASF-EEF</a:t>
            </a:r>
          </a:p>
        </p:txBody>
      </p:sp>
    </p:spTree>
    <p:extLst>
      <p:ext uri="{BB962C8B-B14F-4D97-AF65-F5344CB8AC3E}">
        <p14:creationId xmlns:p14="http://schemas.microsoft.com/office/powerpoint/2010/main" val="41623707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4135677406"/>
              </p:ext>
            </p:extLst>
          </p:nvPr>
        </p:nvGraphicFramePr>
        <p:xfrm>
          <a:off x="179512" y="1412776"/>
          <a:ext cx="1022513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ectángulo 11"/>
          <p:cNvSpPr/>
          <p:nvPr/>
        </p:nvSpPr>
        <p:spPr>
          <a:xfrm>
            <a:off x="1619672" y="764704"/>
            <a:ext cx="6686845" cy="461665"/>
          </a:xfrm>
          <a:prstGeom prst="rect">
            <a:avLst/>
          </a:prstGeom>
        </p:spPr>
        <p:txBody>
          <a:bodyPr wrap="square">
            <a:spAutoFit/>
          </a:bodyPr>
          <a:lstStyle/>
          <a:p>
            <a:pPr lvl="0" algn="ctr"/>
            <a:r>
              <a:rPr lang="es-MX" sz="2400" b="1" dirty="0">
                <a:latin typeface="Arial" panose="020B0604020202020204" pitchFamily="34" charset="0"/>
                <a:cs typeface="Arial" panose="020B0604020202020204" pitchFamily="34" charset="0"/>
              </a:rPr>
              <a:t>MAPA DE FISCALIZACIÓN ASF-EEF DEL GF</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43338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Conector recto 9"/>
          <p:cNvCxnSpPr/>
          <p:nvPr/>
        </p:nvCxnSpPr>
        <p:spPr>
          <a:xfrm>
            <a:off x="539552" y="764704"/>
            <a:ext cx="8388424"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3 CuadroTexto"/>
          <p:cNvSpPr txBox="1"/>
          <p:nvPr/>
        </p:nvSpPr>
        <p:spPr>
          <a:xfrm>
            <a:off x="397159" y="764704"/>
            <a:ext cx="8100899" cy="830997"/>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52015183"/>
              </p:ext>
            </p:extLst>
          </p:nvPr>
        </p:nvGraphicFramePr>
        <p:xfrm>
          <a:off x="539552" y="1700808"/>
          <a:ext cx="8280921" cy="4512945"/>
        </p:xfrm>
        <a:graphic>
          <a:graphicData uri="http://schemas.openxmlformats.org/drawingml/2006/table">
            <a:tbl>
              <a:tblPr/>
              <a:tblGrid>
                <a:gridCol w="3437625">
                  <a:extLst>
                    <a:ext uri="{9D8B030D-6E8A-4147-A177-3AD203B41FA5}">
                      <a16:colId xmlns:a16="http://schemas.microsoft.com/office/drawing/2014/main" val="20000"/>
                    </a:ext>
                  </a:extLst>
                </a:gridCol>
                <a:gridCol w="1242895">
                  <a:extLst>
                    <a:ext uri="{9D8B030D-6E8A-4147-A177-3AD203B41FA5}">
                      <a16:colId xmlns:a16="http://schemas.microsoft.com/office/drawing/2014/main" val="20001"/>
                    </a:ext>
                  </a:extLst>
                </a:gridCol>
                <a:gridCol w="1291562">
                  <a:extLst>
                    <a:ext uri="{9D8B030D-6E8A-4147-A177-3AD203B41FA5}">
                      <a16:colId xmlns:a16="http://schemas.microsoft.com/office/drawing/2014/main" val="20002"/>
                    </a:ext>
                  </a:extLst>
                </a:gridCol>
                <a:gridCol w="614382">
                  <a:extLst>
                    <a:ext uri="{9D8B030D-6E8A-4147-A177-3AD203B41FA5}">
                      <a16:colId xmlns:a16="http://schemas.microsoft.com/office/drawing/2014/main" val="20003"/>
                    </a:ext>
                  </a:extLst>
                </a:gridCol>
                <a:gridCol w="848968">
                  <a:extLst>
                    <a:ext uri="{9D8B030D-6E8A-4147-A177-3AD203B41FA5}">
                      <a16:colId xmlns:a16="http://schemas.microsoft.com/office/drawing/2014/main" val="20004"/>
                    </a:ext>
                  </a:extLst>
                </a:gridCol>
                <a:gridCol w="845489">
                  <a:extLst>
                    <a:ext uri="{9D8B030D-6E8A-4147-A177-3AD203B41FA5}">
                      <a16:colId xmlns:a16="http://schemas.microsoft.com/office/drawing/2014/main" val="20005"/>
                    </a:ext>
                  </a:extLst>
                </a:gridCol>
              </a:tblGrid>
              <a:tr h="319405">
                <a:tc rowSpan="2">
                  <a:txBody>
                    <a:bodyPr/>
                    <a:lstStyle/>
                    <a:p>
                      <a:pPr algn="ctr" fontAlgn="ctr"/>
                      <a:r>
                        <a:rPr lang="es-MX" sz="1800" b="1" i="0" u="none" strike="noStrike" dirty="0">
                          <a:solidFill>
                            <a:srgbClr val="FFFFFF"/>
                          </a:solidFill>
                          <a:effectLst/>
                          <a:latin typeface="Arial" panose="020B0604020202020204" pitchFamily="34" charset="0"/>
                          <a:cs typeface="Arial" panose="020B0604020202020204" pitchFamily="34" charset="0"/>
                        </a:rPr>
                        <a:t>Fondo o Programa</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rowSpan="2">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Importe Asignado</a:t>
                      </a:r>
                      <a:br>
                        <a:rPr lang="es-MX" sz="1800" b="1" i="0" u="none" strike="noStrike">
                          <a:solidFill>
                            <a:srgbClr val="FFFFFF"/>
                          </a:solidFill>
                          <a:effectLst/>
                          <a:latin typeface="Arial" panose="020B0604020202020204" pitchFamily="34" charset="0"/>
                          <a:cs typeface="Arial" panose="020B0604020202020204" pitchFamily="34" charset="0"/>
                        </a:rPr>
                      </a:br>
                      <a:r>
                        <a:rPr lang="es-MX" sz="1800" b="1" i="0" u="none" strike="noStrike">
                          <a:solidFill>
                            <a:srgbClr val="FFFFFF"/>
                          </a:solidFill>
                          <a:effectLst/>
                          <a:latin typeface="Arial" panose="020B0604020202020204" pitchFamily="34" charset="0"/>
                          <a:cs typeface="Arial" panose="020B0604020202020204" pitchFamily="34" charset="0"/>
                        </a:rPr>
                        <a:t>(millones de pesos)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rowSpan="2">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Fondos/ Programas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gridSpan="3">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Auditorías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319405">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Total</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ASF</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00B050"/>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EEF</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33C0C"/>
                    </a:solidFill>
                  </a:tcPr>
                </a:tc>
                <a:extLst>
                  <a:ext uri="{0D108BD9-81ED-4DB2-BD59-A6C34878D82A}">
                    <a16:rowId xmlns:a16="http://schemas.microsoft.com/office/drawing/2014/main" val="10001"/>
                  </a:ext>
                </a:extLst>
              </a:tr>
              <a:tr h="200025">
                <a:tc>
                  <a:txBody>
                    <a:bodyPr/>
                    <a:lstStyle/>
                    <a:p>
                      <a:pPr algn="ctr" fontAlgn="ctr"/>
                      <a:r>
                        <a:rPr lang="es-MX" sz="1800" b="1" i="0" u="none" strike="noStrike" dirty="0">
                          <a:solidFill>
                            <a:srgbClr val="FFFFFF"/>
                          </a:solidFill>
                          <a:effectLst/>
                          <a:latin typeface="Arial" panose="020B0604020202020204" pitchFamily="34" charset="0"/>
                          <a:cs typeface="Arial" panose="020B0604020202020204" pitchFamily="34" charset="0"/>
                        </a:rPr>
                        <a:t>Total General</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9C2A29"/>
                    </a:solidFill>
                  </a:tcPr>
                </a:tc>
                <a:tc>
                  <a:txBody>
                    <a:bodyPr/>
                    <a:lstStyle/>
                    <a:p>
                      <a:pPr algn="r" fontAlgn="b"/>
                      <a:r>
                        <a:rPr lang="es-MX" sz="1800" b="1" i="0" u="none" strike="noStrike" dirty="0">
                          <a:solidFill>
                            <a:schemeClr val="bg1"/>
                          </a:solidFill>
                          <a:effectLst/>
                          <a:latin typeface="Arial" panose="020B0604020202020204" pitchFamily="34" charset="0"/>
                          <a:cs typeface="Arial" panose="020B0604020202020204" pitchFamily="34" charset="0"/>
                        </a:rPr>
                        <a:t>1,781,661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9C2A29"/>
                    </a:solidFill>
                  </a:tcPr>
                </a:tc>
                <a:tc>
                  <a:txBody>
                    <a:bodyPr/>
                    <a:lstStyle/>
                    <a:p>
                      <a:pPr algn="ctr" fontAlgn="ctr"/>
                      <a:r>
                        <a:rPr lang="es-MX" sz="1800" b="1" i="0" u="none" strike="noStrike" dirty="0">
                          <a:solidFill>
                            <a:srgbClr val="FFFFFF"/>
                          </a:solidFill>
                          <a:effectLst/>
                          <a:latin typeface="Arial" panose="020B0604020202020204" pitchFamily="34" charset="0"/>
                          <a:cs typeface="Arial" panose="020B0604020202020204" pitchFamily="34" charset="0"/>
                        </a:rPr>
                        <a:t>105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9C2A29"/>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4,790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9C2A29"/>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1,343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9C2A29"/>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3,447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9C2A29"/>
                    </a:solidFill>
                  </a:tcPr>
                </a:tc>
                <a:extLst>
                  <a:ext uri="{0D108BD9-81ED-4DB2-BD59-A6C34878D82A}">
                    <a16:rowId xmlns:a16="http://schemas.microsoft.com/office/drawing/2014/main" val="10002"/>
                  </a:ext>
                </a:extLst>
              </a:tr>
              <a:tr h="200025">
                <a:tc>
                  <a:txBody>
                    <a:bodyPr/>
                    <a:lstStyle/>
                    <a:p>
                      <a:pPr algn="l" fontAlgn="ctr"/>
                      <a:r>
                        <a:rPr lang="es-MX" sz="1800" b="1" i="0" u="none" strike="noStrike" dirty="0">
                          <a:solidFill>
                            <a:srgbClr val="FFFFFF"/>
                          </a:solidFill>
                          <a:effectLst/>
                          <a:latin typeface="Arial" panose="020B0604020202020204" pitchFamily="34" charset="0"/>
                          <a:cs typeface="Arial" panose="020B0604020202020204" pitchFamily="34" charset="0"/>
                        </a:rPr>
                        <a:t>Aportaciones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r" fontAlgn="b"/>
                      <a:r>
                        <a:rPr lang="es-MX" sz="1800" b="1" i="0" u="none" strike="noStrike" dirty="0">
                          <a:solidFill>
                            <a:schemeClr val="bg1"/>
                          </a:solidFill>
                          <a:effectLst/>
                          <a:latin typeface="Arial" panose="020B0604020202020204" pitchFamily="34" charset="0"/>
                          <a:cs typeface="Arial" panose="020B0604020202020204" pitchFamily="34" charset="0"/>
                        </a:rPr>
                        <a:t>668,353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10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1,942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629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1,313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extLst>
                  <a:ext uri="{0D108BD9-81ED-4DB2-BD59-A6C34878D82A}">
                    <a16:rowId xmlns:a16="http://schemas.microsoft.com/office/drawing/2014/main" val="10003"/>
                  </a:ext>
                </a:extLst>
              </a:tr>
              <a:tr h="200025">
                <a:tc>
                  <a:txBody>
                    <a:bodyPr/>
                    <a:lstStyle/>
                    <a:p>
                      <a:pPr algn="l" fontAlgn="ctr"/>
                      <a:r>
                        <a:rPr lang="es-MX" sz="1800" b="0" i="0" u="none" strike="noStrike" dirty="0">
                          <a:solidFill>
                            <a:srgbClr val="000000"/>
                          </a:solidFill>
                          <a:effectLst/>
                          <a:latin typeface="Arial" panose="020B0604020202020204" pitchFamily="34" charset="0"/>
                          <a:cs typeface="Arial" panose="020B0604020202020204" pitchFamily="34" charset="0"/>
                        </a:rPr>
                        <a:t>Ramo General 33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dirty="0">
                          <a:solidFill>
                            <a:srgbClr val="000000"/>
                          </a:solidFill>
                          <a:effectLst/>
                          <a:latin typeface="Arial" panose="020B0604020202020204" pitchFamily="34" charset="0"/>
                          <a:cs typeface="Arial" panose="020B0604020202020204" pitchFamily="34" charset="0"/>
                        </a:rPr>
                        <a:t>631,340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1,941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628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1,313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200025">
                <a:tc>
                  <a:txBody>
                    <a:bodyPr/>
                    <a:lstStyle/>
                    <a:p>
                      <a:pPr algn="l" fontAlgn="ctr"/>
                      <a:r>
                        <a:rPr lang="es-MX" sz="1800" b="0" i="0" u="none" strike="noStrike" dirty="0">
                          <a:solidFill>
                            <a:srgbClr val="000000"/>
                          </a:solidFill>
                          <a:effectLst/>
                          <a:latin typeface="Arial" panose="020B0604020202020204" pitchFamily="34" charset="0"/>
                          <a:cs typeface="Arial" panose="020B0604020202020204" pitchFamily="34" charset="0"/>
                        </a:rPr>
                        <a:t>Ramo General 25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dirty="0">
                          <a:solidFill>
                            <a:srgbClr val="000000"/>
                          </a:solidFill>
                          <a:effectLst/>
                          <a:latin typeface="Arial" panose="020B0604020202020204" pitchFamily="34" charset="0"/>
                          <a:cs typeface="Arial" panose="020B0604020202020204" pitchFamily="34" charset="0"/>
                        </a:rPr>
                        <a:t>37,012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5"/>
                  </a:ext>
                </a:extLst>
              </a:tr>
              <a:tr h="200025">
                <a:tc>
                  <a:txBody>
                    <a:bodyPr/>
                    <a:lstStyle/>
                    <a:p>
                      <a:pPr algn="l" fontAlgn="ctr"/>
                      <a:r>
                        <a:rPr lang="es-MX" sz="1800" b="1" i="0" u="none" strike="noStrike" dirty="0">
                          <a:solidFill>
                            <a:srgbClr val="FFFFFF"/>
                          </a:solidFill>
                          <a:effectLst/>
                          <a:latin typeface="Arial" panose="020B0604020202020204" pitchFamily="34" charset="0"/>
                          <a:cs typeface="Arial" panose="020B0604020202020204" pitchFamily="34" charset="0"/>
                        </a:rPr>
                        <a:t>Convenios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r" fontAlgn="b"/>
                      <a:r>
                        <a:rPr lang="es-MX" sz="1800" b="1" i="0" u="none" strike="noStrike" dirty="0">
                          <a:solidFill>
                            <a:schemeClr val="bg1"/>
                          </a:solidFill>
                          <a:effectLst/>
                          <a:latin typeface="Arial" panose="020B0604020202020204" pitchFamily="34" charset="0"/>
                          <a:cs typeface="Arial" panose="020B0604020202020204" pitchFamily="34" charset="0"/>
                        </a:rPr>
                        <a:t>231,167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dirty="0">
                          <a:solidFill>
                            <a:srgbClr val="FFFFFF"/>
                          </a:solidFill>
                          <a:effectLst/>
                          <a:latin typeface="Arial" panose="020B0604020202020204" pitchFamily="34" charset="0"/>
                          <a:cs typeface="Arial" panose="020B0604020202020204" pitchFamily="34" charset="0"/>
                        </a:rPr>
                        <a:t>72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447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211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236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extLst>
                  <a:ext uri="{0D108BD9-81ED-4DB2-BD59-A6C34878D82A}">
                    <a16:rowId xmlns:a16="http://schemas.microsoft.com/office/drawing/2014/main" val="10006"/>
                  </a:ext>
                </a:extLst>
              </a:tr>
              <a:tr h="200025">
                <a:tc>
                  <a:txBody>
                    <a:bodyPr/>
                    <a:lstStyle/>
                    <a:p>
                      <a:pPr algn="l" fontAlgn="ctr"/>
                      <a:r>
                        <a:rPr lang="es-MX" sz="1800" b="1" i="0" u="none" strike="noStrike" dirty="0">
                          <a:solidFill>
                            <a:srgbClr val="FFFFFF"/>
                          </a:solidFill>
                          <a:effectLst/>
                          <a:latin typeface="Arial" panose="020B0604020202020204" pitchFamily="34" charset="0"/>
                          <a:cs typeface="Arial" panose="020B0604020202020204" pitchFamily="34" charset="0"/>
                        </a:rPr>
                        <a:t>De Descentralización</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tc>
                  <a:txBody>
                    <a:bodyPr/>
                    <a:lstStyle/>
                    <a:p>
                      <a:pPr algn="r" fontAlgn="b"/>
                      <a:r>
                        <a:rPr lang="es-MX" sz="1800" b="1" i="0" u="none" strike="noStrike" dirty="0">
                          <a:solidFill>
                            <a:schemeClr val="bg1"/>
                          </a:solidFill>
                          <a:effectLst/>
                          <a:latin typeface="Arial" panose="020B0604020202020204" pitchFamily="34" charset="0"/>
                          <a:cs typeface="Arial" panose="020B0604020202020204" pitchFamily="34" charset="0"/>
                        </a:rPr>
                        <a:t>223,882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tc>
                  <a:txBody>
                    <a:bodyPr/>
                    <a:lstStyle/>
                    <a:p>
                      <a:pPr algn="ctr" fontAlgn="ctr"/>
                      <a:r>
                        <a:rPr lang="es-MX" sz="1800" b="1" i="0" u="none" strike="noStrike" dirty="0">
                          <a:solidFill>
                            <a:srgbClr val="FFFFFF"/>
                          </a:solidFill>
                          <a:effectLst/>
                          <a:latin typeface="Arial" panose="020B0604020202020204" pitchFamily="34" charset="0"/>
                          <a:cs typeface="Arial" panose="020B0604020202020204" pitchFamily="34" charset="0"/>
                        </a:rPr>
                        <a:t>67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444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211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233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extLst>
                  <a:ext uri="{0D108BD9-81ED-4DB2-BD59-A6C34878D82A}">
                    <a16:rowId xmlns:a16="http://schemas.microsoft.com/office/drawing/2014/main" val="10007"/>
                  </a:ext>
                </a:extLst>
              </a:tr>
              <a:tr h="200025">
                <a:tc>
                  <a:txBody>
                    <a:bodyPr/>
                    <a:lstStyle/>
                    <a:p>
                      <a:pPr algn="l" fontAlgn="ctr"/>
                      <a:r>
                        <a:rPr lang="es-MX" sz="1800" b="0" i="0" u="none" strike="noStrike" dirty="0">
                          <a:solidFill>
                            <a:srgbClr val="000000"/>
                          </a:solidFill>
                          <a:effectLst/>
                          <a:latin typeface="Arial" panose="020B0604020202020204" pitchFamily="34" charset="0"/>
                          <a:cs typeface="Arial" panose="020B0604020202020204" pitchFamily="34" charset="0"/>
                        </a:rPr>
                        <a:t>Ramo 4 (SEGOB)</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panose="020B0604020202020204" pitchFamily="34" charset="0"/>
                          <a:cs typeface="Arial" panose="020B0604020202020204" pitchFamily="34" charset="0"/>
                        </a:rPr>
                        <a:t>7,771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121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70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51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8"/>
                  </a:ext>
                </a:extLst>
              </a:tr>
              <a:tr h="200025">
                <a:tc>
                  <a:txBody>
                    <a:bodyPr/>
                    <a:lstStyle/>
                    <a:p>
                      <a:pPr algn="l" fontAlgn="ctr"/>
                      <a:r>
                        <a:rPr lang="es-MX" sz="1800" b="0" i="0" u="none" strike="noStrike" dirty="0">
                          <a:solidFill>
                            <a:srgbClr val="000000"/>
                          </a:solidFill>
                          <a:effectLst/>
                          <a:latin typeface="Arial" panose="020B0604020202020204" pitchFamily="34" charset="0"/>
                          <a:cs typeface="Arial" panose="020B0604020202020204" pitchFamily="34" charset="0"/>
                        </a:rPr>
                        <a:t>Ramo 6 (SHCP)</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panose="020B0604020202020204" pitchFamily="34" charset="0"/>
                          <a:cs typeface="Arial" panose="020B0604020202020204" pitchFamily="34" charset="0"/>
                        </a:rPr>
                        <a:t>1,155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9"/>
                  </a:ext>
                </a:extLst>
              </a:tr>
              <a:tr h="200025">
                <a:tc>
                  <a:txBody>
                    <a:bodyPr/>
                    <a:lstStyle/>
                    <a:p>
                      <a:pPr algn="l" fontAlgn="ctr"/>
                      <a:r>
                        <a:rPr lang="es-MX" sz="1800" b="0" i="0" u="none" strike="noStrike" dirty="0">
                          <a:solidFill>
                            <a:srgbClr val="000000"/>
                          </a:solidFill>
                          <a:effectLst/>
                          <a:latin typeface="Arial" panose="020B0604020202020204" pitchFamily="34" charset="0"/>
                          <a:cs typeface="Arial" panose="020B0604020202020204" pitchFamily="34" charset="0"/>
                        </a:rPr>
                        <a:t>Ramo 8 (SAGARPA)</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panose="020B0604020202020204" pitchFamily="34" charset="0"/>
                          <a:cs typeface="Arial" panose="020B0604020202020204" pitchFamily="34" charset="0"/>
                        </a:rPr>
                        <a:t>61,398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21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15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10"/>
                  </a:ext>
                </a:extLst>
              </a:tr>
              <a:tr h="200025">
                <a:tc>
                  <a:txBody>
                    <a:bodyPr/>
                    <a:lstStyle/>
                    <a:p>
                      <a:pPr algn="l" fontAlgn="ctr"/>
                      <a:r>
                        <a:rPr lang="es-MX" sz="1800" b="0" i="0" u="none" strike="noStrike" dirty="0">
                          <a:solidFill>
                            <a:srgbClr val="000000"/>
                          </a:solidFill>
                          <a:effectLst/>
                          <a:latin typeface="Arial" panose="020B0604020202020204" pitchFamily="34" charset="0"/>
                          <a:cs typeface="Arial" panose="020B0604020202020204" pitchFamily="34" charset="0"/>
                        </a:rPr>
                        <a:t>Ramo 9 (SCT)</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panose="020B0604020202020204" pitchFamily="34" charset="0"/>
                          <a:cs typeface="Arial" panose="020B0604020202020204" pitchFamily="34" charset="0"/>
                        </a:rPr>
                        <a:t>2,600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11"/>
                  </a:ext>
                </a:extLst>
              </a:tr>
              <a:tr h="200025">
                <a:tc>
                  <a:txBody>
                    <a:bodyPr/>
                    <a:lstStyle/>
                    <a:p>
                      <a:pPr algn="l" fontAlgn="ctr"/>
                      <a:r>
                        <a:rPr lang="es-MX" sz="1800" b="0" i="0" u="none" strike="noStrike" dirty="0">
                          <a:solidFill>
                            <a:srgbClr val="000000"/>
                          </a:solidFill>
                          <a:effectLst/>
                          <a:latin typeface="Arial" panose="020B0604020202020204" pitchFamily="34" charset="0"/>
                          <a:cs typeface="Arial" panose="020B0604020202020204" pitchFamily="34" charset="0"/>
                        </a:rPr>
                        <a:t>Ramo 11 (SEP)</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panose="020B0604020202020204" pitchFamily="34" charset="0"/>
                          <a:cs typeface="Arial" panose="020B0604020202020204" pitchFamily="34" charset="0"/>
                        </a:rPr>
                        <a:t>123,203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151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93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58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12"/>
                  </a:ext>
                </a:extLst>
              </a:tr>
              <a:tr h="200025">
                <a:tc>
                  <a:txBody>
                    <a:bodyPr/>
                    <a:lstStyle/>
                    <a:p>
                      <a:pPr algn="l" fontAlgn="ctr"/>
                      <a:r>
                        <a:rPr lang="es-MX" sz="1800" b="0" i="0" u="none" strike="noStrike" dirty="0">
                          <a:solidFill>
                            <a:srgbClr val="000000"/>
                          </a:solidFill>
                          <a:effectLst/>
                          <a:latin typeface="Arial" panose="020B0604020202020204" pitchFamily="34" charset="0"/>
                          <a:cs typeface="Arial" panose="020B0604020202020204" pitchFamily="34" charset="0"/>
                        </a:rPr>
                        <a:t>Ramo 12 (SSA)</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dirty="0">
                          <a:solidFill>
                            <a:srgbClr val="000000"/>
                          </a:solidFill>
                          <a:effectLst/>
                          <a:latin typeface="Arial" panose="020B0604020202020204" pitchFamily="34" charset="0"/>
                          <a:cs typeface="Arial" panose="020B0604020202020204" pitchFamily="34" charset="0"/>
                        </a:rPr>
                        <a:t>8,488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18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55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33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22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741114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Conector recto 9"/>
          <p:cNvCxnSpPr/>
          <p:nvPr/>
        </p:nvCxnSpPr>
        <p:spPr>
          <a:xfrm>
            <a:off x="539552" y="947629"/>
            <a:ext cx="8388424"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3 CuadroTexto"/>
          <p:cNvSpPr txBox="1"/>
          <p:nvPr/>
        </p:nvSpPr>
        <p:spPr>
          <a:xfrm>
            <a:off x="0" y="1093386"/>
            <a:ext cx="8927976" cy="461665"/>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graphicFrame>
        <p:nvGraphicFramePr>
          <p:cNvPr id="4" name="Tabla 3"/>
          <p:cNvGraphicFramePr>
            <a:graphicFrameLocks noGrp="1"/>
          </p:cNvGraphicFramePr>
          <p:nvPr>
            <p:extLst/>
          </p:nvPr>
        </p:nvGraphicFramePr>
        <p:xfrm>
          <a:off x="323527" y="1700808"/>
          <a:ext cx="8352930" cy="4787265"/>
        </p:xfrm>
        <a:graphic>
          <a:graphicData uri="http://schemas.openxmlformats.org/drawingml/2006/table">
            <a:tbl>
              <a:tblPr/>
              <a:tblGrid>
                <a:gridCol w="3265266">
                  <a:extLst>
                    <a:ext uri="{9D8B030D-6E8A-4147-A177-3AD203B41FA5}">
                      <a16:colId xmlns:a16="http://schemas.microsoft.com/office/drawing/2014/main" val="20000"/>
                    </a:ext>
                  </a:extLst>
                </a:gridCol>
                <a:gridCol w="1338495">
                  <a:extLst>
                    <a:ext uri="{9D8B030D-6E8A-4147-A177-3AD203B41FA5}">
                      <a16:colId xmlns:a16="http://schemas.microsoft.com/office/drawing/2014/main" val="20001"/>
                    </a:ext>
                  </a:extLst>
                </a:gridCol>
                <a:gridCol w="1050800">
                  <a:extLst>
                    <a:ext uri="{9D8B030D-6E8A-4147-A177-3AD203B41FA5}">
                      <a16:colId xmlns:a16="http://schemas.microsoft.com/office/drawing/2014/main" val="20002"/>
                    </a:ext>
                  </a:extLst>
                </a:gridCol>
                <a:gridCol w="601664">
                  <a:extLst>
                    <a:ext uri="{9D8B030D-6E8A-4147-A177-3AD203B41FA5}">
                      <a16:colId xmlns:a16="http://schemas.microsoft.com/office/drawing/2014/main" val="20003"/>
                    </a:ext>
                  </a:extLst>
                </a:gridCol>
                <a:gridCol w="806402">
                  <a:extLst>
                    <a:ext uri="{9D8B030D-6E8A-4147-A177-3AD203B41FA5}">
                      <a16:colId xmlns:a16="http://schemas.microsoft.com/office/drawing/2014/main" val="20004"/>
                    </a:ext>
                  </a:extLst>
                </a:gridCol>
                <a:gridCol w="1290303">
                  <a:extLst>
                    <a:ext uri="{9D8B030D-6E8A-4147-A177-3AD203B41FA5}">
                      <a16:colId xmlns:a16="http://schemas.microsoft.com/office/drawing/2014/main" val="20005"/>
                    </a:ext>
                  </a:extLst>
                </a:gridCol>
              </a:tblGrid>
              <a:tr h="319405">
                <a:tc rowSpan="2">
                  <a:txBody>
                    <a:bodyPr/>
                    <a:lstStyle/>
                    <a:p>
                      <a:pPr algn="ctr" fontAlgn="ctr"/>
                      <a:r>
                        <a:rPr lang="es-MX" sz="1800" b="1" i="0" u="none" strike="noStrike" dirty="0">
                          <a:solidFill>
                            <a:srgbClr val="FFFFFF"/>
                          </a:solidFill>
                          <a:effectLst/>
                          <a:latin typeface="Arial Narrow" panose="020B0606020202030204" pitchFamily="34" charset="0"/>
                        </a:rPr>
                        <a:t>Fondo o Programa</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rowSpan="2">
                  <a:txBody>
                    <a:bodyPr/>
                    <a:lstStyle/>
                    <a:p>
                      <a:pPr algn="ctr" fontAlgn="ctr"/>
                      <a:r>
                        <a:rPr lang="es-MX" sz="1800" b="1" i="0" u="none" strike="noStrike">
                          <a:solidFill>
                            <a:srgbClr val="FFFFFF"/>
                          </a:solidFill>
                          <a:effectLst/>
                          <a:latin typeface="Arial Narrow" panose="020B0606020202030204" pitchFamily="34" charset="0"/>
                        </a:rPr>
                        <a:t>Importe Asignado</a:t>
                      </a:r>
                      <a:br>
                        <a:rPr lang="es-MX" sz="1800" b="1" i="0" u="none" strike="noStrike">
                          <a:solidFill>
                            <a:srgbClr val="FFFFFF"/>
                          </a:solidFill>
                          <a:effectLst/>
                          <a:latin typeface="Arial Narrow" panose="020B0606020202030204" pitchFamily="34" charset="0"/>
                        </a:rPr>
                      </a:br>
                      <a:r>
                        <a:rPr lang="es-MX" sz="1800" b="1" i="0" u="none" strike="noStrike">
                          <a:solidFill>
                            <a:srgbClr val="FFFFFF"/>
                          </a:solidFill>
                          <a:effectLst/>
                          <a:latin typeface="Arial Narrow" panose="020B0606020202030204" pitchFamily="34" charset="0"/>
                        </a:rPr>
                        <a:t>(millones de pesos)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rowSpan="2">
                  <a:txBody>
                    <a:bodyPr/>
                    <a:lstStyle/>
                    <a:p>
                      <a:pPr algn="ctr" fontAlgn="ctr"/>
                      <a:r>
                        <a:rPr lang="es-MX" sz="1800" b="1" i="0" u="none" strike="noStrike">
                          <a:solidFill>
                            <a:srgbClr val="FFFFFF"/>
                          </a:solidFill>
                          <a:effectLst/>
                          <a:latin typeface="Arial Narrow" panose="020B0606020202030204" pitchFamily="34" charset="0"/>
                        </a:rPr>
                        <a:t>Fondos/ Programas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gridSpan="3">
                  <a:txBody>
                    <a:bodyPr/>
                    <a:lstStyle/>
                    <a:p>
                      <a:pPr algn="ctr" fontAlgn="ctr"/>
                      <a:r>
                        <a:rPr lang="es-MX" sz="1800" b="1" i="0" u="none" strike="noStrike">
                          <a:solidFill>
                            <a:srgbClr val="FFFFFF"/>
                          </a:solidFill>
                          <a:effectLst/>
                          <a:latin typeface="Arial Narrow" panose="020B0606020202030204" pitchFamily="34" charset="0"/>
                        </a:rPr>
                        <a:t>Auditorías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319405">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fontAlgn="ctr"/>
                      <a:r>
                        <a:rPr lang="es-MX" sz="1800" b="1" i="0" u="none" strike="noStrike">
                          <a:solidFill>
                            <a:srgbClr val="FFFFFF"/>
                          </a:solidFill>
                          <a:effectLst/>
                          <a:latin typeface="Arial Narrow" panose="020B0606020202030204" pitchFamily="34" charset="0"/>
                        </a:rPr>
                        <a:t>Total</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Narrow" panose="020B0606020202030204" pitchFamily="34" charset="0"/>
                        </a:rPr>
                        <a:t>ASF</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00B050"/>
                    </a:solidFill>
                  </a:tcPr>
                </a:tc>
                <a:tc>
                  <a:txBody>
                    <a:bodyPr/>
                    <a:lstStyle/>
                    <a:p>
                      <a:pPr algn="ctr" fontAlgn="ctr"/>
                      <a:r>
                        <a:rPr lang="es-MX" sz="1800" b="1" i="0" u="none" strike="noStrike">
                          <a:solidFill>
                            <a:srgbClr val="FFFFFF"/>
                          </a:solidFill>
                          <a:effectLst/>
                          <a:latin typeface="Arial Narrow" panose="020B0606020202030204" pitchFamily="34" charset="0"/>
                        </a:rPr>
                        <a:t>EEF</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33C0C"/>
                    </a:solidFill>
                  </a:tcPr>
                </a:tc>
                <a:extLst>
                  <a:ext uri="{0D108BD9-81ED-4DB2-BD59-A6C34878D82A}">
                    <a16:rowId xmlns:a16="http://schemas.microsoft.com/office/drawing/2014/main" val="10001"/>
                  </a:ext>
                </a:extLst>
              </a:tr>
              <a:tr h="200025">
                <a:tc>
                  <a:txBody>
                    <a:bodyPr/>
                    <a:lstStyle/>
                    <a:p>
                      <a:pPr algn="l" fontAlgn="ctr"/>
                      <a:r>
                        <a:rPr lang="es-MX" sz="1800" b="0" i="0" u="none" strike="noStrike" dirty="0">
                          <a:solidFill>
                            <a:srgbClr val="000000"/>
                          </a:solidFill>
                          <a:effectLst/>
                          <a:latin typeface="Arial Narrow" panose="020B0606020202030204" pitchFamily="34" charset="0"/>
                        </a:rPr>
                        <a:t>Ramo 16 (SEMARNAT)</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17,920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72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72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200025">
                <a:tc>
                  <a:txBody>
                    <a:bodyPr/>
                    <a:lstStyle/>
                    <a:p>
                      <a:pPr algn="l" fontAlgn="ctr"/>
                      <a:r>
                        <a:rPr lang="es-MX" sz="1800" b="0" i="0" u="none" strike="noStrike" dirty="0">
                          <a:solidFill>
                            <a:srgbClr val="000000"/>
                          </a:solidFill>
                          <a:effectLst/>
                          <a:latin typeface="Arial Narrow" panose="020B0606020202030204" pitchFamily="34" charset="0"/>
                        </a:rPr>
                        <a:t>Ramo 20 (SEDESOL)</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72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r h="200025">
                <a:tc>
                  <a:txBody>
                    <a:bodyPr/>
                    <a:lstStyle/>
                    <a:p>
                      <a:pPr algn="l" fontAlgn="ctr"/>
                      <a:r>
                        <a:rPr lang="es-MX" sz="1800" b="0" i="0" u="none" strike="noStrike" dirty="0">
                          <a:solidFill>
                            <a:srgbClr val="000000"/>
                          </a:solidFill>
                          <a:effectLst/>
                          <a:latin typeface="Arial Narrow" panose="020B0606020202030204" pitchFamily="34" charset="0"/>
                        </a:rPr>
                        <a:t>Ramo 21 (SECTUR)</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971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200025">
                <a:tc>
                  <a:txBody>
                    <a:bodyPr/>
                    <a:lstStyle/>
                    <a:p>
                      <a:pPr algn="l" fontAlgn="ctr"/>
                      <a:r>
                        <a:rPr lang="es-MX" sz="1800" b="0" i="0" u="none" strike="noStrike" dirty="0">
                          <a:solidFill>
                            <a:srgbClr val="000000"/>
                          </a:solidFill>
                          <a:effectLst/>
                          <a:latin typeface="Arial Narrow" panose="020B0606020202030204" pitchFamily="34" charset="0"/>
                        </a:rPr>
                        <a:t>Ramo 27 (SFP)</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5"/>
                  </a:ext>
                </a:extLst>
              </a:tr>
              <a:tr h="200025">
                <a:tc>
                  <a:txBody>
                    <a:bodyPr/>
                    <a:lstStyle/>
                    <a:p>
                      <a:pPr algn="l" fontAlgn="ctr"/>
                      <a:r>
                        <a:rPr lang="es-MX" sz="1800" b="0" i="0" u="none" strike="noStrike">
                          <a:solidFill>
                            <a:srgbClr val="000000"/>
                          </a:solidFill>
                          <a:effectLst/>
                          <a:latin typeface="Arial Narrow" panose="020B0606020202030204" pitchFamily="34" charset="0"/>
                        </a:rPr>
                        <a:t>Ramo 47 Entidades no sectorizadas (INMUJERES)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304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6"/>
                  </a:ext>
                </a:extLst>
              </a:tr>
              <a:tr h="200025">
                <a:tc>
                  <a:txBody>
                    <a:bodyPr/>
                    <a:lstStyle/>
                    <a:p>
                      <a:pPr algn="l" fontAlgn="ctr"/>
                      <a:r>
                        <a:rPr lang="es-MX" sz="1800" b="1" i="0" u="none" strike="noStrike">
                          <a:solidFill>
                            <a:srgbClr val="FFFFFF"/>
                          </a:solidFill>
                          <a:effectLst/>
                          <a:latin typeface="Arial Narrow" panose="020B0606020202030204" pitchFamily="34" charset="0"/>
                        </a:rPr>
                        <a:t>De Reasignación</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tc>
                  <a:txBody>
                    <a:bodyPr/>
                    <a:lstStyle/>
                    <a:p>
                      <a:pPr algn="r" fontAlgn="b"/>
                      <a:r>
                        <a:rPr lang="es-MX" sz="1800" b="1" i="0" u="none" strike="noStrike" dirty="0">
                          <a:solidFill>
                            <a:schemeClr val="bg1"/>
                          </a:solidFill>
                          <a:effectLst/>
                          <a:latin typeface="Arial Narrow" panose="020B0606020202030204" pitchFamily="34" charset="0"/>
                        </a:rPr>
                        <a:t>7,286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tc>
                  <a:txBody>
                    <a:bodyPr/>
                    <a:lstStyle/>
                    <a:p>
                      <a:pPr algn="ctr" fontAlgn="ctr"/>
                      <a:r>
                        <a:rPr lang="es-MX" sz="1800" b="1" i="0" u="none" strike="noStrike">
                          <a:solidFill>
                            <a:srgbClr val="FFFFFF"/>
                          </a:solidFill>
                          <a:effectLst/>
                          <a:latin typeface="Arial Narrow" panose="020B0606020202030204" pitchFamily="34" charset="0"/>
                        </a:rPr>
                        <a:t>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tc>
                  <a:txBody>
                    <a:bodyPr/>
                    <a:lstStyle/>
                    <a:p>
                      <a:pPr algn="ctr" fontAlgn="ctr"/>
                      <a:r>
                        <a:rPr lang="es-MX" sz="1800" b="1" i="0" u="none" strike="noStrike">
                          <a:solidFill>
                            <a:srgbClr val="FFFFFF"/>
                          </a:solidFill>
                          <a:effectLst/>
                          <a:latin typeface="Arial Narrow" panose="020B0606020202030204" pitchFamily="34" charset="0"/>
                        </a:rPr>
                        <a:t>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tc>
                  <a:txBody>
                    <a:bodyPr/>
                    <a:lstStyle/>
                    <a:p>
                      <a:pPr algn="ctr" fontAlgn="ctr"/>
                      <a:r>
                        <a:rPr lang="es-MX" sz="1800" b="1" i="0" u="none" strike="noStrike">
                          <a:solidFill>
                            <a:srgbClr val="FFFFFF"/>
                          </a:solidFill>
                          <a:effectLst/>
                          <a:latin typeface="Arial Narrow" panose="020B060602020203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tc>
                  <a:txBody>
                    <a:bodyPr/>
                    <a:lstStyle/>
                    <a:p>
                      <a:pPr algn="ctr" fontAlgn="ctr"/>
                      <a:r>
                        <a:rPr lang="es-MX" sz="1800" b="1" i="0" u="none" strike="noStrike">
                          <a:solidFill>
                            <a:srgbClr val="FFFFFF"/>
                          </a:solidFill>
                          <a:effectLst/>
                          <a:latin typeface="Arial Narrow" panose="020B0606020202030204" pitchFamily="34" charset="0"/>
                        </a:rPr>
                        <a:t>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31869B"/>
                    </a:solidFill>
                  </a:tcPr>
                </a:tc>
                <a:extLst>
                  <a:ext uri="{0D108BD9-81ED-4DB2-BD59-A6C34878D82A}">
                    <a16:rowId xmlns:a16="http://schemas.microsoft.com/office/drawing/2014/main" val="10007"/>
                  </a:ext>
                </a:extLst>
              </a:tr>
              <a:tr h="200025">
                <a:tc>
                  <a:txBody>
                    <a:bodyPr/>
                    <a:lstStyle/>
                    <a:p>
                      <a:pPr algn="l" fontAlgn="ctr"/>
                      <a:r>
                        <a:rPr lang="es-MX" sz="1800" b="0" i="0" u="none" strike="noStrike">
                          <a:solidFill>
                            <a:srgbClr val="000000"/>
                          </a:solidFill>
                          <a:effectLst/>
                          <a:latin typeface="Arial Narrow" panose="020B0606020202030204" pitchFamily="34" charset="0"/>
                        </a:rPr>
                        <a:t>Ramo 9 (SCT)</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7,286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8"/>
                  </a:ext>
                </a:extLst>
              </a:tr>
              <a:tr h="200025">
                <a:tc>
                  <a:txBody>
                    <a:bodyPr/>
                    <a:lstStyle/>
                    <a:p>
                      <a:pPr algn="l" fontAlgn="ctr"/>
                      <a:r>
                        <a:rPr lang="es-MX" sz="1800" b="1" i="0" u="none" strike="noStrike" dirty="0">
                          <a:solidFill>
                            <a:srgbClr val="FFFFFF"/>
                          </a:solidFill>
                          <a:effectLst/>
                          <a:latin typeface="Arial Narrow" panose="020B0606020202030204" pitchFamily="34" charset="0"/>
                        </a:rPr>
                        <a:t>Subsidios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r" fontAlgn="b"/>
                      <a:r>
                        <a:rPr lang="es-MX" sz="1800" b="1" i="0" u="none" strike="noStrike" dirty="0">
                          <a:solidFill>
                            <a:schemeClr val="bg1"/>
                          </a:solidFill>
                          <a:effectLst/>
                          <a:latin typeface="Arial Narrow" panose="020B0606020202030204" pitchFamily="34" charset="0"/>
                        </a:rPr>
                        <a:t>188,364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Narrow" panose="020B0606020202030204" pitchFamily="34" charset="0"/>
                        </a:rPr>
                        <a:t>22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Narrow" panose="020B0606020202030204" pitchFamily="34" charset="0"/>
                        </a:rPr>
                        <a:t>573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Narrow" panose="020B0606020202030204" pitchFamily="34" charset="0"/>
                        </a:rPr>
                        <a:t>111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Narrow" panose="020B0606020202030204" pitchFamily="34" charset="0"/>
                        </a:rPr>
                        <a:t>462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extLst>
                  <a:ext uri="{0D108BD9-81ED-4DB2-BD59-A6C34878D82A}">
                    <a16:rowId xmlns:a16="http://schemas.microsoft.com/office/drawing/2014/main" val="10009"/>
                  </a:ext>
                </a:extLst>
              </a:tr>
              <a:tr h="200025">
                <a:tc>
                  <a:txBody>
                    <a:bodyPr/>
                    <a:lstStyle/>
                    <a:p>
                      <a:pPr algn="l" fontAlgn="ctr"/>
                      <a:r>
                        <a:rPr lang="es-MX" sz="1800" b="0" i="0" u="none" strike="noStrike" dirty="0">
                          <a:solidFill>
                            <a:srgbClr val="000000"/>
                          </a:solidFill>
                          <a:effectLst/>
                          <a:latin typeface="Arial Narrow" panose="020B0606020202030204" pitchFamily="34" charset="0"/>
                        </a:rPr>
                        <a:t>Ramo 12 (SSA)</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70,825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10"/>
                  </a:ext>
                </a:extLst>
              </a:tr>
              <a:tr h="200025">
                <a:tc>
                  <a:txBody>
                    <a:bodyPr/>
                    <a:lstStyle/>
                    <a:p>
                      <a:pPr algn="l" fontAlgn="ctr"/>
                      <a:r>
                        <a:rPr lang="es-MX" sz="1800" b="0" i="0" u="none" strike="noStrike" dirty="0">
                          <a:solidFill>
                            <a:srgbClr val="000000"/>
                          </a:solidFill>
                          <a:effectLst/>
                          <a:latin typeface="Arial Narrow" panose="020B0606020202030204" pitchFamily="34" charset="0"/>
                        </a:rPr>
                        <a:t>Ramo General 23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117,539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21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540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79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461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11"/>
                  </a:ext>
                </a:extLst>
              </a:tr>
              <a:tr h="200025">
                <a:tc>
                  <a:txBody>
                    <a:bodyPr/>
                    <a:lstStyle/>
                    <a:p>
                      <a:pPr algn="l" fontAlgn="ctr"/>
                      <a:r>
                        <a:rPr lang="es-MX" sz="1800" b="1" i="0" u="none" strike="noStrike" dirty="0">
                          <a:solidFill>
                            <a:srgbClr val="FFFFFF"/>
                          </a:solidFill>
                          <a:effectLst/>
                          <a:latin typeface="Arial Narrow" panose="020B0606020202030204" pitchFamily="34" charset="0"/>
                        </a:rPr>
                        <a:t>Participaciones Federales </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r" fontAlgn="b"/>
                      <a:r>
                        <a:rPr lang="es-MX" sz="1800" b="1" i="0" u="none" strike="noStrike" dirty="0">
                          <a:solidFill>
                            <a:schemeClr val="bg1"/>
                          </a:solidFill>
                          <a:effectLst/>
                          <a:latin typeface="Arial Narrow" panose="020B0606020202030204" pitchFamily="34" charset="0"/>
                        </a:rPr>
                        <a:t>693,778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dirty="0">
                          <a:solidFill>
                            <a:srgbClr val="FFFFFF"/>
                          </a:solidFill>
                          <a:effectLst/>
                          <a:latin typeface="Arial Narrow" panose="020B060602020203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dirty="0">
                          <a:solidFill>
                            <a:srgbClr val="FFFFFF"/>
                          </a:solidFill>
                          <a:effectLst/>
                          <a:latin typeface="Arial Narrow" panose="020B0606020202030204" pitchFamily="34" charset="0"/>
                        </a:rPr>
                        <a:t>894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dirty="0">
                          <a:solidFill>
                            <a:srgbClr val="FFFFFF"/>
                          </a:solidFill>
                          <a:effectLst/>
                          <a:latin typeface="Arial Narrow" panose="020B0606020202030204" pitchFamily="34" charset="0"/>
                        </a:rPr>
                        <a:t>174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dirty="0">
                          <a:solidFill>
                            <a:srgbClr val="FFFFFF"/>
                          </a:solidFill>
                          <a:effectLst/>
                          <a:latin typeface="Arial Narrow" panose="020B0606020202030204" pitchFamily="34" charset="0"/>
                        </a:rPr>
                        <a:t>720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extLst>
                  <a:ext uri="{0D108BD9-81ED-4DB2-BD59-A6C34878D82A}">
                    <a16:rowId xmlns:a16="http://schemas.microsoft.com/office/drawing/2014/main" val="10012"/>
                  </a:ext>
                </a:extLst>
              </a:tr>
              <a:tr h="200025">
                <a:tc>
                  <a:txBody>
                    <a:bodyPr/>
                    <a:lstStyle/>
                    <a:p>
                      <a:pPr algn="l" fontAlgn="ctr"/>
                      <a:r>
                        <a:rPr lang="es-MX" sz="1800" b="1" i="0" u="none" strike="noStrike" dirty="0">
                          <a:solidFill>
                            <a:srgbClr val="FFFFFF"/>
                          </a:solidFill>
                          <a:effectLst/>
                          <a:latin typeface="Arial Narrow" panose="020B0606020202030204" pitchFamily="34" charset="0"/>
                        </a:rPr>
                        <a:t>Otros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r" fontAlgn="b"/>
                      <a:r>
                        <a:rPr lang="es-MX" sz="1800" b="1" i="0" u="none" strike="noStrike" dirty="0">
                          <a:solidFill>
                            <a:schemeClr val="bg1"/>
                          </a:solidFill>
                          <a:effectLst/>
                          <a:latin typeface="Arial Narrow" panose="020B060602020203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Narrow" panose="020B0606020202030204" pitchFamily="34" charset="0"/>
                        </a:rPr>
                        <a:t> </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Narrow" panose="020B0606020202030204" pitchFamily="34" charset="0"/>
                        </a:rPr>
                        <a:t>934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a:solidFill>
                            <a:srgbClr val="FFFFFF"/>
                          </a:solidFill>
                          <a:effectLst/>
                          <a:latin typeface="Arial Narrow" panose="020B0606020202030204" pitchFamily="34" charset="0"/>
                        </a:rPr>
                        <a:t>218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tc>
                  <a:txBody>
                    <a:bodyPr/>
                    <a:lstStyle/>
                    <a:p>
                      <a:pPr algn="ctr" fontAlgn="ctr"/>
                      <a:r>
                        <a:rPr lang="es-MX" sz="1800" b="1" i="0" u="none" strike="noStrike" dirty="0">
                          <a:solidFill>
                            <a:srgbClr val="FFFFFF"/>
                          </a:solidFill>
                          <a:effectLst/>
                          <a:latin typeface="Arial Narrow" panose="020B0606020202030204" pitchFamily="34" charset="0"/>
                        </a:rPr>
                        <a:t>716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808080"/>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41464797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16683" y="5851867"/>
            <a:ext cx="5040559" cy="276999"/>
          </a:xfrm>
          <a:prstGeom prst="rect">
            <a:avLst/>
          </a:prstGeom>
          <a:noFill/>
        </p:spPr>
        <p:txBody>
          <a:bodyPr wrap="square" rtlCol="0">
            <a:spAutoFit/>
          </a:bodyPr>
          <a:lstStyle/>
          <a:p>
            <a:r>
              <a:rPr lang="es-MX" sz="1200" dirty="0" smtClean="0"/>
              <a:t>*El ranking está determinado con base al número de auditorías.</a:t>
            </a:r>
            <a:endParaRPr lang="es-MX" sz="1200" dirty="0"/>
          </a:p>
        </p:txBody>
      </p:sp>
      <p:cxnSp>
        <p:nvCxnSpPr>
          <p:cNvPr id="10" name="Conector recto 9"/>
          <p:cNvCxnSpPr/>
          <p:nvPr/>
        </p:nvCxnSpPr>
        <p:spPr>
          <a:xfrm>
            <a:off x="516683" y="947629"/>
            <a:ext cx="8411293"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3 CuadroTexto"/>
          <p:cNvSpPr txBox="1"/>
          <p:nvPr/>
        </p:nvSpPr>
        <p:spPr>
          <a:xfrm>
            <a:off x="251013" y="1068570"/>
            <a:ext cx="8676963" cy="461665"/>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216220372"/>
              </p:ext>
            </p:extLst>
          </p:nvPr>
        </p:nvGraphicFramePr>
        <p:xfrm>
          <a:off x="516683" y="1530235"/>
          <a:ext cx="8208636" cy="4138131"/>
        </p:xfrm>
        <a:graphic>
          <a:graphicData uri="http://schemas.openxmlformats.org/drawingml/2006/table">
            <a:tbl>
              <a:tblPr/>
              <a:tblGrid>
                <a:gridCol w="3571172">
                  <a:extLst>
                    <a:ext uri="{9D8B030D-6E8A-4147-A177-3AD203B41FA5}">
                      <a16:colId xmlns:a16="http://schemas.microsoft.com/office/drawing/2014/main" val="20000"/>
                    </a:ext>
                  </a:extLst>
                </a:gridCol>
                <a:gridCol w="1113281">
                  <a:extLst>
                    <a:ext uri="{9D8B030D-6E8A-4147-A177-3AD203B41FA5}">
                      <a16:colId xmlns:a16="http://schemas.microsoft.com/office/drawing/2014/main" val="20001"/>
                    </a:ext>
                  </a:extLst>
                </a:gridCol>
                <a:gridCol w="881949">
                  <a:extLst>
                    <a:ext uri="{9D8B030D-6E8A-4147-A177-3AD203B41FA5}">
                      <a16:colId xmlns:a16="http://schemas.microsoft.com/office/drawing/2014/main" val="20002"/>
                    </a:ext>
                  </a:extLst>
                </a:gridCol>
                <a:gridCol w="881949">
                  <a:extLst>
                    <a:ext uri="{9D8B030D-6E8A-4147-A177-3AD203B41FA5}">
                      <a16:colId xmlns:a16="http://schemas.microsoft.com/office/drawing/2014/main" val="20003"/>
                    </a:ext>
                  </a:extLst>
                </a:gridCol>
                <a:gridCol w="878336">
                  <a:extLst>
                    <a:ext uri="{9D8B030D-6E8A-4147-A177-3AD203B41FA5}">
                      <a16:colId xmlns:a16="http://schemas.microsoft.com/office/drawing/2014/main" val="20004"/>
                    </a:ext>
                  </a:extLst>
                </a:gridCol>
                <a:gridCol w="881949">
                  <a:extLst>
                    <a:ext uri="{9D8B030D-6E8A-4147-A177-3AD203B41FA5}">
                      <a16:colId xmlns:a16="http://schemas.microsoft.com/office/drawing/2014/main" val="20005"/>
                    </a:ext>
                  </a:extLst>
                </a:gridCol>
              </a:tblGrid>
              <a:tr h="360927">
                <a:tc rowSpan="2">
                  <a:txBody>
                    <a:bodyPr/>
                    <a:lstStyle/>
                    <a:p>
                      <a:pPr algn="ctr" fontAlgn="ctr"/>
                      <a:r>
                        <a:rPr lang="es-MX" sz="1800" b="1" i="0" u="none" strike="noStrike" dirty="0">
                          <a:solidFill>
                            <a:srgbClr val="FFFFFF"/>
                          </a:solidFill>
                          <a:effectLst/>
                          <a:latin typeface="Arial Narrow" panose="020B0606020202030204" pitchFamily="34" charset="0"/>
                        </a:rPr>
                        <a:t>Fondo o Programa</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rowSpan="2">
                  <a:txBody>
                    <a:bodyPr/>
                    <a:lstStyle/>
                    <a:p>
                      <a:pPr algn="ctr" fontAlgn="ctr"/>
                      <a:r>
                        <a:rPr lang="es-MX" sz="1800" b="1" i="0" u="none" strike="noStrike">
                          <a:solidFill>
                            <a:srgbClr val="FFFFFF"/>
                          </a:solidFill>
                          <a:effectLst/>
                          <a:latin typeface="Arial Narrow" panose="020B0606020202030204" pitchFamily="34" charset="0"/>
                        </a:rPr>
                        <a:t>Asignación</a:t>
                      </a:r>
                      <a:br>
                        <a:rPr lang="es-MX" sz="1800" b="1" i="0" u="none" strike="noStrike">
                          <a:solidFill>
                            <a:srgbClr val="FFFFFF"/>
                          </a:solidFill>
                          <a:effectLst/>
                          <a:latin typeface="Arial Narrow" panose="020B0606020202030204" pitchFamily="34" charset="0"/>
                        </a:rPr>
                      </a:br>
                      <a:r>
                        <a:rPr lang="es-MX" sz="1800" b="1" i="0" u="none" strike="noStrike">
                          <a:solidFill>
                            <a:srgbClr val="FFFFFF"/>
                          </a:solidFill>
                          <a:effectLst/>
                          <a:latin typeface="Arial Narrow" panose="020B0606020202030204" pitchFamily="34" charset="0"/>
                        </a:rPr>
                        <a:t>(millones de pesos)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gridSpan="3">
                  <a:txBody>
                    <a:bodyPr/>
                    <a:lstStyle/>
                    <a:p>
                      <a:pPr algn="ctr" fontAlgn="ctr"/>
                      <a:r>
                        <a:rPr lang="es-MX" sz="1800" b="1" i="0" u="none" strike="noStrike">
                          <a:solidFill>
                            <a:srgbClr val="FFFFFF"/>
                          </a:solidFill>
                          <a:effectLst/>
                          <a:latin typeface="Arial Narrow" panose="020B0606020202030204" pitchFamily="34" charset="0"/>
                        </a:rPr>
                        <a:t>Auditorías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hMerge="1">
                  <a:txBody>
                    <a:bodyPr/>
                    <a:lstStyle/>
                    <a:p>
                      <a:endParaRPr lang="es-MX"/>
                    </a:p>
                  </a:txBody>
                  <a:tcPr/>
                </a:tc>
                <a:tc hMerge="1">
                  <a:txBody>
                    <a:bodyPr/>
                    <a:lstStyle/>
                    <a:p>
                      <a:endParaRPr lang="es-MX"/>
                    </a:p>
                  </a:txBody>
                  <a:tcPr/>
                </a:tc>
                <a:tc rowSpan="2">
                  <a:txBody>
                    <a:bodyPr/>
                    <a:lstStyle/>
                    <a:p>
                      <a:pPr algn="ctr" fontAlgn="ctr"/>
                      <a:r>
                        <a:rPr lang="es-MX" sz="1800" b="1" i="0" u="none" strike="noStrike">
                          <a:solidFill>
                            <a:srgbClr val="FFFFFF"/>
                          </a:solidFill>
                          <a:effectLst/>
                          <a:latin typeface="Arial Narrow" panose="020B0606020202030204" pitchFamily="34" charset="0"/>
                        </a:rPr>
                        <a:t>Ranking*</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C00000"/>
                    </a:solidFill>
                  </a:tcPr>
                </a:tc>
                <a:extLst>
                  <a:ext uri="{0D108BD9-81ED-4DB2-BD59-A6C34878D82A}">
                    <a16:rowId xmlns:a16="http://schemas.microsoft.com/office/drawing/2014/main" val="10000"/>
                  </a:ext>
                </a:extLst>
              </a:tr>
              <a:tr h="697629">
                <a:tc vMerge="1">
                  <a:txBody>
                    <a:bodyPr/>
                    <a:lstStyle/>
                    <a:p>
                      <a:endParaRPr lang="es-MX"/>
                    </a:p>
                  </a:txBody>
                  <a:tcPr/>
                </a:tc>
                <a:tc vMerge="1">
                  <a:txBody>
                    <a:bodyPr/>
                    <a:lstStyle/>
                    <a:p>
                      <a:endParaRPr lang="es-MX"/>
                    </a:p>
                  </a:txBody>
                  <a:tcPr/>
                </a:tc>
                <a:tc>
                  <a:txBody>
                    <a:bodyPr/>
                    <a:lstStyle/>
                    <a:p>
                      <a:pPr algn="ctr" fontAlgn="ctr"/>
                      <a:r>
                        <a:rPr lang="es-MX" sz="1800" b="1" i="0" u="none" strike="noStrike">
                          <a:solidFill>
                            <a:srgbClr val="FFFFFF"/>
                          </a:solidFill>
                          <a:effectLst/>
                          <a:latin typeface="Arial Narrow" panose="020B0606020202030204" pitchFamily="34" charset="0"/>
                        </a:rPr>
                        <a:t>Total</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C00000"/>
                    </a:solidFill>
                  </a:tcPr>
                </a:tc>
                <a:tc>
                  <a:txBody>
                    <a:bodyPr/>
                    <a:lstStyle/>
                    <a:p>
                      <a:pPr algn="ctr" fontAlgn="ctr"/>
                      <a:r>
                        <a:rPr lang="es-MX" sz="1800" b="1" i="0" u="none" strike="noStrike">
                          <a:solidFill>
                            <a:srgbClr val="FFFFFF"/>
                          </a:solidFill>
                          <a:effectLst/>
                          <a:latin typeface="Arial Narrow" panose="020B0606020202030204" pitchFamily="34" charset="0"/>
                        </a:rPr>
                        <a:t>ASF</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548235"/>
                    </a:solidFill>
                  </a:tcPr>
                </a:tc>
                <a:tc>
                  <a:txBody>
                    <a:bodyPr/>
                    <a:lstStyle/>
                    <a:p>
                      <a:pPr algn="ctr" fontAlgn="ctr"/>
                      <a:r>
                        <a:rPr lang="es-MX" sz="1800" b="1" i="0" u="none" strike="noStrike">
                          <a:solidFill>
                            <a:srgbClr val="FFFFFF"/>
                          </a:solidFill>
                          <a:effectLst/>
                          <a:latin typeface="Arial Narrow" panose="020B0606020202030204" pitchFamily="34" charset="0"/>
                        </a:rPr>
                        <a:t>EEF</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A6A6A6"/>
                    </a:solidFill>
                  </a:tcPr>
                </a:tc>
                <a:tc vMerge="1">
                  <a:txBody>
                    <a:bodyPr/>
                    <a:lstStyle/>
                    <a:p>
                      <a:endParaRPr lang="es-MX"/>
                    </a:p>
                  </a:txBody>
                  <a:tcPr/>
                </a:tc>
                <a:extLst>
                  <a:ext uri="{0D108BD9-81ED-4DB2-BD59-A6C34878D82A}">
                    <a16:rowId xmlns:a16="http://schemas.microsoft.com/office/drawing/2014/main" val="10001"/>
                  </a:ext>
                </a:extLst>
              </a:tr>
              <a:tr h="360927">
                <a:tc>
                  <a:txBody>
                    <a:bodyPr/>
                    <a:lstStyle/>
                    <a:p>
                      <a:pPr algn="l" fontAlgn="ctr"/>
                      <a:r>
                        <a:rPr lang="es-MX" sz="2000" b="0" i="0" u="none" strike="noStrike" dirty="0">
                          <a:solidFill>
                            <a:srgbClr val="000000"/>
                          </a:solidFill>
                          <a:effectLst/>
                          <a:latin typeface="Arial" panose="020B0604020202020204" pitchFamily="34" charset="0"/>
                          <a:cs typeface="Arial" panose="020B0604020202020204" pitchFamily="34" charset="0"/>
                        </a:rPr>
                        <a:t>FISM</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2000" b="0" i="0" u="none" strike="noStrike">
                          <a:solidFill>
                            <a:srgbClr val="000000"/>
                          </a:solidFill>
                          <a:effectLst/>
                          <a:latin typeface="Arial" panose="020B0604020202020204" pitchFamily="34" charset="0"/>
                          <a:cs typeface="Arial" panose="020B0604020202020204" pitchFamily="34" charset="0"/>
                        </a:rPr>
                        <a:t>53,975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895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213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682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363128">
                <a:tc>
                  <a:txBody>
                    <a:bodyPr/>
                    <a:lstStyle/>
                    <a:p>
                      <a:pPr algn="l" fontAlgn="ctr"/>
                      <a:r>
                        <a:rPr lang="es-MX" sz="2000" b="0" i="0" u="none" strike="noStrike" dirty="0">
                          <a:solidFill>
                            <a:srgbClr val="000000"/>
                          </a:solidFill>
                          <a:effectLst/>
                          <a:latin typeface="Arial" panose="020B0604020202020204" pitchFamily="34" charset="0"/>
                          <a:cs typeface="Arial" panose="020B0604020202020204" pitchFamily="34" charset="0"/>
                        </a:rPr>
                        <a:t>Participaciones Federales </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2000" b="0" i="0" u="none" strike="noStrike" dirty="0">
                          <a:solidFill>
                            <a:srgbClr val="000000"/>
                          </a:solidFill>
                          <a:effectLst/>
                          <a:latin typeface="Arial" panose="020B0604020202020204" pitchFamily="34" charset="0"/>
                          <a:cs typeface="Arial" panose="020B0604020202020204" pitchFamily="34" charset="0"/>
                        </a:rPr>
                        <a:t>693,778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894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174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720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r h="360927">
                <a:tc>
                  <a:txBody>
                    <a:bodyPr/>
                    <a:lstStyle/>
                    <a:p>
                      <a:pPr algn="l" fontAlgn="ctr"/>
                      <a:r>
                        <a:rPr lang="es-MX" sz="2000" b="0" i="0" u="none" strike="noStrike">
                          <a:solidFill>
                            <a:srgbClr val="000000"/>
                          </a:solidFill>
                          <a:effectLst/>
                          <a:latin typeface="Arial" panose="020B0604020202020204" pitchFamily="34" charset="0"/>
                          <a:cs typeface="Arial" panose="020B0604020202020204" pitchFamily="34" charset="0"/>
                        </a:rPr>
                        <a:t>FORTAMUN</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2000" b="0" i="0" u="none" strike="noStrike" dirty="0">
                          <a:solidFill>
                            <a:srgbClr val="000000"/>
                          </a:solidFill>
                          <a:effectLst/>
                          <a:latin typeface="Arial" panose="020B0604020202020204" pitchFamily="34" charset="0"/>
                          <a:cs typeface="Arial" panose="020B0604020202020204" pitchFamily="34" charset="0"/>
                        </a:rPr>
                        <a:t>62,219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778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193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585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919031">
                <a:tc>
                  <a:txBody>
                    <a:bodyPr/>
                    <a:lstStyle/>
                    <a:p>
                      <a:pPr algn="l" fontAlgn="ctr"/>
                      <a:r>
                        <a:rPr lang="es-MX" sz="2000" b="0" i="0" u="none" strike="noStrike" dirty="0">
                          <a:solidFill>
                            <a:srgbClr val="000000"/>
                          </a:solidFill>
                          <a:effectLst/>
                          <a:latin typeface="Arial" panose="020B0604020202020204" pitchFamily="34" charset="0"/>
                          <a:cs typeface="Arial" panose="020B0604020202020204" pitchFamily="34" charset="0"/>
                        </a:rPr>
                        <a:t>Fondo para el Fortalecimiento de la Infraestructura Estatal y Municipal</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2000" b="0" i="0" u="none" strike="noStrike">
                          <a:solidFill>
                            <a:srgbClr val="000000"/>
                          </a:solidFill>
                          <a:effectLst/>
                          <a:latin typeface="Arial" panose="020B0604020202020204" pitchFamily="34" charset="0"/>
                          <a:cs typeface="Arial" panose="020B0604020202020204" pitchFamily="34" charset="0"/>
                        </a:rPr>
                        <a:t>9,307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dirty="0">
                          <a:solidFill>
                            <a:srgbClr val="000000"/>
                          </a:solidFill>
                          <a:effectLst/>
                          <a:latin typeface="Arial" panose="020B0604020202020204" pitchFamily="34" charset="0"/>
                          <a:cs typeface="Arial" panose="020B0604020202020204" pitchFamily="34" charset="0"/>
                        </a:rPr>
                        <a:t>256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45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211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5"/>
                  </a:ext>
                </a:extLst>
              </a:tr>
              <a:tr h="709741">
                <a:tc>
                  <a:txBody>
                    <a:bodyPr/>
                    <a:lstStyle/>
                    <a:p>
                      <a:pPr algn="l" fontAlgn="ctr"/>
                      <a:r>
                        <a:rPr lang="es-MX" sz="2000" b="0" i="0" u="none" strike="noStrike">
                          <a:solidFill>
                            <a:srgbClr val="000000"/>
                          </a:solidFill>
                          <a:effectLst/>
                          <a:latin typeface="Arial" panose="020B0604020202020204" pitchFamily="34" charset="0"/>
                          <a:cs typeface="Arial" panose="020B0604020202020204" pitchFamily="34" charset="0"/>
                        </a:rPr>
                        <a:t>Subsidios en materia de seguridad pública</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2000" b="0" i="0" u="none" strike="noStrike">
                          <a:solidFill>
                            <a:srgbClr val="000000"/>
                          </a:solidFill>
                          <a:effectLst/>
                          <a:latin typeface="Arial" panose="020B0604020202020204" pitchFamily="34" charset="0"/>
                          <a:cs typeface="Arial" panose="020B0604020202020204" pitchFamily="34" charset="0"/>
                        </a:rPr>
                        <a:t>5,485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dirty="0">
                          <a:solidFill>
                            <a:srgbClr val="000000"/>
                          </a:solidFill>
                          <a:effectLst/>
                          <a:latin typeface="Arial" panose="020B0604020202020204" pitchFamily="34" charset="0"/>
                          <a:cs typeface="Arial" panose="020B0604020202020204" pitchFamily="34" charset="0"/>
                        </a:rPr>
                        <a:t>107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dirty="0">
                          <a:solidFill>
                            <a:srgbClr val="000000"/>
                          </a:solidFill>
                          <a:effectLst/>
                          <a:latin typeface="Arial" panose="020B0604020202020204" pitchFamily="34" charset="0"/>
                          <a:cs typeface="Arial" panose="020B0604020202020204" pitchFamily="34" charset="0"/>
                        </a:rPr>
                        <a:t>70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37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6"/>
                  </a:ext>
                </a:extLst>
              </a:tr>
              <a:tr h="360927">
                <a:tc>
                  <a:txBody>
                    <a:bodyPr/>
                    <a:lstStyle/>
                    <a:p>
                      <a:pPr algn="l" fontAlgn="ctr"/>
                      <a:r>
                        <a:rPr lang="es-MX" sz="2000" b="0" i="0" u="none" strike="noStrike">
                          <a:solidFill>
                            <a:srgbClr val="000000"/>
                          </a:solidFill>
                          <a:effectLst/>
                          <a:latin typeface="Arial" panose="020B0604020202020204" pitchFamily="34" charset="0"/>
                          <a:cs typeface="Arial" panose="020B0604020202020204" pitchFamily="34" charset="0"/>
                        </a:rPr>
                        <a:t>Fortalecimiento Financiero</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2000" b="0" i="0" u="none" strike="noStrike" dirty="0">
                          <a:solidFill>
                            <a:srgbClr val="000000"/>
                          </a:solidFill>
                          <a:effectLst/>
                          <a:latin typeface="Arial" panose="020B0604020202020204" pitchFamily="34" charset="0"/>
                          <a:cs typeface="Arial" panose="020B0604020202020204" pitchFamily="34" charset="0"/>
                        </a:rPr>
                        <a:t>62,258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a:solidFill>
                            <a:srgbClr val="000000"/>
                          </a:solidFill>
                          <a:effectLst/>
                          <a:latin typeface="Arial" panose="020B0604020202020204" pitchFamily="34" charset="0"/>
                          <a:cs typeface="Arial" panose="020B0604020202020204" pitchFamily="34" charset="0"/>
                        </a:rPr>
                        <a:t>106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dirty="0">
                          <a:solidFill>
                            <a:srgbClr val="000000"/>
                          </a:solidFill>
                          <a:effectLst/>
                          <a:latin typeface="Arial" panose="020B0604020202020204" pitchFamily="34" charset="0"/>
                          <a:cs typeface="Arial" panose="020B0604020202020204" pitchFamily="34" charset="0"/>
                        </a:rPr>
                        <a:t>106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2000" b="0" i="0" u="none" strike="noStrike" dirty="0">
                          <a:solidFill>
                            <a:srgbClr val="000000"/>
                          </a:solidFill>
                          <a:effectLst/>
                          <a:latin typeface="Arial" panose="020B0604020202020204" pitchFamily="34" charset="0"/>
                          <a:cs typeface="Arial" panose="020B0604020202020204" pitchFamily="34" charset="0"/>
                        </a:rPr>
                        <a:t>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1732435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16683" y="5851867"/>
            <a:ext cx="5040559" cy="276999"/>
          </a:xfrm>
          <a:prstGeom prst="rect">
            <a:avLst/>
          </a:prstGeom>
          <a:noFill/>
        </p:spPr>
        <p:txBody>
          <a:bodyPr wrap="square" rtlCol="0">
            <a:spAutoFit/>
          </a:bodyPr>
          <a:lstStyle/>
          <a:p>
            <a:r>
              <a:rPr lang="es-MX" sz="1200" dirty="0" smtClean="0"/>
              <a:t>*El ranking está determinado con base al número de auditorías.</a:t>
            </a:r>
            <a:endParaRPr lang="es-MX" sz="1200" dirty="0"/>
          </a:p>
        </p:txBody>
      </p:sp>
      <p:cxnSp>
        <p:nvCxnSpPr>
          <p:cNvPr id="10" name="Conector recto 9"/>
          <p:cNvCxnSpPr/>
          <p:nvPr/>
        </p:nvCxnSpPr>
        <p:spPr>
          <a:xfrm>
            <a:off x="516683" y="947629"/>
            <a:ext cx="8411293"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3 CuadroTexto"/>
          <p:cNvSpPr txBox="1"/>
          <p:nvPr/>
        </p:nvSpPr>
        <p:spPr>
          <a:xfrm>
            <a:off x="183238" y="1019772"/>
            <a:ext cx="8820979" cy="461665"/>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graphicFrame>
        <p:nvGraphicFramePr>
          <p:cNvPr id="6" name="Tabla 5"/>
          <p:cNvGraphicFramePr>
            <a:graphicFrameLocks noGrp="1"/>
          </p:cNvGraphicFramePr>
          <p:nvPr>
            <p:extLst>
              <p:ext uri="{D42A27DB-BD31-4B8C-83A1-F6EECF244321}">
                <p14:modId xmlns:p14="http://schemas.microsoft.com/office/powerpoint/2010/main" val="3912247325"/>
              </p:ext>
            </p:extLst>
          </p:nvPr>
        </p:nvGraphicFramePr>
        <p:xfrm>
          <a:off x="511000" y="1628800"/>
          <a:ext cx="8416975" cy="4252968"/>
        </p:xfrm>
        <a:graphic>
          <a:graphicData uri="http://schemas.openxmlformats.org/drawingml/2006/table">
            <a:tbl>
              <a:tblPr/>
              <a:tblGrid>
                <a:gridCol w="3369603">
                  <a:extLst>
                    <a:ext uri="{9D8B030D-6E8A-4147-A177-3AD203B41FA5}">
                      <a16:colId xmlns:a16="http://schemas.microsoft.com/office/drawing/2014/main" val="20000"/>
                    </a:ext>
                  </a:extLst>
                </a:gridCol>
                <a:gridCol w="1433742">
                  <a:extLst>
                    <a:ext uri="{9D8B030D-6E8A-4147-A177-3AD203B41FA5}">
                      <a16:colId xmlns:a16="http://schemas.microsoft.com/office/drawing/2014/main" val="20001"/>
                    </a:ext>
                  </a:extLst>
                </a:gridCol>
                <a:gridCol w="904334">
                  <a:extLst>
                    <a:ext uri="{9D8B030D-6E8A-4147-A177-3AD203B41FA5}">
                      <a16:colId xmlns:a16="http://schemas.microsoft.com/office/drawing/2014/main" val="20002"/>
                    </a:ext>
                  </a:extLst>
                </a:gridCol>
                <a:gridCol w="904334">
                  <a:extLst>
                    <a:ext uri="{9D8B030D-6E8A-4147-A177-3AD203B41FA5}">
                      <a16:colId xmlns:a16="http://schemas.microsoft.com/office/drawing/2014/main" val="20003"/>
                    </a:ext>
                  </a:extLst>
                </a:gridCol>
                <a:gridCol w="689347">
                  <a:extLst>
                    <a:ext uri="{9D8B030D-6E8A-4147-A177-3AD203B41FA5}">
                      <a16:colId xmlns:a16="http://schemas.microsoft.com/office/drawing/2014/main" val="20004"/>
                    </a:ext>
                  </a:extLst>
                </a:gridCol>
                <a:gridCol w="1115615">
                  <a:extLst>
                    <a:ext uri="{9D8B030D-6E8A-4147-A177-3AD203B41FA5}">
                      <a16:colId xmlns:a16="http://schemas.microsoft.com/office/drawing/2014/main" val="20005"/>
                    </a:ext>
                  </a:extLst>
                </a:gridCol>
              </a:tblGrid>
              <a:tr h="321633">
                <a:tc rowSpan="2">
                  <a:txBody>
                    <a:bodyPr/>
                    <a:lstStyle/>
                    <a:p>
                      <a:pPr algn="ctr" fontAlgn="ctr"/>
                      <a:r>
                        <a:rPr lang="es-MX" sz="1800" b="1" i="0" u="none" strike="noStrike" dirty="0">
                          <a:solidFill>
                            <a:srgbClr val="FFFFFF"/>
                          </a:solidFill>
                          <a:effectLst/>
                          <a:latin typeface="Arial" panose="020B0604020202020204" pitchFamily="34" charset="0"/>
                          <a:cs typeface="Arial" panose="020B0604020202020204" pitchFamily="34" charset="0"/>
                        </a:rPr>
                        <a:t>Fondo o Programa</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rowSpan="2">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Asignación</a:t>
                      </a:r>
                      <a:br>
                        <a:rPr lang="es-MX" sz="1800" b="1" i="0" u="none" strike="noStrike">
                          <a:solidFill>
                            <a:srgbClr val="FFFFFF"/>
                          </a:solidFill>
                          <a:effectLst/>
                          <a:latin typeface="Arial" panose="020B0604020202020204" pitchFamily="34" charset="0"/>
                          <a:cs typeface="Arial" panose="020B0604020202020204" pitchFamily="34" charset="0"/>
                        </a:rPr>
                      </a:br>
                      <a:r>
                        <a:rPr lang="es-MX" sz="1800" b="1" i="0" u="none" strike="noStrike">
                          <a:solidFill>
                            <a:srgbClr val="FFFFFF"/>
                          </a:solidFill>
                          <a:effectLst/>
                          <a:latin typeface="Arial" panose="020B0604020202020204" pitchFamily="34" charset="0"/>
                          <a:cs typeface="Arial" panose="020B0604020202020204" pitchFamily="34" charset="0"/>
                        </a:rPr>
                        <a:t>(millones de pesos)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gridSpan="3">
                  <a:txBody>
                    <a:bodyPr/>
                    <a:lstStyle/>
                    <a:p>
                      <a:pPr algn="ctr" fontAlgn="ctr"/>
                      <a:r>
                        <a:rPr lang="es-MX" sz="1800" b="1" i="0" u="none" strike="noStrike">
                          <a:solidFill>
                            <a:srgbClr val="FFFFFF"/>
                          </a:solidFill>
                          <a:effectLst/>
                          <a:latin typeface="Arial Narrow" panose="020B0606020202030204" pitchFamily="34" charset="0"/>
                        </a:rPr>
                        <a:t>Auditorías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hMerge="1">
                  <a:txBody>
                    <a:bodyPr/>
                    <a:lstStyle/>
                    <a:p>
                      <a:endParaRPr lang="es-MX"/>
                    </a:p>
                  </a:txBody>
                  <a:tcPr/>
                </a:tc>
                <a:tc hMerge="1">
                  <a:txBody>
                    <a:bodyPr/>
                    <a:lstStyle/>
                    <a:p>
                      <a:endParaRPr lang="es-MX"/>
                    </a:p>
                  </a:txBody>
                  <a:tcPr/>
                </a:tc>
                <a:tc rowSpan="2">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Ranking*</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C00000"/>
                    </a:solidFill>
                  </a:tcPr>
                </a:tc>
                <a:extLst>
                  <a:ext uri="{0D108BD9-81ED-4DB2-BD59-A6C34878D82A}">
                    <a16:rowId xmlns:a16="http://schemas.microsoft.com/office/drawing/2014/main" val="10000"/>
                  </a:ext>
                </a:extLst>
              </a:tr>
              <a:tr h="621680">
                <a:tc vMerge="1">
                  <a:txBody>
                    <a:bodyPr/>
                    <a:lstStyle/>
                    <a:p>
                      <a:endParaRPr lang="es-MX"/>
                    </a:p>
                  </a:txBody>
                  <a:tcPr/>
                </a:tc>
                <a:tc vMerge="1">
                  <a:txBody>
                    <a:bodyPr/>
                    <a:lstStyle/>
                    <a:p>
                      <a:endParaRPr lang="es-MX"/>
                    </a:p>
                  </a:txBody>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Total</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C00000"/>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ASF</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548235"/>
                    </a:solidFill>
                  </a:tcPr>
                </a:tc>
                <a:tc>
                  <a:txBody>
                    <a:bodyPr/>
                    <a:lstStyle/>
                    <a:p>
                      <a:pPr algn="ctr" fontAlgn="ctr"/>
                      <a:r>
                        <a:rPr lang="es-MX" sz="1800" b="1" i="0" u="none" strike="noStrike">
                          <a:solidFill>
                            <a:srgbClr val="FFFFFF"/>
                          </a:solidFill>
                          <a:effectLst/>
                          <a:latin typeface="Arial" panose="020B0604020202020204" pitchFamily="34" charset="0"/>
                          <a:cs typeface="Arial" panose="020B0604020202020204" pitchFamily="34" charset="0"/>
                        </a:rPr>
                        <a:t>EEF</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A6A6A6"/>
                    </a:solidFill>
                  </a:tcPr>
                </a:tc>
                <a:tc vMerge="1">
                  <a:txBody>
                    <a:bodyPr/>
                    <a:lstStyle/>
                    <a:p>
                      <a:endParaRPr lang="es-MX"/>
                    </a:p>
                  </a:txBody>
                  <a:tcPr/>
                </a:tc>
                <a:extLst>
                  <a:ext uri="{0D108BD9-81ED-4DB2-BD59-A6C34878D82A}">
                    <a16:rowId xmlns:a16="http://schemas.microsoft.com/office/drawing/2014/main" val="10001"/>
                  </a:ext>
                </a:extLst>
              </a:tr>
              <a:tr h="321633">
                <a:tc>
                  <a:txBody>
                    <a:bodyPr/>
                    <a:lstStyle/>
                    <a:p>
                      <a:pPr algn="l" fontAlgn="ctr"/>
                      <a:r>
                        <a:rPr lang="es-MX" sz="1800" b="0" i="0" u="none" strike="noStrike" dirty="0">
                          <a:solidFill>
                            <a:srgbClr val="000000"/>
                          </a:solidFill>
                          <a:effectLst/>
                          <a:latin typeface="Arial" panose="020B0604020202020204" pitchFamily="34" charset="0"/>
                          <a:cs typeface="Arial" panose="020B0604020202020204" pitchFamily="34" charset="0"/>
                        </a:rPr>
                        <a:t>Proyectos de Desarrollo Regional</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panose="020B0604020202020204" pitchFamily="34" charset="0"/>
                          <a:cs typeface="Arial" panose="020B0604020202020204" pitchFamily="34" charset="0"/>
                        </a:rPr>
                        <a:t>7,219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74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31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43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632473">
                <a:tc>
                  <a:txBody>
                    <a:bodyPr/>
                    <a:lstStyle/>
                    <a:p>
                      <a:pPr algn="l" fontAlgn="ctr"/>
                      <a:r>
                        <a:rPr lang="es-MX" sz="1800" b="0" i="0" u="none" strike="noStrike">
                          <a:solidFill>
                            <a:srgbClr val="000000"/>
                          </a:solidFill>
                          <a:effectLst/>
                          <a:latin typeface="Arial" panose="020B0604020202020204" pitchFamily="34" charset="0"/>
                          <a:cs typeface="Arial" panose="020B0604020202020204" pitchFamily="34" charset="0"/>
                        </a:rPr>
                        <a:t>Subsidios para organismos descentralizados estatales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dirty="0">
                          <a:solidFill>
                            <a:srgbClr val="000000"/>
                          </a:solidFill>
                          <a:effectLst/>
                          <a:latin typeface="Arial" panose="020B0604020202020204" pitchFamily="34" charset="0"/>
                          <a:cs typeface="Arial" panose="020B0604020202020204" pitchFamily="34" charset="0"/>
                        </a:rPr>
                        <a:t>83,464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54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31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23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r h="321633">
                <a:tc>
                  <a:txBody>
                    <a:bodyPr/>
                    <a:lstStyle/>
                    <a:p>
                      <a:pPr algn="l" fontAlgn="ctr"/>
                      <a:r>
                        <a:rPr lang="es-MX" sz="1800" b="0" i="0" u="none" strike="noStrike">
                          <a:solidFill>
                            <a:srgbClr val="000000"/>
                          </a:solidFill>
                          <a:effectLst/>
                          <a:latin typeface="Arial" panose="020B0604020202020204" pitchFamily="34" charset="0"/>
                          <a:cs typeface="Arial" panose="020B0604020202020204" pitchFamily="34" charset="0"/>
                        </a:rPr>
                        <a:t>FAFEF</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dirty="0">
                          <a:solidFill>
                            <a:srgbClr val="000000"/>
                          </a:solidFill>
                          <a:effectLst/>
                          <a:latin typeface="Arial" panose="020B0604020202020204" pitchFamily="34" charset="0"/>
                          <a:cs typeface="Arial" panose="020B0604020202020204" pitchFamily="34" charset="0"/>
                        </a:rPr>
                        <a:t>33,995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52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32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20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632473">
                <a:tc>
                  <a:txBody>
                    <a:bodyPr/>
                    <a:lstStyle/>
                    <a:p>
                      <a:pPr algn="l" fontAlgn="ctr"/>
                      <a:r>
                        <a:rPr lang="es-MX" sz="1800" b="0" i="0" u="none" strike="noStrike">
                          <a:solidFill>
                            <a:srgbClr val="000000"/>
                          </a:solidFill>
                          <a:effectLst/>
                          <a:latin typeface="Arial" panose="020B0604020202020204" pitchFamily="34" charset="0"/>
                          <a:cs typeface="Arial" panose="020B0604020202020204" pitchFamily="34" charset="0"/>
                        </a:rPr>
                        <a:t>Fondo para entidades federativas y municipios productores de hidrocarburos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panose="020B0604020202020204" pitchFamily="34" charset="0"/>
                          <a:cs typeface="Arial" panose="020B0604020202020204" pitchFamily="34" charset="0"/>
                        </a:rPr>
                        <a:t>3,739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51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50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5"/>
                  </a:ext>
                </a:extLst>
              </a:tr>
              <a:tr h="321633">
                <a:tc>
                  <a:txBody>
                    <a:bodyPr/>
                    <a:lstStyle/>
                    <a:p>
                      <a:pPr algn="l" fontAlgn="ctr"/>
                      <a:r>
                        <a:rPr lang="es-MX" sz="1800" b="0" i="0" u="none" strike="noStrike">
                          <a:solidFill>
                            <a:srgbClr val="000000"/>
                          </a:solidFill>
                          <a:effectLst/>
                          <a:latin typeface="Arial" panose="020B0604020202020204" pitchFamily="34" charset="0"/>
                          <a:cs typeface="Arial" panose="020B0604020202020204" pitchFamily="34" charset="0"/>
                        </a:rPr>
                        <a:t>FAM</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panose="020B0604020202020204" pitchFamily="34" charset="0"/>
                          <a:cs typeface="Arial" panose="020B0604020202020204" pitchFamily="34" charset="0"/>
                        </a:rPr>
                        <a:t>19,766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39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32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6"/>
                  </a:ext>
                </a:extLst>
              </a:tr>
              <a:tr h="321633">
                <a:tc>
                  <a:txBody>
                    <a:bodyPr/>
                    <a:lstStyle/>
                    <a:p>
                      <a:pPr algn="l" fontAlgn="ctr"/>
                      <a:r>
                        <a:rPr lang="es-MX" sz="1800" b="0" i="0" u="none" strike="noStrike">
                          <a:solidFill>
                            <a:srgbClr val="000000"/>
                          </a:solidFill>
                          <a:effectLst/>
                          <a:latin typeface="Arial" panose="020B0604020202020204" pitchFamily="34" charset="0"/>
                          <a:cs typeface="Arial" panose="020B0604020202020204" pitchFamily="34" charset="0"/>
                        </a:rPr>
                        <a:t>FASP</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panose="020B0604020202020204" pitchFamily="34" charset="0"/>
                          <a:cs typeface="Arial" panose="020B0604020202020204" pitchFamily="34" charset="0"/>
                        </a:rPr>
                        <a:t>7,000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38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32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12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7"/>
                  </a:ext>
                </a:extLst>
              </a:tr>
              <a:tr h="321633">
                <a:tc>
                  <a:txBody>
                    <a:bodyPr/>
                    <a:lstStyle/>
                    <a:p>
                      <a:pPr algn="l" fontAlgn="ctr"/>
                      <a:r>
                        <a:rPr lang="es-MX" sz="1800" b="0" i="0" u="none" strike="noStrike">
                          <a:solidFill>
                            <a:srgbClr val="000000"/>
                          </a:solidFill>
                          <a:effectLst/>
                          <a:latin typeface="Arial" panose="020B0604020202020204" pitchFamily="34" charset="0"/>
                          <a:cs typeface="Arial" panose="020B0604020202020204" pitchFamily="34" charset="0"/>
                        </a:rPr>
                        <a:t>FISE</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dirty="0">
                          <a:solidFill>
                            <a:srgbClr val="000000"/>
                          </a:solidFill>
                          <a:effectLst/>
                          <a:latin typeface="Arial" panose="020B0604020202020204" pitchFamily="34" charset="0"/>
                          <a:cs typeface="Arial" panose="020B0604020202020204" pitchFamily="34" charset="0"/>
                        </a:rPr>
                        <a:t>7,445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36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32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panose="020B0604020202020204" pitchFamily="34" charset="0"/>
                          <a:cs typeface="Arial" panose="020B0604020202020204" pitchFamily="34" charset="0"/>
                        </a:rPr>
                        <a:t>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panose="020B0604020202020204" pitchFamily="34" charset="0"/>
                          <a:cs typeface="Arial" panose="020B0604020202020204" pitchFamily="34" charset="0"/>
                        </a:rPr>
                        <a:t>13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47422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16683" y="5851867"/>
            <a:ext cx="5040559" cy="276999"/>
          </a:xfrm>
          <a:prstGeom prst="rect">
            <a:avLst/>
          </a:prstGeom>
          <a:noFill/>
        </p:spPr>
        <p:txBody>
          <a:bodyPr wrap="square" rtlCol="0">
            <a:spAutoFit/>
          </a:bodyPr>
          <a:lstStyle/>
          <a:p>
            <a:r>
              <a:rPr lang="es-MX" sz="1200" dirty="0" smtClean="0"/>
              <a:t>*El ranking está determinado con base al número de auditorías.</a:t>
            </a:r>
            <a:endParaRPr lang="es-MX" sz="1200" dirty="0"/>
          </a:p>
        </p:txBody>
      </p:sp>
      <p:cxnSp>
        <p:nvCxnSpPr>
          <p:cNvPr id="10" name="Conector recto 9"/>
          <p:cNvCxnSpPr/>
          <p:nvPr/>
        </p:nvCxnSpPr>
        <p:spPr>
          <a:xfrm>
            <a:off x="516683" y="947629"/>
            <a:ext cx="8411293"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3 CuadroTexto"/>
          <p:cNvSpPr txBox="1"/>
          <p:nvPr/>
        </p:nvSpPr>
        <p:spPr>
          <a:xfrm>
            <a:off x="17647" y="1093385"/>
            <a:ext cx="8784977" cy="461665"/>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nvPr>
        </p:nvGraphicFramePr>
        <p:xfrm>
          <a:off x="395535" y="1700805"/>
          <a:ext cx="8136906" cy="4151061"/>
        </p:xfrm>
        <a:graphic>
          <a:graphicData uri="http://schemas.openxmlformats.org/drawingml/2006/table">
            <a:tbl>
              <a:tblPr/>
              <a:tblGrid>
                <a:gridCol w="3539964">
                  <a:extLst>
                    <a:ext uri="{9D8B030D-6E8A-4147-A177-3AD203B41FA5}">
                      <a16:colId xmlns:a16="http://schemas.microsoft.com/office/drawing/2014/main" val="20000"/>
                    </a:ext>
                  </a:extLst>
                </a:gridCol>
                <a:gridCol w="1103553">
                  <a:extLst>
                    <a:ext uri="{9D8B030D-6E8A-4147-A177-3AD203B41FA5}">
                      <a16:colId xmlns:a16="http://schemas.microsoft.com/office/drawing/2014/main" val="20001"/>
                    </a:ext>
                  </a:extLst>
                </a:gridCol>
                <a:gridCol w="874243">
                  <a:extLst>
                    <a:ext uri="{9D8B030D-6E8A-4147-A177-3AD203B41FA5}">
                      <a16:colId xmlns:a16="http://schemas.microsoft.com/office/drawing/2014/main" val="20002"/>
                    </a:ext>
                  </a:extLst>
                </a:gridCol>
                <a:gridCol w="874243">
                  <a:extLst>
                    <a:ext uri="{9D8B030D-6E8A-4147-A177-3AD203B41FA5}">
                      <a16:colId xmlns:a16="http://schemas.microsoft.com/office/drawing/2014/main" val="20003"/>
                    </a:ext>
                  </a:extLst>
                </a:gridCol>
                <a:gridCol w="870660">
                  <a:extLst>
                    <a:ext uri="{9D8B030D-6E8A-4147-A177-3AD203B41FA5}">
                      <a16:colId xmlns:a16="http://schemas.microsoft.com/office/drawing/2014/main" val="20004"/>
                    </a:ext>
                  </a:extLst>
                </a:gridCol>
                <a:gridCol w="874243">
                  <a:extLst>
                    <a:ext uri="{9D8B030D-6E8A-4147-A177-3AD203B41FA5}">
                      <a16:colId xmlns:a16="http://schemas.microsoft.com/office/drawing/2014/main" val="20005"/>
                    </a:ext>
                  </a:extLst>
                </a:gridCol>
              </a:tblGrid>
              <a:tr h="349835">
                <a:tc rowSpan="2">
                  <a:txBody>
                    <a:bodyPr/>
                    <a:lstStyle/>
                    <a:p>
                      <a:pPr algn="ctr" fontAlgn="ctr"/>
                      <a:r>
                        <a:rPr lang="es-MX" sz="1800" b="1" i="0" u="none" strike="noStrike" dirty="0">
                          <a:solidFill>
                            <a:srgbClr val="FFFFFF"/>
                          </a:solidFill>
                          <a:effectLst/>
                          <a:latin typeface="Arial Narrow" panose="020B0606020202030204" pitchFamily="34" charset="0"/>
                        </a:rPr>
                        <a:t>Fondo o Programa</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rowSpan="2">
                  <a:txBody>
                    <a:bodyPr/>
                    <a:lstStyle/>
                    <a:p>
                      <a:pPr algn="ctr" fontAlgn="ctr"/>
                      <a:r>
                        <a:rPr lang="es-MX" sz="1800" b="1" i="0" u="none" strike="noStrike">
                          <a:solidFill>
                            <a:srgbClr val="FFFFFF"/>
                          </a:solidFill>
                          <a:effectLst/>
                          <a:latin typeface="Arial Narrow" panose="020B0606020202030204" pitchFamily="34" charset="0"/>
                        </a:rPr>
                        <a:t>Asignación</a:t>
                      </a:r>
                      <a:br>
                        <a:rPr lang="es-MX" sz="1800" b="1" i="0" u="none" strike="noStrike">
                          <a:solidFill>
                            <a:srgbClr val="FFFFFF"/>
                          </a:solidFill>
                          <a:effectLst/>
                          <a:latin typeface="Arial Narrow" panose="020B0606020202030204" pitchFamily="34" charset="0"/>
                        </a:rPr>
                      </a:br>
                      <a:r>
                        <a:rPr lang="es-MX" sz="1800" b="1" i="0" u="none" strike="noStrike">
                          <a:solidFill>
                            <a:srgbClr val="FFFFFF"/>
                          </a:solidFill>
                          <a:effectLst/>
                          <a:latin typeface="Arial Narrow" panose="020B0606020202030204" pitchFamily="34" charset="0"/>
                        </a:rPr>
                        <a:t>(millones de pesos)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gridSpan="3">
                  <a:txBody>
                    <a:bodyPr/>
                    <a:lstStyle/>
                    <a:p>
                      <a:pPr algn="ctr" fontAlgn="ctr"/>
                      <a:r>
                        <a:rPr lang="es-MX" sz="1800" b="1" i="0" u="none" strike="noStrike">
                          <a:solidFill>
                            <a:srgbClr val="FFFFFF"/>
                          </a:solidFill>
                          <a:effectLst/>
                          <a:latin typeface="Arial Narrow" panose="020B0606020202030204" pitchFamily="34" charset="0"/>
                        </a:rPr>
                        <a:t>Auditorías</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1F4E78"/>
                    </a:solidFill>
                  </a:tcPr>
                </a:tc>
                <a:tc hMerge="1">
                  <a:txBody>
                    <a:bodyPr/>
                    <a:lstStyle/>
                    <a:p>
                      <a:endParaRPr lang="es-MX"/>
                    </a:p>
                  </a:txBody>
                  <a:tcPr/>
                </a:tc>
                <a:tc hMerge="1">
                  <a:txBody>
                    <a:bodyPr/>
                    <a:lstStyle/>
                    <a:p>
                      <a:endParaRPr lang="es-MX"/>
                    </a:p>
                  </a:txBody>
                  <a:tcPr/>
                </a:tc>
                <a:tc rowSpan="2">
                  <a:txBody>
                    <a:bodyPr/>
                    <a:lstStyle/>
                    <a:p>
                      <a:pPr algn="ctr" fontAlgn="ctr"/>
                      <a:r>
                        <a:rPr lang="es-MX" sz="1800" b="1" i="0" u="none" strike="noStrike">
                          <a:solidFill>
                            <a:srgbClr val="FFFFFF"/>
                          </a:solidFill>
                          <a:effectLst/>
                          <a:latin typeface="Arial Narrow" panose="020B0606020202030204" pitchFamily="34" charset="0"/>
                        </a:rPr>
                        <a:t>Ranking*</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C00000"/>
                    </a:solidFill>
                  </a:tcPr>
                </a:tc>
                <a:extLst>
                  <a:ext uri="{0D108BD9-81ED-4DB2-BD59-A6C34878D82A}">
                    <a16:rowId xmlns:a16="http://schemas.microsoft.com/office/drawing/2014/main" val="10000"/>
                  </a:ext>
                </a:extLst>
              </a:tr>
              <a:tr h="676191">
                <a:tc vMerge="1">
                  <a:txBody>
                    <a:bodyPr/>
                    <a:lstStyle/>
                    <a:p>
                      <a:endParaRPr lang="es-MX"/>
                    </a:p>
                  </a:txBody>
                  <a:tcPr/>
                </a:tc>
                <a:tc vMerge="1">
                  <a:txBody>
                    <a:bodyPr/>
                    <a:lstStyle/>
                    <a:p>
                      <a:endParaRPr lang="es-MX"/>
                    </a:p>
                  </a:txBody>
                  <a:tcPr/>
                </a:tc>
                <a:tc>
                  <a:txBody>
                    <a:bodyPr/>
                    <a:lstStyle/>
                    <a:p>
                      <a:pPr algn="ctr" fontAlgn="ctr"/>
                      <a:r>
                        <a:rPr lang="es-MX" sz="1800" b="1" i="0" u="none" strike="noStrike">
                          <a:solidFill>
                            <a:srgbClr val="FFFFFF"/>
                          </a:solidFill>
                          <a:effectLst/>
                          <a:latin typeface="Arial Narrow" panose="020B0606020202030204" pitchFamily="34" charset="0"/>
                        </a:rPr>
                        <a:t>Total</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C00000"/>
                    </a:solidFill>
                  </a:tcPr>
                </a:tc>
                <a:tc>
                  <a:txBody>
                    <a:bodyPr/>
                    <a:lstStyle/>
                    <a:p>
                      <a:pPr algn="ctr" fontAlgn="ctr"/>
                      <a:r>
                        <a:rPr lang="es-MX" sz="1800" b="1" i="0" u="none" strike="noStrike">
                          <a:solidFill>
                            <a:srgbClr val="FFFFFF"/>
                          </a:solidFill>
                          <a:effectLst/>
                          <a:latin typeface="Arial Narrow" panose="020B0606020202030204" pitchFamily="34" charset="0"/>
                        </a:rPr>
                        <a:t>ASF</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548235"/>
                    </a:solidFill>
                  </a:tcPr>
                </a:tc>
                <a:tc>
                  <a:txBody>
                    <a:bodyPr/>
                    <a:lstStyle/>
                    <a:p>
                      <a:pPr algn="ctr" fontAlgn="ctr"/>
                      <a:r>
                        <a:rPr lang="es-MX" sz="1800" b="1" i="0" u="none" strike="noStrike">
                          <a:solidFill>
                            <a:srgbClr val="FFFFFF"/>
                          </a:solidFill>
                          <a:effectLst/>
                          <a:latin typeface="Arial Narrow" panose="020B0606020202030204" pitchFamily="34" charset="0"/>
                        </a:rPr>
                        <a:t>EEF</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A6A6A6"/>
                    </a:solidFill>
                  </a:tcPr>
                </a:tc>
                <a:tc vMerge="1">
                  <a:txBody>
                    <a:bodyPr/>
                    <a:lstStyle/>
                    <a:p>
                      <a:endParaRPr lang="es-MX"/>
                    </a:p>
                  </a:txBody>
                  <a:tcPr/>
                </a:tc>
                <a:extLst>
                  <a:ext uri="{0D108BD9-81ED-4DB2-BD59-A6C34878D82A}">
                    <a16:rowId xmlns:a16="http://schemas.microsoft.com/office/drawing/2014/main" val="10001"/>
                  </a:ext>
                </a:extLst>
              </a:tr>
              <a:tr h="349835">
                <a:tc>
                  <a:txBody>
                    <a:bodyPr/>
                    <a:lstStyle/>
                    <a:p>
                      <a:pPr algn="l" fontAlgn="ctr"/>
                      <a:r>
                        <a:rPr lang="es-MX" sz="1800" b="0" i="0" u="none" strike="noStrike">
                          <a:solidFill>
                            <a:srgbClr val="000000"/>
                          </a:solidFill>
                          <a:effectLst/>
                          <a:latin typeface="Arial Narrow" panose="020B0606020202030204" pitchFamily="34" charset="0"/>
                        </a:rPr>
                        <a:t>FONE</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354,963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349835">
                <a:tc>
                  <a:txBody>
                    <a:bodyPr/>
                    <a:lstStyle/>
                    <a:p>
                      <a:pPr algn="l" fontAlgn="ctr"/>
                      <a:r>
                        <a:rPr lang="es-MX" sz="1800" b="0" i="0" u="none" strike="noStrike">
                          <a:solidFill>
                            <a:srgbClr val="000000"/>
                          </a:solidFill>
                          <a:effectLst/>
                          <a:latin typeface="Arial Narrow" panose="020B0606020202030204" pitchFamily="34" charset="0"/>
                        </a:rPr>
                        <a:t>FASSA</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85,839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r h="687930">
                <a:tc>
                  <a:txBody>
                    <a:bodyPr/>
                    <a:lstStyle/>
                    <a:p>
                      <a:pPr algn="l" fontAlgn="ctr"/>
                      <a:r>
                        <a:rPr lang="es-MX" sz="1800" b="0" i="0" u="none" strike="noStrike">
                          <a:solidFill>
                            <a:srgbClr val="000000"/>
                          </a:solidFill>
                          <a:effectLst/>
                          <a:latin typeface="Arial Narrow" panose="020B0606020202030204" pitchFamily="34" charset="0"/>
                        </a:rPr>
                        <a:t>PROSPERA Programa de Inclusión Social</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4,796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34</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16</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349835">
                <a:tc>
                  <a:txBody>
                    <a:bodyPr/>
                    <a:lstStyle/>
                    <a:p>
                      <a:pPr algn="l" fontAlgn="ctr"/>
                      <a:r>
                        <a:rPr lang="es-MX" sz="1800" b="0" i="0" u="none" strike="noStrike">
                          <a:solidFill>
                            <a:srgbClr val="000000"/>
                          </a:solidFill>
                          <a:effectLst/>
                          <a:latin typeface="Arial Narrow" panose="020B0606020202030204" pitchFamily="34" charset="0"/>
                        </a:rPr>
                        <a:t>FAETA</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6,140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5"/>
                  </a:ext>
                </a:extLst>
              </a:tr>
              <a:tr h="687930">
                <a:tc>
                  <a:txBody>
                    <a:bodyPr/>
                    <a:lstStyle/>
                    <a:p>
                      <a:pPr algn="l" fontAlgn="ctr"/>
                      <a:r>
                        <a:rPr lang="es-MX" sz="1800" b="0" i="0" u="none" strike="noStrike">
                          <a:solidFill>
                            <a:srgbClr val="000000"/>
                          </a:solidFill>
                          <a:effectLst/>
                          <a:latin typeface="Arial Narrow" panose="020B0606020202030204" pitchFamily="34" charset="0"/>
                        </a:rPr>
                        <a:t>Apoyos a centros y organizaciones de educación</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16,077</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28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18</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6"/>
                  </a:ext>
                </a:extLst>
              </a:tr>
              <a:tr h="349835">
                <a:tc>
                  <a:txBody>
                    <a:bodyPr/>
                    <a:lstStyle/>
                    <a:p>
                      <a:pPr algn="l" fontAlgn="ctr"/>
                      <a:r>
                        <a:rPr lang="es-MX" sz="1800" b="0" i="0" u="none" strike="noStrike">
                          <a:solidFill>
                            <a:srgbClr val="000000"/>
                          </a:solidFill>
                          <a:effectLst/>
                          <a:latin typeface="Arial Narrow" panose="020B0606020202030204" pitchFamily="34" charset="0"/>
                        </a:rPr>
                        <a:t>Seguro Popular</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a:solidFill>
                            <a:srgbClr val="000000"/>
                          </a:solidFill>
                          <a:effectLst/>
                          <a:latin typeface="Arial Narrow" panose="020B0606020202030204" pitchFamily="34" charset="0"/>
                        </a:rPr>
                        <a:t>70,825</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33</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19</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7"/>
                  </a:ext>
                </a:extLst>
              </a:tr>
              <a:tr h="349835">
                <a:tc>
                  <a:txBody>
                    <a:bodyPr/>
                    <a:lstStyle/>
                    <a:p>
                      <a:pPr algn="l" fontAlgn="ctr"/>
                      <a:r>
                        <a:rPr lang="es-MX" sz="1800" b="0" i="0" u="none" strike="noStrike">
                          <a:solidFill>
                            <a:srgbClr val="000000"/>
                          </a:solidFill>
                          <a:effectLst/>
                          <a:latin typeface="Arial Narrow" panose="020B0606020202030204" pitchFamily="34" charset="0"/>
                        </a:rPr>
                        <a:t>Escuelas de Tiempo Completo</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r" fontAlgn="b"/>
                      <a:r>
                        <a:rPr lang="es-MX" sz="1800" b="0" i="0" u="none" strike="noStrike" dirty="0">
                          <a:solidFill>
                            <a:srgbClr val="000000"/>
                          </a:solidFill>
                          <a:effectLst/>
                          <a:latin typeface="Arial Narrow" panose="020B0606020202030204" pitchFamily="34" charset="0"/>
                        </a:rPr>
                        <a:t>10,031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32</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31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a:solidFill>
                            <a:srgbClr val="000000"/>
                          </a:solidFill>
                          <a:effectLst/>
                          <a:latin typeface="Arial Narrow" panose="020B0606020202030204" pitchFamily="34" charset="0"/>
                        </a:rPr>
                        <a:t>1</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gn="ctr" fontAlgn="ctr"/>
                      <a:r>
                        <a:rPr lang="es-MX" sz="1800" b="0" i="0" u="none" strike="noStrike" dirty="0">
                          <a:solidFill>
                            <a:srgbClr val="000000"/>
                          </a:solidFill>
                          <a:effectLst/>
                          <a:latin typeface="Arial Narrow" panose="020B0606020202030204" pitchFamily="34" charset="0"/>
                        </a:rPr>
                        <a:t>20</a:t>
                      </a:r>
                    </a:p>
                  </a:txBody>
                  <a:tcPr marL="9525" marR="9525" marT="9525"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504723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a 8"/>
          <p:cNvGraphicFramePr>
            <a:graphicFrameLocks noGrp="1"/>
          </p:cNvGraphicFramePr>
          <p:nvPr>
            <p:extLst/>
          </p:nvPr>
        </p:nvGraphicFramePr>
        <p:xfrm>
          <a:off x="678529" y="1328978"/>
          <a:ext cx="8207502" cy="4836325"/>
        </p:xfrm>
        <a:graphic>
          <a:graphicData uri="http://schemas.openxmlformats.org/drawingml/2006/table">
            <a:tbl>
              <a:tblPr/>
              <a:tblGrid>
                <a:gridCol w="2448271">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gridCol w="2590879">
                  <a:extLst>
                    <a:ext uri="{9D8B030D-6E8A-4147-A177-3AD203B41FA5}">
                      <a16:colId xmlns:a16="http://schemas.microsoft.com/office/drawing/2014/main" val="20002"/>
                    </a:ext>
                  </a:extLst>
                </a:gridCol>
              </a:tblGrid>
              <a:tr h="2172005">
                <a:tc>
                  <a:txBody>
                    <a:bodyPr/>
                    <a:lstStyle/>
                    <a:p>
                      <a:pPr algn="ctr" fontAlgn="ctr"/>
                      <a:r>
                        <a:rPr lang="es-MX" sz="2000" b="1" i="0" u="none" strike="noStrike" dirty="0">
                          <a:solidFill>
                            <a:srgbClr val="FFFFFF"/>
                          </a:solidFill>
                          <a:effectLst/>
                          <a:latin typeface="Arial Narrow" panose="020B0606020202030204" pitchFamily="34" charset="0"/>
                        </a:rPr>
                        <a:t>Fondo o Programa</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1F4E78"/>
                    </a:solidFill>
                  </a:tcPr>
                </a:tc>
                <a:tc>
                  <a:txBody>
                    <a:bodyPr/>
                    <a:lstStyle/>
                    <a:p>
                      <a:pPr algn="ctr" fontAlgn="ctr"/>
                      <a:r>
                        <a:rPr lang="es-MX" sz="2000" b="1" i="0" u="none" strike="noStrike" dirty="0">
                          <a:solidFill>
                            <a:srgbClr val="FFFFFF"/>
                          </a:solidFill>
                          <a:effectLst/>
                          <a:latin typeface="Arial Narrow" panose="020B0606020202030204" pitchFamily="34" charset="0"/>
                        </a:rPr>
                        <a:t>Asignación</a:t>
                      </a:r>
                      <a:br>
                        <a:rPr lang="es-MX" sz="2000" b="1" i="0" u="none" strike="noStrike" dirty="0">
                          <a:solidFill>
                            <a:srgbClr val="FFFFFF"/>
                          </a:solidFill>
                          <a:effectLst/>
                          <a:latin typeface="Arial Narrow" panose="020B0606020202030204" pitchFamily="34" charset="0"/>
                        </a:rPr>
                      </a:br>
                      <a:r>
                        <a:rPr lang="es-MX" sz="2000" b="1" i="0" u="none" strike="noStrike" dirty="0">
                          <a:solidFill>
                            <a:srgbClr val="FFFFFF"/>
                          </a:solidFill>
                          <a:effectLst/>
                          <a:latin typeface="Arial Narrow" panose="020B0606020202030204" pitchFamily="34" charset="0"/>
                        </a:rPr>
                        <a:t>(millones de pesos)</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fontAlgn="ctr"/>
                      <a:r>
                        <a:rPr lang="es-MX" sz="2000" b="1" i="0" u="none" strike="noStrike" smtClean="0">
                          <a:solidFill>
                            <a:srgbClr val="FFFFFF"/>
                          </a:solidFill>
                          <a:effectLst/>
                          <a:latin typeface="Arial Narrow" panose="020B0606020202030204" pitchFamily="34" charset="0"/>
                        </a:rPr>
                        <a:t>Auditorías</a:t>
                      </a:r>
                      <a:endParaRPr lang="es-MX" sz="2000" b="1" i="0" u="none" strike="noStrike" dirty="0">
                        <a:solidFill>
                          <a:srgbClr val="FFFFFF"/>
                        </a:solidFill>
                        <a:effectLst/>
                        <a:latin typeface="Arial Narrow" panose="020B0606020202030204" pitchFamily="34" charset="0"/>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532864">
                <a:tc>
                  <a:txBody>
                    <a:bodyPr/>
                    <a:lstStyle/>
                    <a:p>
                      <a:pPr algn="ctr" fontAlgn="b"/>
                      <a:r>
                        <a:rPr lang="es-MX" sz="2000" b="1" i="0" u="none" strike="noStrike" dirty="0" smtClean="0">
                          <a:solidFill>
                            <a:srgbClr val="000000"/>
                          </a:solidFill>
                          <a:effectLst/>
                          <a:latin typeface="Arial Narrow" panose="020B0606020202030204" pitchFamily="34" charset="0"/>
                        </a:rPr>
                        <a:t>TOTAL:</a:t>
                      </a:r>
                      <a:r>
                        <a:rPr lang="es-MX" sz="2000" b="1" i="0" u="none" strike="noStrike" baseline="0" dirty="0" smtClean="0">
                          <a:solidFill>
                            <a:srgbClr val="000000"/>
                          </a:solidFill>
                          <a:effectLst/>
                          <a:latin typeface="Arial Narrow" panose="020B0606020202030204" pitchFamily="34" charset="0"/>
                        </a:rPr>
                        <a:t> </a:t>
                      </a:r>
                      <a:r>
                        <a:rPr lang="es-MX" sz="2000" b="1" i="0" u="none" strike="noStrike" dirty="0" smtClean="0">
                          <a:solidFill>
                            <a:srgbClr val="000000"/>
                          </a:solidFill>
                          <a:effectLst/>
                          <a:latin typeface="Arial Narrow" panose="020B0606020202030204" pitchFamily="34" charset="0"/>
                        </a:rPr>
                        <a:t>85</a:t>
                      </a:r>
                      <a:r>
                        <a:rPr lang="es-MX" sz="2000" b="1" i="0" u="none" strike="noStrike" baseline="0" dirty="0" smtClean="0">
                          <a:solidFill>
                            <a:srgbClr val="000000"/>
                          </a:solidFill>
                          <a:effectLst/>
                          <a:latin typeface="Arial Narrow" panose="020B0606020202030204" pitchFamily="34" charset="0"/>
                        </a:rPr>
                        <a:t> Programas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MX" sz="2000" b="1" i="0" u="none" strike="noStrike" dirty="0" smtClean="0">
                          <a:solidFill>
                            <a:srgbClr val="000000"/>
                          </a:solidFill>
                          <a:effectLst/>
                          <a:latin typeface="Arial Narrow" panose="020B0606020202030204" pitchFamily="34" charset="0"/>
                        </a:rPr>
                        <a:t>183,</a:t>
                      </a:r>
                      <a:r>
                        <a:rPr lang="es-MX" sz="2000" b="1" i="0" u="none" strike="noStrike" baseline="0" dirty="0" smtClean="0">
                          <a:solidFill>
                            <a:srgbClr val="000000"/>
                          </a:solidFill>
                          <a:effectLst/>
                          <a:latin typeface="Arial Narrow" panose="020B0606020202030204" pitchFamily="34" charset="0"/>
                        </a:rPr>
                        <a:t> 341</a:t>
                      </a:r>
                      <a:endParaRPr lang="es-MX" sz="2000" b="1"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s-MX" sz="2000" b="1"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32864">
                <a:tc>
                  <a:txBody>
                    <a:bodyPr/>
                    <a:lstStyle/>
                    <a:p>
                      <a:pPr algn="ctr" fontAlgn="b"/>
                      <a:r>
                        <a:rPr lang="es-MX" sz="2000" b="0" i="0" u="none" strike="noStrike" dirty="0" smtClean="0">
                          <a:solidFill>
                            <a:srgbClr val="000000"/>
                          </a:solidFill>
                          <a:effectLst/>
                          <a:latin typeface="Arial Narrow" panose="020B0606020202030204" pitchFamily="34" charset="0"/>
                        </a:rPr>
                        <a:t>6</a:t>
                      </a:r>
                      <a:endParaRPr lang="es-MX" sz="20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MX" sz="2000" b="0" i="0" u="none" strike="noStrike" dirty="0" smtClean="0">
                          <a:solidFill>
                            <a:srgbClr val="000000"/>
                          </a:solidFill>
                          <a:effectLst/>
                          <a:latin typeface="Arial Narrow" panose="020B0606020202030204" pitchFamily="34" charset="0"/>
                        </a:rPr>
                        <a:t>21,987</a:t>
                      </a:r>
                      <a:endParaRPr lang="es-MX" sz="20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000" b="0" i="0" u="none" strike="noStrike" dirty="0" smtClean="0">
                          <a:solidFill>
                            <a:srgbClr val="000000"/>
                          </a:solidFill>
                          <a:effectLst/>
                          <a:latin typeface="Arial Narrow" panose="020B0606020202030204" pitchFamily="34" charset="0"/>
                        </a:rPr>
                        <a:t>30-10</a:t>
                      </a:r>
                      <a:endParaRPr lang="es-MX" sz="20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32864">
                <a:tc>
                  <a:txBody>
                    <a:bodyPr/>
                    <a:lstStyle/>
                    <a:p>
                      <a:pPr algn="ctr" fontAlgn="b"/>
                      <a:r>
                        <a:rPr lang="es-MX" sz="2000" b="0" i="0" u="none" strike="noStrike" dirty="0">
                          <a:solidFill>
                            <a:srgbClr val="000000"/>
                          </a:solidFill>
                          <a:effectLst/>
                          <a:latin typeface="Arial Narrow" panose="020B0606020202030204" pitchFamily="34" charset="0"/>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MX" sz="2000" b="0" i="0" u="none" strike="noStrike" dirty="0" smtClean="0">
                          <a:solidFill>
                            <a:srgbClr val="000000"/>
                          </a:solidFill>
                          <a:effectLst/>
                          <a:latin typeface="Arial Narrow" panose="020B0606020202030204" pitchFamily="34" charset="0"/>
                        </a:rPr>
                        <a:t>10,928</a:t>
                      </a:r>
                      <a:endParaRPr lang="es-MX" sz="20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000" b="0" i="0" u="none" strike="noStrike" dirty="0" smtClean="0">
                          <a:solidFill>
                            <a:srgbClr val="000000"/>
                          </a:solidFill>
                          <a:effectLst/>
                          <a:latin typeface="Arial Narrow" panose="020B0606020202030204" pitchFamily="34" charset="0"/>
                        </a:rPr>
                        <a:t>9-5</a:t>
                      </a:r>
                      <a:endParaRPr lang="es-MX" sz="20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32864">
                <a:tc>
                  <a:txBody>
                    <a:bodyPr/>
                    <a:lstStyle/>
                    <a:p>
                      <a:pPr algn="ctr" fontAlgn="b"/>
                      <a:r>
                        <a:rPr lang="es-MX" sz="2000" b="0" i="0" u="none" strike="noStrike" dirty="0" smtClean="0">
                          <a:solidFill>
                            <a:srgbClr val="000000"/>
                          </a:solidFill>
                          <a:effectLst/>
                          <a:latin typeface="Arial Narrow" panose="020B0606020202030204" pitchFamily="34" charset="0"/>
                        </a:rPr>
                        <a:t>37</a:t>
                      </a:r>
                      <a:endParaRPr lang="es-MX" sz="20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MX" sz="2000" b="0" i="0" u="none" strike="noStrike" dirty="0" smtClean="0">
                          <a:solidFill>
                            <a:srgbClr val="000000"/>
                          </a:solidFill>
                          <a:effectLst/>
                          <a:latin typeface="Arial Narrow" panose="020B0606020202030204" pitchFamily="34" charset="0"/>
                        </a:rPr>
                        <a:t>120,</a:t>
                      </a:r>
                      <a:r>
                        <a:rPr lang="es-MX" sz="2000" b="0" i="0" u="none" strike="noStrike" baseline="0" dirty="0" smtClean="0">
                          <a:solidFill>
                            <a:srgbClr val="000000"/>
                          </a:solidFill>
                          <a:effectLst/>
                          <a:latin typeface="Arial Narrow" panose="020B0606020202030204" pitchFamily="34" charset="0"/>
                        </a:rPr>
                        <a:t>196</a:t>
                      </a:r>
                      <a:endParaRPr lang="es-MX" sz="20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000" b="0" i="0" u="none" strike="noStrike" dirty="0" smtClean="0">
                          <a:solidFill>
                            <a:srgbClr val="000000"/>
                          </a:solidFill>
                          <a:effectLst/>
                          <a:latin typeface="Arial Narrow" panose="020B0606020202030204" pitchFamily="34" charset="0"/>
                        </a:rPr>
                        <a:t>4-1</a:t>
                      </a:r>
                      <a:endParaRPr lang="es-MX" sz="20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32864">
                <a:tc>
                  <a:txBody>
                    <a:bodyPr/>
                    <a:lstStyle/>
                    <a:p>
                      <a:pPr algn="ctr" fontAlgn="b"/>
                      <a:r>
                        <a:rPr lang="es-MX" sz="2000" b="0" i="0" u="none" strike="noStrike" dirty="0" smtClean="0">
                          <a:solidFill>
                            <a:srgbClr val="000000"/>
                          </a:solidFill>
                          <a:effectLst/>
                          <a:latin typeface="Arial Narrow" panose="020B0606020202030204" pitchFamily="34" charset="0"/>
                        </a:rPr>
                        <a:t>33</a:t>
                      </a:r>
                      <a:endParaRPr lang="es-MX" sz="20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s-MX" sz="2000" b="0" i="0" u="none" strike="noStrike" dirty="0" smtClean="0">
                          <a:solidFill>
                            <a:srgbClr val="000000"/>
                          </a:solidFill>
                          <a:effectLst/>
                          <a:latin typeface="Arial Narrow" panose="020B0606020202030204" pitchFamily="34" charset="0"/>
                        </a:rPr>
                        <a:t>30,230</a:t>
                      </a:r>
                      <a:endParaRPr lang="es-MX" sz="20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000" b="0" i="0" u="none" strike="noStrike" dirty="0" smtClean="0">
                          <a:solidFill>
                            <a:srgbClr val="000000"/>
                          </a:solidFill>
                          <a:effectLst/>
                          <a:latin typeface="Arial Narrow" panose="020B0606020202030204" pitchFamily="34" charset="0"/>
                        </a:rPr>
                        <a:t>0</a:t>
                      </a:r>
                      <a:endParaRPr lang="es-MX" sz="20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cxnSp>
        <p:nvCxnSpPr>
          <p:cNvPr id="8" name="Conector recto 7"/>
          <p:cNvCxnSpPr/>
          <p:nvPr/>
        </p:nvCxnSpPr>
        <p:spPr>
          <a:xfrm>
            <a:off x="591479" y="764704"/>
            <a:ext cx="853244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3 CuadroTexto"/>
          <p:cNvSpPr txBox="1"/>
          <p:nvPr/>
        </p:nvSpPr>
        <p:spPr>
          <a:xfrm>
            <a:off x="181410" y="816009"/>
            <a:ext cx="8965701" cy="461665"/>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a:t>
            </a:r>
            <a:r>
              <a:rPr lang="es-MX" sz="2400" b="1" dirty="0" smtClean="0">
                <a:solidFill>
                  <a:srgbClr val="00204E"/>
                </a:solidFill>
                <a:latin typeface="Arial" panose="020B0604020202020204" pitchFamily="34" charset="0"/>
                <a:cs typeface="Arial" panose="020B0604020202020204" pitchFamily="34" charset="0"/>
              </a:rPr>
              <a:t>Federalizado CP 2016</a:t>
            </a:r>
            <a:endParaRPr lang="es-MX" sz="2400" b="1" dirty="0">
              <a:solidFill>
                <a:srgbClr val="00204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8892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áfico 8"/>
          <p:cNvGraphicFramePr>
            <a:graphicFrameLocks/>
          </p:cNvGraphicFramePr>
          <p:nvPr>
            <p:extLst>
              <p:ext uri="{D42A27DB-BD31-4B8C-83A1-F6EECF244321}">
                <p14:modId xmlns:p14="http://schemas.microsoft.com/office/powerpoint/2010/main" val="151143777"/>
              </p:ext>
            </p:extLst>
          </p:nvPr>
        </p:nvGraphicFramePr>
        <p:xfrm>
          <a:off x="-36512" y="1556792"/>
          <a:ext cx="4932018" cy="28714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áfico 11"/>
          <p:cNvGraphicFramePr>
            <a:graphicFrameLocks/>
          </p:cNvGraphicFramePr>
          <p:nvPr>
            <p:extLst>
              <p:ext uri="{D42A27DB-BD31-4B8C-83A1-F6EECF244321}">
                <p14:modId xmlns:p14="http://schemas.microsoft.com/office/powerpoint/2010/main" val="674001"/>
              </p:ext>
            </p:extLst>
          </p:nvPr>
        </p:nvGraphicFramePr>
        <p:xfrm>
          <a:off x="4950708" y="2874057"/>
          <a:ext cx="4436816" cy="3108379"/>
        </p:xfrm>
        <a:graphic>
          <a:graphicData uri="http://schemas.openxmlformats.org/drawingml/2006/chart">
            <c:chart xmlns:c="http://schemas.openxmlformats.org/drawingml/2006/chart" xmlns:r="http://schemas.openxmlformats.org/officeDocument/2006/relationships" r:id="rId3"/>
          </a:graphicData>
        </a:graphic>
      </p:graphicFrame>
      <p:sp>
        <p:nvSpPr>
          <p:cNvPr id="6" name="CuadroTexto 5"/>
          <p:cNvSpPr txBox="1"/>
          <p:nvPr/>
        </p:nvSpPr>
        <p:spPr>
          <a:xfrm>
            <a:off x="4139952" y="1861683"/>
            <a:ext cx="2016224" cy="369332"/>
          </a:xfrm>
          <a:prstGeom prst="rect">
            <a:avLst/>
          </a:prstGeom>
          <a:noFill/>
        </p:spPr>
        <p:txBody>
          <a:bodyPr wrap="square" rtlCol="0">
            <a:spAutoFit/>
          </a:bodyPr>
          <a:lstStyle/>
          <a:p>
            <a:r>
              <a:rPr lang="es-MX" b="1" dirty="0">
                <a:solidFill>
                  <a:prstClr val="black"/>
                </a:solidFill>
                <a:latin typeface="Arial" panose="020B0604020202020204" pitchFamily="34" charset="0"/>
                <a:cs typeface="Arial" panose="020B0604020202020204" pitchFamily="34" charset="0"/>
              </a:rPr>
              <a:t>Total: </a:t>
            </a:r>
            <a:r>
              <a:rPr lang="es-MX" b="1" dirty="0">
                <a:solidFill>
                  <a:srgbClr val="C00000"/>
                </a:solidFill>
                <a:latin typeface="Arial" panose="020B0604020202020204" pitchFamily="34" charset="0"/>
                <a:cs typeface="Arial" panose="020B0604020202020204" pitchFamily="34" charset="0"/>
              </a:rPr>
              <a:t>1,781,661</a:t>
            </a:r>
            <a:r>
              <a:rPr lang="es-MX" dirty="0">
                <a:solidFill>
                  <a:srgbClr val="C00000"/>
                </a:solidFill>
                <a:latin typeface="Arial" panose="020B0604020202020204" pitchFamily="34" charset="0"/>
                <a:cs typeface="Arial" panose="020B0604020202020204" pitchFamily="34" charset="0"/>
              </a:rPr>
              <a:t> </a:t>
            </a:r>
            <a:r>
              <a:rPr lang="es-MX" b="1" dirty="0">
                <a:solidFill>
                  <a:srgbClr val="C00000"/>
                </a:solidFill>
                <a:latin typeface="Arial" panose="020B0604020202020204" pitchFamily="34" charset="0"/>
                <a:cs typeface="Arial" panose="020B0604020202020204" pitchFamily="34" charset="0"/>
              </a:rPr>
              <a:t> </a:t>
            </a:r>
          </a:p>
        </p:txBody>
      </p:sp>
      <p:sp>
        <p:nvSpPr>
          <p:cNvPr id="13" name="CuadroTexto 12"/>
          <p:cNvSpPr txBox="1"/>
          <p:nvPr/>
        </p:nvSpPr>
        <p:spPr>
          <a:xfrm>
            <a:off x="3707904" y="4545116"/>
            <a:ext cx="1566174" cy="369332"/>
          </a:xfrm>
          <a:prstGeom prst="rect">
            <a:avLst/>
          </a:prstGeom>
          <a:noFill/>
        </p:spPr>
        <p:txBody>
          <a:bodyPr wrap="square" rtlCol="0">
            <a:spAutoFit/>
          </a:bodyPr>
          <a:lstStyle/>
          <a:p>
            <a:r>
              <a:rPr lang="es-MX" b="1" dirty="0">
                <a:solidFill>
                  <a:prstClr val="black"/>
                </a:solidFill>
                <a:latin typeface="Arial" panose="020B0604020202020204" pitchFamily="34" charset="0"/>
                <a:cs typeface="Arial" panose="020B0604020202020204" pitchFamily="34" charset="0"/>
              </a:rPr>
              <a:t>Total: </a:t>
            </a:r>
            <a:r>
              <a:rPr lang="es-MX" b="1" dirty="0">
                <a:solidFill>
                  <a:srgbClr val="C00000"/>
                </a:solidFill>
                <a:latin typeface="Arial" panose="020B0604020202020204" pitchFamily="34" charset="0"/>
                <a:cs typeface="Arial" panose="020B0604020202020204" pitchFamily="34" charset="0"/>
              </a:rPr>
              <a:t>4,790</a:t>
            </a:r>
            <a:r>
              <a:rPr lang="es-MX" sz="1350" b="1" dirty="0">
                <a:solidFill>
                  <a:srgbClr val="C00000"/>
                </a:solidFill>
                <a:latin typeface="Calibri"/>
              </a:rPr>
              <a:t>*</a:t>
            </a:r>
          </a:p>
        </p:txBody>
      </p:sp>
      <p:sp>
        <p:nvSpPr>
          <p:cNvPr id="18" name="3 CuadroTexto"/>
          <p:cNvSpPr txBox="1"/>
          <p:nvPr/>
        </p:nvSpPr>
        <p:spPr>
          <a:xfrm>
            <a:off x="996120" y="674047"/>
            <a:ext cx="7632847" cy="830997"/>
          </a:xfrm>
          <a:prstGeom prst="rect">
            <a:avLst/>
          </a:prstGeom>
          <a:noFill/>
        </p:spPr>
        <p:txBody>
          <a:bodyPr wrap="square" rtlCol="0">
            <a:spAutoFit/>
          </a:bodyPr>
          <a:lstStyle/>
          <a:p>
            <a:pPr algn="ctr" fontAlgn="base">
              <a:spcBef>
                <a:spcPct val="0"/>
              </a:spcBef>
              <a:spcAft>
                <a:spcPct val="0"/>
              </a:spcAft>
            </a:pPr>
            <a:r>
              <a:rPr lang="es-MX" sz="2400" b="1" dirty="0">
                <a:solidFill>
                  <a:srgbClr val="00204E"/>
                </a:solidFill>
                <a:latin typeface="Arial" panose="020B0604020202020204" pitchFamily="34" charset="0"/>
                <a:cs typeface="Arial" panose="020B0604020202020204" pitchFamily="34" charset="0"/>
              </a:rPr>
              <a:t>Programas de Auditorías del Gasto Federalizado de la ASF y las EFF a la  CP 2016</a:t>
            </a:r>
          </a:p>
        </p:txBody>
      </p:sp>
      <p:sp>
        <p:nvSpPr>
          <p:cNvPr id="2" name="CuadroTexto 1"/>
          <p:cNvSpPr txBox="1"/>
          <p:nvPr/>
        </p:nvSpPr>
        <p:spPr>
          <a:xfrm>
            <a:off x="1040802" y="5071289"/>
            <a:ext cx="3882874" cy="369332"/>
          </a:xfrm>
          <a:prstGeom prst="rect">
            <a:avLst/>
          </a:prstGeom>
          <a:noFill/>
        </p:spPr>
        <p:txBody>
          <a:bodyPr wrap="square" rtlCol="0">
            <a:spAutoFit/>
          </a:bodyPr>
          <a:lstStyle/>
          <a:p>
            <a:r>
              <a:rPr lang="es-MX" dirty="0">
                <a:latin typeface="Arial Narrow" panose="020B0606020202030204" pitchFamily="34" charset="0"/>
              </a:rPr>
              <a:t>*Incluye 934 auditorías a otros conceptos.</a:t>
            </a:r>
          </a:p>
        </p:txBody>
      </p:sp>
    </p:spTree>
    <p:extLst>
      <p:ext uri="{BB962C8B-B14F-4D97-AF65-F5344CB8AC3E}">
        <p14:creationId xmlns:p14="http://schemas.microsoft.com/office/powerpoint/2010/main" val="32196547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data:image/jpeg;base64,/9j/4AAQSkZJRgABAQAAAQABAAD/2wCEAAkGBxISEBUSEhIWEhUVFRUVFRUVFRUVFRUWFxUWFhUVFRUYHSggGBslGxUWITEiJSktLi4uFx8zODMtNygtMCsBCgoKDg0OGhAQGjUlHyUuLzc1Ny0tLS4tKy0tLS8tLSstLS0tLS0tLS0tLS0tLS0tLS0uLS0tLS0tLS0tLS0tLf/AABEIAMIBAwMBIgACEQEDEQH/xAAcAAABBQEBAQAAAAAAAAAAAAAAAQIDBAUGBwj/xAA5EAACAgEDAgUCBAUCBgMBAAABAgADEQQSIQUxBhNBUWEicTJCgZEUI1KhscHwM2JygpLRQ1PxFv/EABoBAQADAQEBAAAAAAAAAAAAAAABAgMEBQb/xAArEQEAAgICAgEDAwMFAAAAAAAAAQIDERIhBDFBBSJRE9HxMmGRcYGhscH/2gAMAwEAAhEDEQA/APcIQhAIhYCKTId3MCaEZmLuhOjoRu6LmEFhEzFzAIQzG5MB0I0H3joBCEIBCEIBCEIBAmEjZs/aA8HMWIvaLAIQhAIQhAIQjSfaA6Ebk+sdAIQhAMzM8Sap69LbZWdrKu4HAOMEZOCD6Zl9mmZ1jLae1RyWqsAA9ypxiRPpemotG/y4YeJtZwfPyCM58uscZ+F9hx95X/8A63WrdWPM3AncylaxuRSu4Ehc5IIGR27yjoLfMQduOCB6fOJl+MbbKaFsr4IsGWxnaCCvrxySBOLlb8vpv0MOu6R/iHq/TvFent4YmpvZ+B+jdv3xNoWZ5HM+eOneL91gFyAIU/IMneD35PbHpzO46T1KxEV6XZVYBgp/CQRkZU8TWuaflw5vplfeOf8AP7vUN8UPOT0Pin0uTH/MnI/VTyP7zQXxFp/6z/4P/wCprGSs/Lz7+JmrOuM/7dt0PHBpkU9aoYgCwZPAHI5/UTO6t4m2Mop2WAjLE54OeBwZM3iI3tWnjZb24xV05PaLkes4oeL7fWpP0LCdJ03qiXoGX/uU9wfaK5K29GXxcuKN2jpo7uI8SENHBpdz6SwjQ0XMILCEIBCEjZv0gDHMVVgq+sfAIQhAIQhAIQhARu0SOIjc47wAH2gogojoBCEIFS15Q1FuO0t2zP1IkNIh5/ptJ5WrtrPZvrTjuMn19MZIjfFXSWv0xrTg7kbt6KcniWvGtOFS0cMrgZHBAOf9QJB4b655jeVaRu/I3A3e6n5/zOS0atp9BhyTkxRZ5tb0K1AW28V9zn8QORlf9+s9H8LX+dpK29QNjY914/xg/rKnjTQW12U6ikEpu2Xr+UByqhyM/wCzI/Cdhqts3soS25UUFsfzGR3Bxjudu3uM/cRMR7hWmW0Txs6I0Q/h5omqJ5cjTb9RRrqIII7ggj9JU6XmyiqxgMvWjHHbLKDx8czS19nlVPZgEojMAeBkAkZPoIuj0QqqSsEkIioCe5CgDJ/aNI59qvkSTTF623IxU/Hr8Eeolzy4eXGibRMal0PS+o+amTww4YenwR8GaCvOV0NxrYnHB7zZo1gbsf8A3Oil9x28XycE0tM1jpqq0eGnM6jqlm47CAAeOAc/PMm0HV23YtIwfXGMH5+JP6kb0ifDyRXl/Log0dmV1eSK00cuksQrEBjoVEIQgEIQgEIQgEIQgEIQgEIQgEIQgUbBKN6zQsEqXLIaQ5jxEFWlmZA4GCVbsfqHf7d/0nHdP8NXeZXYCtle5WDqSQcHsQPqHK4zg44nd+IdMX09iqMko2B7nGQP3nn/AEfxDZpcgKHQtlkPByeDtPoe3oe058uot29jwYtbFaK+9u8upZ1KvUjKRgrvJyP1QTxHxTVZXaFcsXRnUsSSx2OdrFu5+kg5+Z7T0zxFpr7BVXZ/MKB9hBHGASMkYJGewmZ488OrqES0Y8xDsHYBhZhcE/fGPv8AMjUT6Tymk9wyfCXjdLa9mrZa7FAw5yFsHufZ/f39J23l+veeD6rSmvKsMHkDP7c/PxPU/BPi1NUqUOpS1as5yNjhQoJHOQ2DnGPQ8yse9S1vETXnT02NdcVZEFYfzdygs21MgZ2scE5K7j2/KfjL+m6Rq6a0c7mRFUnJOSoAzk8nt3jvEC401jY5RfMXHcMn1IR85A49e3rJ9JqVtDbQQVYqysNrKw9CPtgg9iCCMgy+mHMmyGyWNkAsaTzV/LlHTZsudh+CvNS+zPx5rfIUgIPkWfE1wkzekjFmpTGAl/0/IsqqtJ/87H/aNHNZ8uHlyxtihY0c1rpl+F2H07fb2mkrzitFS9ztcxspsTCLVuOKiF3ncFYrYWFiZ/6QO4M6HpHUBdUlg43DkHgqw4ZSPQhgQR7gzWk/Dg8jHqeUfLaVpIplNHk6tLuSYT5ixgMcDJVLCEIBCEIBCEIBCEIBCEIBCEIFVxK1qy4wkFiyF4ZmoScD4s6ASTZUvOcuo4zznI+Z6NckzdVRmUtWLRqXRgzWxW5VeJo713qwyjqOPQhgeP8AE9R8CdbfVUOLubK2wxwAGVslSQOAe4x8D3lTq3REbJ2jJ9QBnI7HMd4HSrT76WbNljb9xGFJyVFYb+sAZ29yGyOO2EY5pP8AZ62TyqZ8c9fdDF8Y9LRtRZxycWEbTgK20B93Y5feMDtj5nB6vSlW8vGMkgE9uQQO09h8cogqrtfslgTAG5j5v0DYPcNtP2DD1nD9T6duBDDBH6EGXmvKHNiyzitv4l6Lo+itsrGoubUGsJgEBULrghyBy5BAI3E9gcZ5jtRRdXZZbUi2B1Ushc1tvQEZU7WDFl2jnGNg59vKeieJtTpWUI+9Bn+U5JTH0khfVe3pwPaevdF6mmqoS+s8OoJHqrY+pT8gytbRLTNhtj7nuFbV9Q3UB6clrWFdYKkMrs21tynBBTDlh3GwwXolaAeSWpYADcjfix62KfpsJ9SRn5B5lbo+hRLStleLla21XySLFd3AtXnG8KwVjjIzjOCM7hlmO2WeluxUWXm2vuyMiDc2MAZTA8v12kEkgc44kBorp1tKUqKzbXc1gUAI61eUBkD84a1MH+ncPbG3mZXUV2amnUEHy0rvqcgFiptahlYgc7f5JBPpuGeMkSTMtTbKPW0sND+VncBu2rndYq8tWpHKswBUMORmVR1xrLWq09Is2DcbHsFdTL2/lsoZmO4Mv4QPoPPbN7S9TrYhG/lWE48qz6XzgkhfRxgE5UkcSDsvTEq8pTTjY31DHPf3Pv6fGMekr16W2mxjTteuxmdq2O0o7AZatu20kElcZ3OTn0lLo1NtjpqFK012brHRGJ8wncEDIVwrcgs6sCSoBEuanqZZxVp8O2WD2YZ6qcAn6ivDNkAbNwPPMk9tPp3URZWHwRnII4OCpKsM/BBmjReGJAPbGf1zj/BmDpenCquwVnDuWdnIGTYw5cqMDvzgcfuTKXgDXPcltlhyxatSQMAlalBIHpk5OPmWi3emGTBHCbR8O1VpKDKqNJlM0cUpgYsYDHCSgsIQhAhCEAhCEAhCEAhCECJhInEnMiYcwmFSwSrak0XTjMrWJKrxLF1VM8x8Ygo94BIyEbg47BWH9xmeu3VTl/EXQK7zuI54GRnkA5wZnkrNo6d3h+RXFfdvWmT0XxIl9H8PrsMliAeZznkD8RHYjuGHYj9Zq9f6VtRWQAoPxH82TtG4nsQcZ+5+Zxev6Y9HplOwPt7AzYq8TsaKNMq4/wCGjuTkkAgYUemeJlW0xOrO/NgrkrzxenNdR6IVOU5HPB+3vKfT+qX6QVmtipWxCy/lYgMuGHqMMR/+Cd82mzMDrfQN/wBS8HufnHaTfH81ZeP5mvty9w7zSWU6+mu4F1I3KdjtW65xvrLIQcHCnjGcKZY6RqiwsRm3NTY1ZPqR3Qt8lSM+5Bnmnh3rD6S3PO0kCxPce4/5h6Ttup9TVLUtoKO1ifWpZgHrRLLEwFVm35D4wDwGBBwMK22ZsPCevU+nRkf7+0yqlOpZnZ2SpWeuta3dCxVilljspBPKkKBwBzySNsPUurB9Gz0v9diiuvayki6wAIpYZUMC455HrNLSmsL5dZXFYVdqkHaNo2ggdvpxLMoiTdP05VsFhZ3ZVZELuW2oxUso98lF5bJ4795F1J/NP8OgRiebCyh1qXBKsVPBcnG0H5PpzB1+lmFZHmFEcm0VPYlhQ1uuV8shmwxU49gcZOAV6ZrNKpFGnAQYJCpWUUEAZU8AB8YJB594TpD0u2vSLqauVp05Fi43OEresOwzjO7eLW284Dr6ES10LeBYpQqnm2PWSNu5bGL48s8pgnHPfv64FLrPSd7GwFnQlGt0+Rst27Qxx+YlVUbWOOPk50NP1RHbYA6kgsvmVvXuA77d4B4yOPmDiualyEYgZIViB7nBwJj+BqRVpV4wz/W2fnAX7fSBNC3XVjcN6lgrMVDAttHc7c5kPTzgS1Y72yz2mKcfz/5/Loa7JYreUtLzLSn9Zq4JWlMeDK9ZkgMK6S5i5ke6G6SjSXMJHuhug0khGgxC0IKzQrGBGqI8CAsIQgNIjGEljSIEBAkbrLBEayyFoUbElK+mazpIHrkLRLmNfoAwIIyJxZ6JYNWFRCEV1bd+UDIYgH19RiepWaeQNpB7SlqRZ1YfJti3r5hhDTSG7TTfeiVrqJZltw/Wuitjzq+6nB29/ft9pf8AAuvqKtXgCwMSPXKnGdmewzyQPfMr9bZk1tagkBwoYA/iH8zAPuM4Mi0PTmr1XnLWzgZKBdoUuwKtuZj9IAOeMnnjOMTC3vcPUxf0xS0+43H7Oh6t0hHK2JXWWTJ2sp2uNjoF+kjafrOGwSJm9L0FTWD+GYpUoosYZ4U82JWuOT9LkkMcKLBgHI22dSdUwFZIG5l3XUkIUXu67XJIPAAYZznsuMyUdMC7hS7UhwFYKFPZAgZWIyr7VUZyRx2zzG1uCL+IDWXb0vtsS0qgTICDapQIdwVcqQSzd9xGccRuk1Wo81POqNrUod7VGv8AFaFOCrMuSqqQSvfIIA7C63l6eqx1XG1WdsklmKr+Z2yScADJJjun1lFJY5dzvc4wN20DCj0UAAAfHPOY2cPgDxHpeP5wGeDkMAh7BbSRipieMPgk8d4xus6S4Ku5bQzKMbCwBY7UZgRwrEgK3Y54yJX1t1l1j6cMK1ArYn6t7VsTuKEEBeVK+47+ozDVQtreSoYaasdjuxbYbCxXc/1FU2g5Bwd+M/TiRs4p06ZS+rtPlqoSqpQEzX9RLsXyuOQNgDDkZcepmjoLASwAI2sVIIx2/wAgggg/P3E5u5q9PqC1a2LtK79psd9Q7hlWtt5wQC6YYnOfpGMGaXh/qnnbi4VbVYpYFJZCUZlBRux+fUdj6S9Z7Y58fKn94dVS0vI3oO0zKGlyt5s8yYXVaPDSsrR++Sqm3w3yAvGG2DRdV1BU4OSfYf6yjd1hj+Ebfk8mc11K+1rXuqcsFdlakhNrBGKHY2AVfAyMnHGOM5ljSatbFDocg/cEEcEMDypB4IPIMwtknb08XiUisTMdtUa+30c/2idF6ybnRxuCPhV3fnXZnft9MkEj1x95zltv8VlF/wCByLH/APt55rT/AJPRm9eQPUil07q7v1qupGBrT6SPQHYzuR85Crn0GR7yIvO4aW8es1tOo6iXrKmOkCvJVM6Xi6OhCEIEIQgNIjSJJEIgRFZGySciNIhO1ZkkbJLZWRsshbam9cqXVzSdZXtSQtEuS6x0hbLUsOQyH07EckA/qZmp1IVXGp+AdpU+gJ4wfbsJ2GopnAeMtIVsFmDgrgn2Izj/AD/aZZY1XcPR8G/LLFbT8aj/ALb+o1qVjLuqD3Zgo/cxlWtS1W8uwN3G5GB2kjjt2POZxWk6i6X7j9eK8DdzjLc7T6ZwP2E19Ba9zNqEcVh1Fe0De2EZyGcngH6jwB2Pc+nPt61sek2i0tVlllOpXz3TBQ3AuPKPCsNxIDFg/IwTgZ7S4elqGDVW2VHaUJDeYSMqRk27u23A+Gb3jdJSEzyWZjlnbG5j2GcYAAHAAAAkFXW0YZ2W+uD5TsCASM5UEDt2PPxJ2pFdeydS0rkpY9w3qVrratPLKm2ysMxJdt3C4x2wT+j9Zu06kUuEVlwqkPYUKZLOi85BXGfQYzyTg59XVD5u+9dq/wAzyMKwJ2sF/CwyzsrKRj03DHqZ9XeS6WWA0ogfLBgWG7H0WFeFXjJ7jKryPWdq8fwnbWXWWbMI/k2rYSpCbkaolNgLMQdzHkkAhSM8kSG66g3V3eX5aq1rWWbBlbV+jY7rkKp3OSwOCUAJlbpnT62NhO8qGVKzuKk1rUi4DrgshwAQfVT3PMu6wKURawrJU6l6k28qoOEA7AglWx67cesbTFetuq6fqc8E/b7TUreed6brpNh3VmtN/lrYSD/MABKtjIHJKggkZUjg4z0dfW2/pB+xM0pkiI1Lh8jw7WtyxuoWyO8yZOl6kjrnIXnGCQDn2+ZBd16pfUn54A/uZrzj8uGPHyTMxFfTaa2VdRqQoyTOW6z1q/YXpIUqCdmzeXGPwj1DccYHr2MxK+ps9vmM+ovwXIAqKJWj7cBkOC5+njAJ78CUnLHw6afT7zMc506UOOccZJP7kk/3Myus0rwwJQWWVJcFOBarMKwH+eVGRgkcHiS16tWUMrAqRkHtn95S65qF/h3OQdu1xyM5rZXGP1UTDb1Jp02m1C1qBwo4VR2A9FUY7e0Z0rpwOtXUg/hV0IPucY2j/ufM4Hxh1dnYCtmVVZcYJXLD6936cftPSPCDM2lqd/xOoY/duc/tiWxd2YedE48O4+ev+HXUWS7WZn6cS9XOt4ErAiQiSVT4QhCBCEICERCI6ECMiNIkhEaRCULLIXWWmEiZZC0KFtcyeo6IOpBGQRib7rKltUhaJeX9S8NNWS1ZLemD7d+8xNEz1jHKMCcjse5Iz+hnrmo0wM5nrPhtbDuGVb49fuJhfD81er431CYnWX1+XJ6nqlgqYZzx35B7+4mh0fWo1YUAJtJXaO3B9Pv3/WVdb4etAI7g+vY/tM5a2rJVuDkn9+eJjNbR7epTLiyT9k7dUbcxpfPB+xBmCmtceufvLadQB7g5+JXa/EarNJQo7IjMK2XO8KXKrWVD5CgHjA457cSSrpdIJYrvLHJ3YwT35QYXuSe3difUyp1DVb0NaLvawMuGB2r9J+p+DwCB+pEu1nCgZzgAZPc4GMmTtXh2tFUK7CqlcY24G3Htt7YmYld1VbJUq8NY4P8AXklwgU8KSTg+gHbvxa8yL5kbTwInWKT3sVCCQVYhWBBwQQeRM9QLrRWCLaK/qLNh+WSxPKz6nDK2Tkj9Zbq1ykkA4x78ft7yHpDnYxbG42OWYHIY5xkcdhjaP+mNomu9JqtPaR5dlgNagDK5D2jH/wAh/L6Z2n6vgcSTyTU+6kLtO3dUBtyRn6kOcBuRkY52jkGONsZZqQvc942ng5ipuSSNpJJIPcEknH95LaNyED2/t3P9pula73VSMnOAeR9+Zu9P8PVqQwXkff7S9KTbtz+R5NcP2zHemHofDf8AEVMScFx9PH4TkYP64/Yz0bpWl2Ii/wBKqv7ACR6LSATXprnTWkVeJn8m+We/SalZbQSKtZYQS7lk+JHRJKp0IQhAhCRsckfBgSQhCARCIsIDCIwiSkRpEJQMshdJbIkTSExKjZVKtlE1CsiauQtEsS7Sg+kxep9CSwcjn0PqPsZ170yvZRImNtK3ms7idS8y1fhqxOVO77jEybdPYpwyMP0OP3nrVmlEp39PB9JlOGs+nfj+pZa/1dvLEs+r2OP9ZYXUNjvOx6j4bR/TB9xwZhajwxap+lgR6Z7zK2K0enfi+oYrR93Us8ao47Spq9QWUgnj2l5uj3g42Z+cjE0dB4XJ5sOfZRwCfknv7/pKxjtPw2v5mGkb5b/0c3W31H7j/Ajun3lUXB9Mke+ef9Z2DeHqv6B+0y9f4cI5r/8AE9v09pacVohjj+oYrW1PSrXqAfvMzU3E2tnsAoH25MeQVOCCpHoeDOs6D00GsORkv9Wf7AftKUpynTpz+TXDTlre2L4ZrL6qvjgbif0U/wCuJ6Xp6JBoNIBNemqddKcY08Dy/J/Wty1roU1S5WkK0kwE0cUyciyVRGKZKBJVksIQhAhCRs37QBjmKqwVfePgEIQgEIQgEQiLCBGwibY9hEMCFhEKyfbEIhO1ZkkbVy2VjSshbai1UiaiaBSNNcJ2y208jbSj2mqa5GySE7ZJ0g9oNpvb/ft+s1BVDyYNsg6WRPo5tmmJ5ELcnJ9T8OJeuPwt+Vscg/6j4ml0zpZrrRDyVVVJHYkDBxN1KJMKpHGN7WnNaa8d9KNNGJcrrkq1yVUlmUyYFkiLHbYqiSpMgD3irBY6ECEIQCMCR8IBCEIBCEIBCEIBCEIBE2xYQCJiLCA3ETEfCBGViFZJiGITtDtjGqljEMQnaDZE2SxiJtg2g8uKK5PiGINoQkcEkmIuIRs0LFAjoQgYiFcxYQCEIQCEIQCEIQCEIQCEIQCEIQCEIQCEIQCEIQCEIQCEIQCJCEBYQhCRCEIQIQhAIQhAIQhAIQhAIQhA/9k="/>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s-MX" sz="1350">
              <a:solidFill>
                <a:srgbClr val="00204E"/>
              </a:solidFill>
              <a:latin typeface="Arial" charset="0"/>
            </a:endParaRPr>
          </a:p>
        </p:txBody>
      </p:sp>
      <p:sp>
        <p:nvSpPr>
          <p:cNvPr id="2" name="Rectángulo 1"/>
          <p:cNvSpPr/>
          <p:nvPr/>
        </p:nvSpPr>
        <p:spPr>
          <a:xfrm>
            <a:off x="1259681" y="1196752"/>
            <a:ext cx="7057005" cy="3416320"/>
          </a:xfrm>
          <a:prstGeom prst="rect">
            <a:avLst/>
          </a:prstGeom>
        </p:spPr>
        <p:txBody>
          <a:bodyPr wrap="square">
            <a:spAutoFit/>
          </a:bodyPr>
          <a:lstStyle/>
          <a:p>
            <a:pPr algn="ctr">
              <a:lnSpc>
                <a:spcPct val="150000"/>
              </a:lnSpc>
            </a:pPr>
            <a:r>
              <a:rPr lang="es-MX" sz="4800" b="1" dirty="0" smtClean="0">
                <a:latin typeface="Arial" panose="020B0604020202020204" pitchFamily="34" charset="0"/>
                <a:cs typeface="Arial" panose="020B0604020202020204" pitchFamily="34" charset="0"/>
              </a:rPr>
              <a:t>Mapa de Fiscalización. Información de la SFP y de los OEC</a:t>
            </a:r>
          </a:p>
        </p:txBody>
      </p:sp>
    </p:spTree>
    <p:extLst>
      <p:ext uri="{BB962C8B-B14F-4D97-AF65-F5344CB8AC3E}">
        <p14:creationId xmlns:p14="http://schemas.microsoft.com/office/powerpoint/2010/main" val="36100143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539552" y="1340768"/>
            <a:ext cx="8208912" cy="4893647"/>
          </a:xfrm>
          <a:prstGeom prst="rect">
            <a:avLst/>
          </a:prstGeom>
        </p:spPr>
        <p:txBody>
          <a:bodyPr wrap="square">
            <a:spAutoFit/>
          </a:bodyPr>
          <a:lstStyle/>
          <a:p>
            <a:pPr lvl="0" algn="just"/>
            <a:r>
              <a:rPr lang="es-MX" sz="2400" b="1" dirty="0" smtClean="0">
                <a:latin typeface="Arial" panose="020B0604020202020204" pitchFamily="34" charset="0"/>
                <a:cs typeface="Arial" panose="020B0604020202020204" pitchFamily="34" charset="0"/>
              </a:rPr>
              <a:t>El SNF es </a:t>
            </a:r>
            <a:r>
              <a:rPr lang="es-MX" sz="2400" b="1" dirty="0">
                <a:latin typeface="Arial" panose="020B0604020202020204" pitchFamily="34" charset="0"/>
                <a:cs typeface="Arial" panose="020B0604020202020204" pitchFamily="34" charset="0"/>
              </a:rPr>
              <a:t>el conjunto de mecanismos interinstitucionales de coordinación entre los órganos responsables de las tareas de auditoría gubernamental en los distintos órdenes de gobierno, con el objetivo de maximizar la cobertura y el impacto de la fiscalización en todo el país, con base en una visión estratégica, la aplicación de estándares profesionales similares, la creación de capacidades y el intercambio efectivo de información, sin incurrir en duplicidades u </a:t>
            </a:r>
            <a:r>
              <a:rPr lang="es-MX" sz="2400" b="1" dirty="0" smtClean="0">
                <a:latin typeface="Arial" panose="020B0604020202020204" pitchFamily="34" charset="0"/>
                <a:cs typeface="Arial" panose="020B0604020202020204" pitchFamily="34" charset="0"/>
              </a:rPr>
              <a:t>omisiones.</a:t>
            </a:r>
          </a:p>
          <a:p>
            <a:pPr lvl="0" algn="just"/>
            <a:endParaRPr lang="es-MX" sz="2400" b="1" dirty="0">
              <a:latin typeface="Arial" panose="020B0604020202020204" pitchFamily="34" charset="0"/>
              <a:cs typeface="Arial" panose="020B0604020202020204" pitchFamily="34" charset="0"/>
            </a:endParaRPr>
          </a:p>
          <a:p>
            <a:pPr lvl="0" algn="just"/>
            <a:r>
              <a:rPr lang="es-MX" sz="2400" b="1" dirty="0" smtClean="0">
                <a:latin typeface="Arial" panose="020B0604020202020204" pitchFamily="34" charset="0"/>
                <a:cs typeface="Arial" panose="020B0604020202020204" pitchFamily="34" charset="0"/>
              </a:rPr>
              <a:t>Artículo 3, fracción XII de la Ley General del Sistema Nacional Anticorrupción.</a:t>
            </a:r>
          </a:p>
        </p:txBody>
      </p:sp>
      <p:grpSp>
        <p:nvGrpSpPr>
          <p:cNvPr id="8" name="Grupo 7"/>
          <p:cNvGrpSpPr/>
          <p:nvPr/>
        </p:nvGrpSpPr>
        <p:grpSpPr>
          <a:xfrm>
            <a:off x="2384797" y="734971"/>
            <a:ext cx="6228184" cy="461665"/>
            <a:chOff x="2699792" y="139973"/>
            <a:chExt cx="6228184" cy="461665"/>
          </a:xfrm>
        </p:grpSpPr>
        <p:sp>
          <p:nvSpPr>
            <p:cNvPr id="2" name="Rectángulo 1"/>
            <p:cNvSpPr/>
            <p:nvPr/>
          </p:nvSpPr>
          <p:spPr>
            <a:xfrm>
              <a:off x="2699792" y="139973"/>
              <a:ext cx="6228184" cy="461665"/>
            </a:xfrm>
            <a:prstGeom prst="rect">
              <a:avLst/>
            </a:prstGeom>
          </p:spPr>
          <p:txBody>
            <a:bodyPr wrap="square">
              <a:spAutoFit/>
            </a:bodyPr>
            <a:lstStyle/>
            <a:p>
              <a:pPr algn="r"/>
              <a:r>
                <a:rPr lang="es-MX" sz="2400" b="1" dirty="0">
                  <a:latin typeface="Arial" panose="020B0604020202020204" pitchFamily="34" charset="0"/>
                  <a:cs typeface="Arial" panose="020B0604020202020204" pitchFamily="34" charset="0"/>
                </a:rPr>
                <a:t>SISTEMA NACIONAL DE FISCALIZACIÓN</a:t>
              </a:r>
              <a:endParaRPr lang="es-MX" sz="2400" dirty="0">
                <a:latin typeface="Arial" panose="020B0604020202020204" pitchFamily="34" charset="0"/>
                <a:cs typeface="Arial" panose="020B0604020202020204" pitchFamily="34" charset="0"/>
              </a:endParaRPr>
            </a:p>
          </p:txBody>
        </p:sp>
        <p:cxnSp>
          <p:nvCxnSpPr>
            <p:cNvPr id="4" name="Conector recto 3"/>
            <p:cNvCxnSpPr/>
            <p:nvPr/>
          </p:nvCxnSpPr>
          <p:spPr>
            <a:xfrm>
              <a:off x="2870771" y="529630"/>
              <a:ext cx="605720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003892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596062648"/>
              </p:ext>
            </p:extLst>
          </p:nvPr>
        </p:nvGraphicFramePr>
        <p:xfrm>
          <a:off x="683568" y="1124744"/>
          <a:ext cx="7848872"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7712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66660005"/>
              </p:ext>
            </p:extLst>
          </p:nvPr>
        </p:nvGraphicFramePr>
        <p:xfrm>
          <a:off x="467544" y="764704"/>
          <a:ext cx="8263392" cy="5497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84702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562680063"/>
              </p:ext>
            </p:extLst>
          </p:nvPr>
        </p:nvGraphicFramePr>
        <p:xfrm>
          <a:off x="467544" y="1124744"/>
          <a:ext cx="8442904" cy="4849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74705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data:image/jpeg;base64,/9j/4AAQSkZJRgABAQAAAQABAAD/2wCEAAkGBxISEBUSEhIWEhUVFRUVFRUVFRUVFRUWFxUWFhUVFRUYHSggGBslGxUWITEiJSktLi4uFx8zODMtNygtMCsBCgoKDg0OGhAQGjUlHyUuLzc1Ny0tLS4tKy0tLS8tLSstLS0tLS0tLS0tLS0tLS0tLS0uLS0tLS0tLS0tLS0tLf/AABEIAMIBAwMBIgACEQEDEQH/xAAcAAABBQEBAQAAAAAAAAAAAAAAAQIDBAUGBwj/xAA5EAACAgEDAgUCBAUCBgMBAAABAgADEQQSIQUxBhNBUWEicTJCgZEUI1KhscHwM2JygpLRQ1PxFv/EABoBAQADAQEBAAAAAAAAAAAAAAABAgMEBQb/xAArEQEAAgICAgEDAwMFAAAAAAAAAQIDERIhBDFBBSJRE9HxMmGRcYGhscH/2gAMAwEAAhEDEQA/APcIQhAIhYCKTId3MCaEZmLuhOjoRu6LmEFhEzFzAIQzG5MB0I0H3joBCEIBCEIBCEIBAmEjZs/aA8HMWIvaLAIQhAIQhAIQjSfaA6Ebk+sdAIQhAMzM8Sap69LbZWdrKu4HAOMEZOCD6Zl9mmZ1jLae1RyWqsAA9ypxiRPpemotG/y4YeJtZwfPyCM58uscZ+F9hx95X/8A63WrdWPM3AncylaxuRSu4Ehc5IIGR27yjoLfMQduOCB6fOJl+MbbKaFsr4IsGWxnaCCvrxySBOLlb8vpv0MOu6R/iHq/TvFent4YmpvZ+B+jdv3xNoWZ5HM+eOneL91gFyAIU/IMneD35PbHpzO46T1KxEV6XZVYBgp/CQRkZU8TWuaflw5vplfeOf8AP7vUN8UPOT0Pin0uTH/MnI/VTyP7zQXxFp/6z/4P/wCprGSs/Lz7+JmrOuM/7dt0PHBpkU9aoYgCwZPAHI5/UTO6t4m2Mop2WAjLE54OeBwZM3iI3tWnjZb24xV05PaLkes4oeL7fWpP0LCdJ03qiXoGX/uU9wfaK5K29GXxcuKN2jpo7uI8SENHBpdz6SwjQ0XMILCEIBCEjZv0gDHMVVgq+sfAIQhAIQhAIQhARu0SOIjc47wAH2gogojoBCEIFS15Q1FuO0t2zP1IkNIh5/ptJ5WrtrPZvrTjuMn19MZIjfFXSWv0xrTg7kbt6KcniWvGtOFS0cMrgZHBAOf9QJB4b655jeVaRu/I3A3e6n5/zOS0atp9BhyTkxRZ5tb0K1AW28V9zn8QORlf9+s9H8LX+dpK29QNjY914/xg/rKnjTQW12U6ikEpu2Xr+UByqhyM/wCzI/Cdhqts3soS25UUFsfzGR3Bxjudu3uM/cRMR7hWmW0Txs6I0Q/h5omqJ5cjTb9RRrqIII7ggj9JU6XmyiqxgMvWjHHbLKDx8czS19nlVPZgEojMAeBkAkZPoIuj0QqqSsEkIioCe5CgDJ/aNI59qvkSTTF623IxU/Hr8Eeolzy4eXGibRMal0PS+o+amTww4YenwR8GaCvOV0NxrYnHB7zZo1gbsf8A3Oil9x28XycE0tM1jpqq0eGnM6jqlm47CAAeOAc/PMm0HV23YtIwfXGMH5+JP6kb0ifDyRXl/Log0dmV1eSK00cuksQrEBjoVEIQgEIQgEIQgEIQgEIQgEIQgEIQgUbBKN6zQsEqXLIaQ5jxEFWlmZA4GCVbsfqHf7d/0nHdP8NXeZXYCtle5WDqSQcHsQPqHK4zg44nd+IdMX09iqMko2B7nGQP3nn/AEfxDZpcgKHQtlkPByeDtPoe3oe058uot29jwYtbFaK+9u8upZ1KvUjKRgrvJyP1QTxHxTVZXaFcsXRnUsSSx2OdrFu5+kg5+Z7T0zxFpr7BVXZ/MKB9hBHGASMkYJGewmZ488OrqES0Y8xDsHYBhZhcE/fGPv8AMjUT6Tymk9wyfCXjdLa9mrZa7FAw5yFsHufZ/f39J23l+veeD6rSmvKsMHkDP7c/PxPU/BPi1NUqUOpS1as5yNjhQoJHOQ2DnGPQ8yse9S1vETXnT02NdcVZEFYfzdygs21MgZ2scE5K7j2/KfjL+m6Rq6a0c7mRFUnJOSoAzk8nt3jvEC401jY5RfMXHcMn1IR85A49e3rJ9JqVtDbQQVYqysNrKw9CPtgg9iCCMgy+mHMmyGyWNkAsaTzV/LlHTZsudh+CvNS+zPx5rfIUgIPkWfE1wkzekjFmpTGAl/0/IsqqtJ/87H/aNHNZ8uHlyxtihY0c1rpl+F2H07fb2mkrzitFS9ztcxspsTCLVuOKiF3ncFYrYWFiZ/6QO4M6HpHUBdUlg43DkHgqw4ZSPQhgQR7gzWk/Dg8jHqeUfLaVpIplNHk6tLuSYT5ixgMcDJVLCEIBCEIBCEIBCEIBCEIBCEIFVxK1qy4wkFiyF4ZmoScD4s6ASTZUvOcuo4zznI+Z6NckzdVRmUtWLRqXRgzWxW5VeJo713qwyjqOPQhgeP8AE9R8CdbfVUOLubK2wxwAGVslSQOAe4x8D3lTq3REbJ2jJ9QBnI7HMd4HSrT76WbNljb9xGFJyVFYb+sAZ29yGyOO2EY5pP8AZ62TyqZ8c9fdDF8Y9LRtRZxycWEbTgK20B93Y5feMDtj5nB6vSlW8vGMkgE9uQQO09h8cogqrtfslgTAG5j5v0DYPcNtP2DD1nD9T6duBDDBH6EGXmvKHNiyzitv4l6Lo+itsrGoubUGsJgEBULrghyBy5BAI3E9gcZ5jtRRdXZZbUi2B1Ushc1tvQEZU7WDFl2jnGNg59vKeieJtTpWUI+9Bn+U5JTH0khfVe3pwPaevdF6mmqoS+s8OoJHqrY+pT8gytbRLTNhtj7nuFbV9Q3UB6clrWFdYKkMrs21tynBBTDlh3GwwXolaAeSWpYADcjfix62KfpsJ9SRn5B5lbo+hRLStleLla21XySLFd3AtXnG8KwVjjIzjOCM7hlmO2WeluxUWXm2vuyMiDc2MAZTA8v12kEkgc44kBorp1tKUqKzbXc1gUAI61eUBkD84a1MH+ncPbG3mZXUV2amnUEHy0rvqcgFiptahlYgc7f5JBPpuGeMkSTMtTbKPW0sND+VncBu2rndYq8tWpHKswBUMORmVR1xrLWq09Is2DcbHsFdTL2/lsoZmO4Mv4QPoPPbN7S9TrYhG/lWE48qz6XzgkhfRxgE5UkcSDsvTEq8pTTjY31DHPf3Pv6fGMekr16W2mxjTteuxmdq2O0o7AZatu20kElcZ3OTn0lLo1NtjpqFK012brHRGJ8wncEDIVwrcgs6sCSoBEuanqZZxVp8O2WD2YZ6qcAn6ivDNkAbNwPPMk9tPp3URZWHwRnII4OCpKsM/BBmjReGJAPbGf1zj/BmDpenCquwVnDuWdnIGTYw5cqMDvzgcfuTKXgDXPcltlhyxatSQMAlalBIHpk5OPmWi3emGTBHCbR8O1VpKDKqNJlM0cUpgYsYDHCSgsIQhAhCEAhCEAhCEAhCECJhInEnMiYcwmFSwSrak0XTjMrWJKrxLF1VM8x8Ygo94BIyEbg47BWH9xmeu3VTl/EXQK7zuI54GRnkA5wZnkrNo6d3h+RXFfdvWmT0XxIl9H8PrsMliAeZznkD8RHYjuGHYj9Zq9f6VtRWQAoPxH82TtG4nsQcZ+5+Zxev6Y9HplOwPt7AzYq8TsaKNMq4/wCGjuTkkAgYUemeJlW0xOrO/NgrkrzxenNdR6IVOU5HPB+3vKfT+qX6QVmtipWxCy/lYgMuGHqMMR/+Cd82mzMDrfQN/wBS8HufnHaTfH81ZeP5mvty9w7zSWU6+mu4F1I3KdjtW65xvrLIQcHCnjGcKZY6RqiwsRm3NTY1ZPqR3Qt8lSM+5Bnmnh3rD6S3PO0kCxPce4/5h6Ttup9TVLUtoKO1ifWpZgHrRLLEwFVm35D4wDwGBBwMK22ZsPCevU+nRkf7+0yqlOpZnZ2SpWeuta3dCxVilljspBPKkKBwBzySNsPUurB9Gz0v9diiuvayki6wAIpYZUMC455HrNLSmsL5dZXFYVdqkHaNo2ggdvpxLMoiTdP05VsFhZ3ZVZELuW2oxUso98lF5bJ4795F1J/NP8OgRiebCyh1qXBKsVPBcnG0H5PpzB1+lmFZHmFEcm0VPYlhQ1uuV8shmwxU49gcZOAV6ZrNKpFGnAQYJCpWUUEAZU8AB8YJB594TpD0u2vSLqauVp05Fi43OEresOwzjO7eLW284Dr6ES10LeBYpQqnm2PWSNu5bGL48s8pgnHPfv64FLrPSd7GwFnQlGt0+Rst27Qxx+YlVUbWOOPk50NP1RHbYA6kgsvmVvXuA77d4B4yOPmDiualyEYgZIViB7nBwJj+BqRVpV4wz/W2fnAX7fSBNC3XVjcN6lgrMVDAttHc7c5kPTzgS1Y72yz2mKcfz/5/Loa7JYreUtLzLSn9Zq4JWlMeDK9ZkgMK6S5i5ke6G6SjSXMJHuhug0khGgxC0IKzQrGBGqI8CAsIQgNIjGEljSIEBAkbrLBEayyFoUbElK+mazpIHrkLRLmNfoAwIIyJxZ6JYNWFRCEV1bd+UDIYgH19RiepWaeQNpB7SlqRZ1YfJti3r5hhDTSG7TTfeiVrqJZltw/Wuitjzq+6nB29/ft9pf8AAuvqKtXgCwMSPXKnGdmewzyQPfMr9bZk1tagkBwoYA/iH8zAPuM4Mi0PTmr1XnLWzgZKBdoUuwKtuZj9IAOeMnnjOMTC3vcPUxf0xS0+43H7Oh6t0hHK2JXWWTJ2sp2uNjoF+kjafrOGwSJm9L0FTWD+GYpUoosYZ4U82JWuOT9LkkMcKLBgHI22dSdUwFZIG5l3XUkIUXu67XJIPAAYZznsuMyUdMC7hS7UhwFYKFPZAgZWIyr7VUZyRx2zzG1uCL+IDWXb0vtsS0qgTICDapQIdwVcqQSzd9xGccRuk1Wo81POqNrUod7VGv8AFaFOCrMuSqqQSvfIIA7C63l6eqx1XG1WdsklmKr+Z2yScADJJjun1lFJY5dzvc4wN20DCj0UAAAfHPOY2cPgDxHpeP5wGeDkMAh7BbSRipieMPgk8d4xus6S4Ku5bQzKMbCwBY7UZgRwrEgK3Y54yJX1t1l1j6cMK1ArYn6t7VsTuKEEBeVK+47+ozDVQtreSoYaasdjuxbYbCxXc/1FU2g5Bwd+M/TiRs4p06ZS+rtPlqoSqpQEzX9RLsXyuOQNgDDkZcepmjoLASwAI2sVIIx2/wAgggg/P3E5u5q9PqC1a2LtK79psd9Q7hlWtt5wQC6YYnOfpGMGaXh/qnnbi4VbVYpYFJZCUZlBRux+fUdj6S9Z7Y58fKn94dVS0vI3oO0zKGlyt5s8yYXVaPDSsrR++Sqm3w3yAvGG2DRdV1BU4OSfYf6yjd1hj+Ebfk8mc11K+1rXuqcsFdlakhNrBGKHY2AVfAyMnHGOM5ljSatbFDocg/cEEcEMDypB4IPIMwtknb08XiUisTMdtUa+30c/2idF6ybnRxuCPhV3fnXZnft9MkEj1x95zltv8VlF/wCByLH/APt55rT/AJPRm9eQPUil07q7v1qupGBrT6SPQHYzuR85Crn0GR7yIvO4aW8es1tOo6iXrKmOkCvJVM6Xi6OhCEIEIQgNIjSJJEIgRFZGySciNIhO1ZkkbJLZWRsshbam9cqXVzSdZXtSQtEuS6x0hbLUsOQyH07EckA/qZmp1IVXGp+AdpU+gJ4wfbsJ2GopnAeMtIVsFmDgrgn2Izj/AD/aZZY1XcPR8G/LLFbT8aj/ALb+o1qVjLuqD3Zgo/cxlWtS1W8uwN3G5GB2kjjt2POZxWk6i6X7j9eK8DdzjLc7T6ZwP2E19Ba9zNqEcVh1Fe0De2EZyGcngH6jwB2Pc+nPt61sek2i0tVlllOpXz3TBQ3AuPKPCsNxIDFg/IwTgZ7S4elqGDVW2VHaUJDeYSMqRk27u23A+Gb3jdJSEzyWZjlnbG5j2GcYAAHAAAAkFXW0YZ2W+uD5TsCASM5UEDt2PPxJ2pFdeydS0rkpY9w3qVrratPLKm2ysMxJdt3C4x2wT+j9Zu06kUuEVlwqkPYUKZLOi85BXGfQYzyTg59XVD5u+9dq/wAzyMKwJ2sF/CwyzsrKRj03DHqZ9XeS6WWA0ogfLBgWG7H0WFeFXjJ7jKryPWdq8fwnbWXWWbMI/k2rYSpCbkaolNgLMQdzHkkAhSM8kSG66g3V3eX5aq1rWWbBlbV+jY7rkKp3OSwOCUAJlbpnT62NhO8qGVKzuKk1rUi4DrgshwAQfVT3PMu6wKURawrJU6l6k28qoOEA7AglWx67cesbTFetuq6fqc8E/b7TUreed6brpNh3VmtN/lrYSD/MABKtjIHJKggkZUjg4z0dfW2/pB+xM0pkiI1Lh8jw7WtyxuoWyO8yZOl6kjrnIXnGCQDn2+ZBd16pfUn54A/uZrzj8uGPHyTMxFfTaa2VdRqQoyTOW6z1q/YXpIUqCdmzeXGPwj1DccYHr2MxK+ps9vmM+ovwXIAqKJWj7cBkOC5+njAJ78CUnLHw6afT7zMc506UOOccZJP7kk/3Myus0rwwJQWWVJcFOBarMKwH+eVGRgkcHiS16tWUMrAqRkHtn95S65qF/h3OQdu1xyM5rZXGP1UTDb1Jp02m1C1qBwo4VR2A9FUY7e0Z0rpwOtXUg/hV0IPucY2j/ufM4Hxh1dnYCtmVVZcYJXLD6936cftPSPCDM2lqd/xOoY/duc/tiWxd2YedE48O4+ev+HXUWS7WZn6cS9XOt4ErAiQiSVT4QhCBCEICERCI6ECMiNIkhEaRCULLIXWWmEiZZC0KFtcyeo6IOpBGQRib7rKltUhaJeX9S8NNWS1ZLemD7d+8xNEz1jHKMCcjse5Iz+hnrmo0wM5nrPhtbDuGVb49fuJhfD81er431CYnWX1+XJ6nqlgqYZzx35B7+4mh0fWo1YUAJtJXaO3B9Pv3/WVdb4etAI7g+vY/tM5a2rJVuDkn9+eJjNbR7epTLiyT9k7dUbcxpfPB+xBmCmtceufvLadQB7g5+JXa/EarNJQo7IjMK2XO8KXKrWVD5CgHjA457cSSrpdIJYrvLHJ3YwT35QYXuSe3difUyp1DVb0NaLvawMuGB2r9J+p+DwCB+pEu1nCgZzgAZPc4GMmTtXh2tFUK7CqlcY24G3Htt7YmYld1VbJUq8NY4P8AXklwgU8KSTg+gHbvxa8yL5kbTwInWKT3sVCCQVYhWBBwQQeRM9QLrRWCLaK/qLNh+WSxPKz6nDK2Tkj9Zbq1ykkA4x78ft7yHpDnYxbG42OWYHIY5xkcdhjaP+mNomu9JqtPaR5dlgNagDK5D2jH/wAh/L6Z2n6vgcSTyTU+6kLtO3dUBtyRn6kOcBuRkY52jkGONsZZqQvc942ng5ipuSSNpJJIPcEknH95LaNyED2/t3P9pula73VSMnOAeR9+Zu9P8PVqQwXkff7S9KTbtz+R5NcP2zHemHofDf8AEVMScFx9PH4TkYP64/Yz0bpWl2Ii/wBKqv7ACR6LSATXprnTWkVeJn8m+We/SalZbQSKtZYQS7lk+JHRJKp0IQhAhCRsckfBgSQhCARCIsIDCIwiSkRpEJQMshdJbIkTSExKjZVKtlE1CsiauQtEsS7Sg+kxep9CSwcjn0PqPsZ170yvZRImNtK3ms7idS8y1fhqxOVO77jEybdPYpwyMP0OP3nrVmlEp39PB9JlOGs+nfj+pZa/1dvLEs+r2OP9ZYXUNjvOx6j4bR/TB9xwZhajwxap+lgR6Z7zK2K0enfi+oYrR93Us8ao47Spq9QWUgnj2l5uj3g42Z+cjE0dB4XJ5sOfZRwCfknv7/pKxjtPw2v5mGkb5b/0c3W31H7j/Ajun3lUXB9Mke+ef9Z2DeHqv6B+0y9f4cI5r/8AE9v09pacVohjj+oYrW1PSrXqAfvMzU3E2tnsAoH25MeQVOCCpHoeDOs6D00GsORkv9Wf7AftKUpynTpz+TXDTlre2L4ZrL6qvjgbif0U/wCuJ6Xp6JBoNIBNemqddKcY08Dy/J/Wty1roU1S5WkK0kwE0cUyciyVRGKZKBJVksIQhAhCRs37QBjmKqwVfePgEIQgEIQgEQiLCBGwibY9hEMCFhEKyfbEIhO1ZkkbVy2VjSshbai1UiaiaBSNNcJ2y208jbSj2mqa5GySE7ZJ0g9oNpvb/ft+s1BVDyYNsg6WRPo5tmmJ5ELcnJ9T8OJeuPwt+Vscg/6j4ml0zpZrrRDyVVVJHYkDBxN1KJMKpHGN7WnNaa8d9KNNGJcrrkq1yVUlmUyYFkiLHbYqiSpMgD3irBY6ECEIQCMCR8IBCEIBCEIBCEIBCEIBE2xYQCJiLCA3ETEfCBGViFZJiGITtDtjGqljEMQnaDZE2SxiJtg2g8uKK5PiGINoQkcEkmIuIRs0LFAjoQgYiFcxYQCEIQCEIQCEIQCEIQCEIQCEIQCEIQCEIQCEIQCEIQCEIQCJCEBYQhCRCEIQIQhAIQhAIQhAIQhAIQhA/9k="/>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s-MX" sz="1350">
              <a:solidFill>
                <a:srgbClr val="00204E"/>
              </a:solidFill>
              <a:latin typeface="Arial" charset="0"/>
            </a:endParaRPr>
          </a:p>
        </p:txBody>
      </p:sp>
      <p:sp>
        <p:nvSpPr>
          <p:cNvPr id="2" name="Rectángulo 1"/>
          <p:cNvSpPr/>
          <p:nvPr/>
        </p:nvSpPr>
        <p:spPr>
          <a:xfrm>
            <a:off x="1187624" y="2564904"/>
            <a:ext cx="7057005" cy="1200329"/>
          </a:xfrm>
          <a:prstGeom prst="rect">
            <a:avLst/>
          </a:prstGeom>
        </p:spPr>
        <p:txBody>
          <a:bodyPr wrap="square">
            <a:spAutoFit/>
          </a:bodyPr>
          <a:lstStyle/>
          <a:p>
            <a:pPr algn="ctr">
              <a:lnSpc>
                <a:spcPct val="150000"/>
              </a:lnSpc>
            </a:pPr>
            <a:r>
              <a:rPr lang="es-MX" sz="4800" b="1" dirty="0" smtClean="0">
                <a:latin typeface="Arial" panose="020B0604020202020204" pitchFamily="34" charset="0"/>
                <a:cs typeface="Arial" panose="020B0604020202020204" pitchFamily="34" charset="0"/>
              </a:rPr>
              <a:t>VI. Recomendaciones</a:t>
            </a:r>
          </a:p>
        </p:txBody>
      </p:sp>
    </p:spTree>
    <p:extLst>
      <p:ext uri="{BB962C8B-B14F-4D97-AF65-F5344CB8AC3E}">
        <p14:creationId xmlns:p14="http://schemas.microsoft.com/office/powerpoint/2010/main" val="647641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92180" y="735087"/>
            <a:ext cx="2484276" cy="461665"/>
          </a:xfrm>
          <a:prstGeom prst="rect">
            <a:avLst/>
          </a:prstGeom>
        </p:spPr>
        <p:txBody>
          <a:bodyPr wrap="square">
            <a:spAutoFit/>
          </a:bodyPr>
          <a:lstStyle/>
          <a:p>
            <a:r>
              <a:rPr lang="es-MX" sz="2400" b="1" dirty="0" smtClean="0"/>
              <a:t>Recomendaciones</a:t>
            </a:r>
            <a:endParaRPr lang="es-MX" sz="2400" dirty="0"/>
          </a:p>
        </p:txBody>
      </p:sp>
      <p:cxnSp>
        <p:nvCxnSpPr>
          <p:cNvPr id="3" name="Conector recto 2"/>
          <p:cNvCxnSpPr/>
          <p:nvPr/>
        </p:nvCxnSpPr>
        <p:spPr>
          <a:xfrm>
            <a:off x="6192180" y="1196752"/>
            <a:ext cx="248427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5" name="Diagrama 4"/>
          <p:cNvGraphicFramePr/>
          <p:nvPr>
            <p:extLst>
              <p:ext uri="{D42A27DB-BD31-4B8C-83A1-F6EECF244321}">
                <p14:modId xmlns:p14="http://schemas.microsoft.com/office/powerpoint/2010/main" val="3905644678"/>
              </p:ext>
            </p:extLst>
          </p:nvPr>
        </p:nvGraphicFramePr>
        <p:xfrm>
          <a:off x="395536" y="1412776"/>
          <a:ext cx="842493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53062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597819607"/>
              </p:ext>
            </p:extLst>
          </p:nvPr>
        </p:nvGraphicFramePr>
        <p:xfrm>
          <a:off x="899592" y="908720"/>
          <a:ext cx="7911885" cy="5112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78838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data:image/jpeg;base64,/9j/4AAQSkZJRgABAQAAAQABAAD/2wCEAAkGBxISEBUSEhIWEhUVFRUVFRUVFRUVFRUWFxUWFhUVFRUYHSggGBslGxUWITEiJSktLi4uFx8zODMtNygtMCsBCgoKDg0OGhAQGjUlHyUuLzc1Ny0tLS4tKy0tLS8tLSstLS0tLS0tLS0tLS0tLS0tLS0uLS0tLS0tLS0tLS0tLf/AABEIAMIBAwMBIgACEQEDEQH/xAAcAAABBQEBAQAAAAAAAAAAAAAAAQIDBAUGBwj/xAA5EAACAgEDAgUCBAUCBgMBAAABAgADEQQSIQUxBhNBUWEicTJCgZEUI1KhscHwM2JygpLRQ1PxFv/EABoBAQADAQEBAAAAAAAAAAAAAAABAgMEBQb/xAArEQEAAgICAgEDAwMFAAAAAAAAAQIDERIhBDFBBSJRE9HxMmGRcYGhscH/2gAMAwEAAhEDEQA/APcIQhAIhYCKTId3MCaEZmLuhOjoRu6LmEFhEzFzAIQzG5MB0I0H3joBCEIBCEIBCEIBAmEjZs/aA8HMWIvaLAIQhAIQhAIQjSfaA6Ebk+sdAIQhAMzM8Sap69LbZWdrKu4HAOMEZOCD6Zl9mmZ1jLae1RyWqsAA9ypxiRPpemotG/y4YeJtZwfPyCM58uscZ+F9hx95X/8A63WrdWPM3AncylaxuRSu4Ehc5IIGR27yjoLfMQduOCB6fOJl+MbbKaFsr4IsGWxnaCCvrxySBOLlb8vpv0MOu6R/iHq/TvFent4YmpvZ+B+jdv3xNoWZ5HM+eOneL91gFyAIU/IMneD35PbHpzO46T1KxEV6XZVYBgp/CQRkZU8TWuaflw5vplfeOf8AP7vUN8UPOT0Pin0uTH/MnI/VTyP7zQXxFp/6z/4P/wCprGSs/Lz7+JmrOuM/7dt0PHBpkU9aoYgCwZPAHI5/UTO6t4m2Mop2WAjLE54OeBwZM3iI3tWnjZb24xV05PaLkes4oeL7fWpP0LCdJ03qiXoGX/uU9wfaK5K29GXxcuKN2jpo7uI8SENHBpdz6SwjQ0XMILCEIBCEjZv0gDHMVVgq+sfAIQhAIQhAIQhARu0SOIjc47wAH2gogojoBCEIFS15Q1FuO0t2zP1IkNIh5/ptJ5WrtrPZvrTjuMn19MZIjfFXSWv0xrTg7kbt6KcniWvGtOFS0cMrgZHBAOf9QJB4b655jeVaRu/I3A3e6n5/zOS0atp9BhyTkxRZ5tb0K1AW28V9zn8QORlf9+s9H8LX+dpK29QNjY914/xg/rKnjTQW12U6ikEpu2Xr+UByqhyM/wCzI/Cdhqts3soS25UUFsfzGR3Bxjudu3uM/cRMR7hWmW0Txs6I0Q/h5omqJ5cjTb9RRrqIII7ggj9JU6XmyiqxgMvWjHHbLKDx8czS19nlVPZgEojMAeBkAkZPoIuj0QqqSsEkIioCe5CgDJ/aNI59qvkSTTF623IxU/Hr8Eeolzy4eXGibRMal0PS+o+amTww4YenwR8GaCvOV0NxrYnHB7zZo1gbsf8A3Oil9x28XycE0tM1jpqq0eGnM6jqlm47CAAeOAc/PMm0HV23YtIwfXGMH5+JP6kb0ifDyRXl/Log0dmV1eSK00cuksQrEBjoVEIQgEIQgEIQgEIQgEIQgEIQgEIQgUbBKN6zQsEqXLIaQ5jxEFWlmZA4GCVbsfqHf7d/0nHdP8NXeZXYCtle5WDqSQcHsQPqHK4zg44nd+IdMX09iqMko2B7nGQP3nn/AEfxDZpcgKHQtlkPByeDtPoe3oe058uot29jwYtbFaK+9u8upZ1KvUjKRgrvJyP1QTxHxTVZXaFcsXRnUsSSx2OdrFu5+kg5+Z7T0zxFpr7BVXZ/MKB9hBHGASMkYJGewmZ488OrqES0Y8xDsHYBhZhcE/fGPv8AMjUT6Tymk9wyfCXjdLa9mrZa7FAw5yFsHufZ/f39J23l+veeD6rSmvKsMHkDP7c/PxPU/BPi1NUqUOpS1as5yNjhQoJHOQ2DnGPQ8yse9S1vETXnT02NdcVZEFYfzdygs21MgZ2scE5K7j2/KfjL+m6Rq6a0c7mRFUnJOSoAzk8nt3jvEC401jY5RfMXHcMn1IR85A49e3rJ9JqVtDbQQVYqysNrKw9CPtgg9iCCMgy+mHMmyGyWNkAsaTzV/LlHTZsudh+CvNS+zPx5rfIUgIPkWfE1wkzekjFmpTGAl/0/IsqqtJ/87H/aNHNZ8uHlyxtihY0c1rpl+F2H07fb2mkrzitFS9ztcxspsTCLVuOKiF3ncFYrYWFiZ/6QO4M6HpHUBdUlg43DkHgqw4ZSPQhgQR7gzWk/Dg8jHqeUfLaVpIplNHk6tLuSYT5ixgMcDJVLCEIBCEIBCEIBCEIBCEIBCEIFVxK1qy4wkFiyF4ZmoScD4s6ASTZUvOcuo4zznI+Z6NckzdVRmUtWLRqXRgzWxW5VeJo713qwyjqOPQhgeP8AE9R8CdbfVUOLubK2wxwAGVslSQOAe4x8D3lTq3REbJ2jJ9QBnI7HMd4HSrT76WbNljb9xGFJyVFYb+sAZ29yGyOO2EY5pP8AZ62TyqZ8c9fdDF8Y9LRtRZxycWEbTgK20B93Y5feMDtj5nB6vSlW8vGMkgE9uQQO09h8cogqrtfslgTAG5j5v0DYPcNtP2DD1nD9T6duBDDBH6EGXmvKHNiyzitv4l6Lo+itsrGoubUGsJgEBULrghyBy5BAI3E9gcZ5jtRRdXZZbUi2B1Ushc1tvQEZU7WDFl2jnGNg59vKeieJtTpWUI+9Bn+U5JTH0khfVe3pwPaevdF6mmqoS+s8OoJHqrY+pT8gytbRLTNhtj7nuFbV9Q3UB6clrWFdYKkMrs21tynBBTDlh3GwwXolaAeSWpYADcjfix62KfpsJ9SRn5B5lbo+hRLStleLla21XySLFd3AtXnG8KwVjjIzjOCM7hlmO2WeluxUWXm2vuyMiDc2MAZTA8v12kEkgc44kBorp1tKUqKzbXc1gUAI61eUBkD84a1MH+ncPbG3mZXUV2amnUEHy0rvqcgFiptahlYgc7f5JBPpuGeMkSTMtTbKPW0sND+VncBu2rndYq8tWpHKswBUMORmVR1xrLWq09Is2DcbHsFdTL2/lsoZmO4Mv4QPoPPbN7S9TrYhG/lWE48qz6XzgkhfRxgE5UkcSDsvTEq8pTTjY31DHPf3Pv6fGMekr16W2mxjTteuxmdq2O0o7AZatu20kElcZ3OTn0lLo1NtjpqFK012brHRGJ8wncEDIVwrcgs6sCSoBEuanqZZxVp8O2WD2YZ6qcAn6ivDNkAbNwPPMk9tPp3URZWHwRnII4OCpKsM/BBmjReGJAPbGf1zj/BmDpenCquwVnDuWdnIGTYw5cqMDvzgcfuTKXgDXPcltlhyxatSQMAlalBIHpk5OPmWi3emGTBHCbR8O1VpKDKqNJlM0cUpgYsYDHCSgsIQhAhCEAhCEAhCEAhCECJhInEnMiYcwmFSwSrak0XTjMrWJKrxLF1VM8x8Ygo94BIyEbg47BWH9xmeu3VTl/EXQK7zuI54GRnkA5wZnkrNo6d3h+RXFfdvWmT0XxIl9H8PrsMliAeZznkD8RHYjuGHYj9Zq9f6VtRWQAoPxH82TtG4nsQcZ+5+Zxev6Y9HplOwPt7AzYq8TsaKNMq4/wCGjuTkkAgYUemeJlW0xOrO/NgrkrzxenNdR6IVOU5HPB+3vKfT+qX6QVmtipWxCy/lYgMuGHqMMR/+Cd82mzMDrfQN/wBS8HufnHaTfH81ZeP5mvty9w7zSWU6+mu4F1I3KdjtW65xvrLIQcHCnjGcKZY6RqiwsRm3NTY1ZPqR3Qt8lSM+5Bnmnh3rD6S3PO0kCxPce4/5h6Ttup9TVLUtoKO1ifWpZgHrRLLEwFVm35D4wDwGBBwMK22ZsPCevU+nRkf7+0yqlOpZnZ2SpWeuta3dCxVilljspBPKkKBwBzySNsPUurB9Gz0v9diiuvayki6wAIpYZUMC455HrNLSmsL5dZXFYVdqkHaNo2ggdvpxLMoiTdP05VsFhZ3ZVZELuW2oxUso98lF5bJ4795F1J/NP8OgRiebCyh1qXBKsVPBcnG0H5PpzB1+lmFZHmFEcm0VPYlhQ1uuV8shmwxU49gcZOAV6ZrNKpFGnAQYJCpWUUEAZU8AB8YJB594TpD0u2vSLqauVp05Fi43OEresOwzjO7eLW284Dr6ES10LeBYpQqnm2PWSNu5bGL48s8pgnHPfv64FLrPSd7GwFnQlGt0+Rst27Qxx+YlVUbWOOPk50NP1RHbYA6kgsvmVvXuA77d4B4yOPmDiualyEYgZIViB7nBwJj+BqRVpV4wz/W2fnAX7fSBNC3XVjcN6lgrMVDAttHc7c5kPTzgS1Y72yz2mKcfz/5/Loa7JYreUtLzLSn9Zq4JWlMeDK9ZkgMK6S5i5ke6G6SjSXMJHuhug0khGgxC0IKzQrGBGqI8CAsIQgNIjGEljSIEBAkbrLBEayyFoUbElK+mazpIHrkLRLmNfoAwIIyJxZ6JYNWFRCEV1bd+UDIYgH19RiepWaeQNpB7SlqRZ1YfJti3r5hhDTSG7TTfeiVrqJZltw/Wuitjzq+6nB29/ft9pf8AAuvqKtXgCwMSPXKnGdmewzyQPfMr9bZk1tagkBwoYA/iH8zAPuM4Mi0PTmr1XnLWzgZKBdoUuwKtuZj9IAOeMnnjOMTC3vcPUxf0xS0+43H7Oh6t0hHK2JXWWTJ2sp2uNjoF+kjafrOGwSJm9L0FTWD+GYpUoosYZ4U82JWuOT9LkkMcKLBgHI22dSdUwFZIG5l3XUkIUXu67XJIPAAYZznsuMyUdMC7hS7UhwFYKFPZAgZWIyr7VUZyRx2zzG1uCL+IDWXb0vtsS0qgTICDapQIdwVcqQSzd9xGccRuk1Wo81POqNrUod7VGv8AFaFOCrMuSqqQSvfIIA7C63l6eqx1XG1WdsklmKr+Z2yScADJJjun1lFJY5dzvc4wN20DCj0UAAAfHPOY2cPgDxHpeP5wGeDkMAh7BbSRipieMPgk8d4xus6S4Ku5bQzKMbCwBY7UZgRwrEgK3Y54yJX1t1l1j6cMK1ArYn6t7VsTuKEEBeVK+47+ozDVQtreSoYaasdjuxbYbCxXc/1FU2g5Bwd+M/TiRs4p06ZS+rtPlqoSqpQEzX9RLsXyuOQNgDDkZcepmjoLASwAI2sVIIx2/wAgggg/P3E5u5q9PqC1a2LtK79psd9Q7hlWtt5wQC6YYnOfpGMGaXh/qnnbi4VbVYpYFJZCUZlBRux+fUdj6S9Z7Y58fKn94dVS0vI3oO0zKGlyt5s8yYXVaPDSsrR++Sqm3w3yAvGG2DRdV1BU4OSfYf6yjd1hj+Ebfk8mc11K+1rXuqcsFdlakhNrBGKHY2AVfAyMnHGOM5ljSatbFDocg/cEEcEMDypB4IPIMwtknb08XiUisTMdtUa+30c/2idF6ybnRxuCPhV3fnXZnft9MkEj1x95zltv8VlF/wCByLH/APt55rT/AJPRm9eQPUil07q7v1qupGBrT6SPQHYzuR85Crn0GR7yIvO4aW8es1tOo6iXrKmOkCvJVM6Xi6OhCEIEIQgNIjSJJEIgRFZGySciNIhO1ZkkbJLZWRsshbam9cqXVzSdZXtSQtEuS6x0hbLUsOQyH07EckA/qZmp1IVXGp+AdpU+gJ4wfbsJ2GopnAeMtIVsFmDgrgn2Izj/AD/aZZY1XcPR8G/LLFbT8aj/ALb+o1qVjLuqD3Zgo/cxlWtS1W8uwN3G5GB2kjjt2POZxWk6i6X7j9eK8DdzjLc7T6ZwP2E19Ba9zNqEcVh1Fe0De2EZyGcngH6jwB2Pc+nPt61sek2i0tVlllOpXz3TBQ3AuPKPCsNxIDFg/IwTgZ7S4elqGDVW2VHaUJDeYSMqRk27u23A+Gb3jdJSEzyWZjlnbG5j2GcYAAHAAAAkFXW0YZ2W+uD5TsCASM5UEDt2PPxJ2pFdeydS0rkpY9w3qVrratPLKm2ysMxJdt3C4x2wT+j9Zu06kUuEVlwqkPYUKZLOi85BXGfQYzyTg59XVD5u+9dq/wAzyMKwJ2sF/CwyzsrKRj03DHqZ9XeS6WWA0ogfLBgWG7H0WFeFXjJ7jKryPWdq8fwnbWXWWbMI/k2rYSpCbkaolNgLMQdzHkkAhSM8kSG66g3V3eX5aq1rWWbBlbV+jY7rkKp3OSwOCUAJlbpnT62NhO8qGVKzuKk1rUi4DrgshwAQfVT3PMu6wKURawrJU6l6k28qoOEA7AglWx67cesbTFetuq6fqc8E/b7TUreed6brpNh3VmtN/lrYSD/MABKtjIHJKggkZUjg4z0dfW2/pB+xM0pkiI1Lh8jw7WtyxuoWyO8yZOl6kjrnIXnGCQDn2+ZBd16pfUn54A/uZrzj8uGPHyTMxFfTaa2VdRqQoyTOW6z1q/YXpIUqCdmzeXGPwj1DccYHr2MxK+ps9vmM+ovwXIAqKJWj7cBkOC5+njAJ78CUnLHw6afT7zMc506UOOccZJP7kk/3Myus0rwwJQWWVJcFOBarMKwH+eVGRgkcHiS16tWUMrAqRkHtn95S65qF/h3OQdu1xyM5rZXGP1UTDb1Jp02m1C1qBwo4VR2A9FUY7e0Z0rpwOtXUg/hV0IPucY2j/ufM4Hxh1dnYCtmVVZcYJXLD6936cftPSPCDM2lqd/xOoY/duc/tiWxd2YedE48O4+ev+HXUWS7WZn6cS9XOt4ErAiQiSVT4QhCBCEICERCI6ECMiNIkhEaRCULLIXWWmEiZZC0KFtcyeo6IOpBGQRib7rKltUhaJeX9S8NNWS1ZLemD7d+8xNEz1jHKMCcjse5Iz+hnrmo0wM5nrPhtbDuGVb49fuJhfD81er431CYnWX1+XJ6nqlgqYZzx35B7+4mh0fWo1YUAJtJXaO3B9Pv3/WVdb4etAI7g+vY/tM5a2rJVuDkn9+eJjNbR7epTLiyT9k7dUbcxpfPB+xBmCmtceufvLadQB7g5+JXa/EarNJQo7IjMK2XO8KXKrWVD5CgHjA457cSSrpdIJYrvLHJ3YwT35QYXuSe3difUyp1DVb0NaLvawMuGB2r9J+p+DwCB+pEu1nCgZzgAZPc4GMmTtXh2tFUK7CqlcY24G3Htt7YmYld1VbJUq8NY4P8AXklwgU8KSTg+gHbvxa8yL5kbTwInWKT3sVCCQVYhWBBwQQeRM9QLrRWCLaK/qLNh+WSxPKz6nDK2Tkj9Zbq1ykkA4x78ft7yHpDnYxbG42OWYHIY5xkcdhjaP+mNomu9JqtPaR5dlgNagDK5D2jH/wAh/L6Z2n6vgcSTyTU+6kLtO3dUBtyRn6kOcBuRkY52jkGONsZZqQvc942ng5ipuSSNpJJIPcEknH95LaNyED2/t3P9pula73VSMnOAeR9+Zu9P8PVqQwXkff7S9KTbtz+R5NcP2zHemHofDf8AEVMScFx9PH4TkYP64/Yz0bpWl2Ii/wBKqv7ACR6LSATXprnTWkVeJn8m+We/SalZbQSKtZYQS7lk+JHRJKp0IQhAhCRsckfBgSQhCARCIsIDCIwiSkRpEJQMshdJbIkTSExKjZVKtlE1CsiauQtEsS7Sg+kxep9CSwcjn0PqPsZ170yvZRImNtK3ms7idS8y1fhqxOVO77jEybdPYpwyMP0OP3nrVmlEp39PB9JlOGs+nfj+pZa/1dvLEs+r2OP9ZYXUNjvOx6j4bR/TB9xwZhajwxap+lgR6Z7zK2K0enfi+oYrR93Us8ao47Spq9QWUgnj2l5uj3g42Z+cjE0dB4XJ5sOfZRwCfknv7/pKxjtPw2v5mGkb5b/0c3W31H7j/Ajun3lUXB9Mke+ef9Z2DeHqv6B+0y9f4cI5r/8AE9v09pacVohjj+oYrW1PSrXqAfvMzU3E2tnsAoH25MeQVOCCpHoeDOs6D00GsORkv9Wf7AftKUpynTpz+TXDTlre2L4ZrL6qvjgbif0U/wCuJ6Xp6JBoNIBNemqddKcY08Dy/J/Wty1roU1S5WkK0kwE0cUyciyVRGKZKBJVksIQhAhCRs37QBjmKqwVfePgEIQgEIQgEQiLCBGwibY9hEMCFhEKyfbEIhO1ZkkbVy2VjSshbai1UiaiaBSNNcJ2y208jbSj2mqa5GySE7ZJ0g9oNpvb/ft+s1BVDyYNsg6WRPo5tmmJ5ELcnJ9T8OJeuPwt+Vscg/6j4ml0zpZrrRDyVVVJHYkDBxN1KJMKpHGN7WnNaa8d9KNNGJcrrkq1yVUlmUyYFkiLHbYqiSpMgD3irBY6ECEIQCMCR8IBCEIBCEIBCEIBCEIBE2xYQCJiLCA3ETEfCBGViFZJiGITtDtjGqljEMQnaDZE2SxiJtg2g8uKK5PiGINoQkcEkmIuIRs0LFAjoQgYiFcxYQCEIQCEIQCEIQCEIQCEIQCEIQCEIQCEIQCEIQCEIQCEIQCJCEBYQhCRCEIQIQhAIQhAIQhAIQhAIQhA/9k="/>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s-MX" sz="1350">
              <a:solidFill>
                <a:srgbClr val="00204E"/>
              </a:solidFill>
              <a:latin typeface="Arial" charset="0"/>
            </a:endParaRPr>
          </a:p>
        </p:txBody>
      </p:sp>
      <p:sp>
        <p:nvSpPr>
          <p:cNvPr id="2" name="Rectángulo 1"/>
          <p:cNvSpPr/>
          <p:nvPr/>
        </p:nvSpPr>
        <p:spPr>
          <a:xfrm>
            <a:off x="1043608" y="1628800"/>
            <a:ext cx="7057005" cy="3046988"/>
          </a:xfrm>
          <a:prstGeom prst="rect">
            <a:avLst/>
          </a:prstGeom>
        </p:spPr>
        <p:txBody>
          <a:bodyPr wrap="square">
            <a:spAutoFit/>
          </a:bodyPr>
          <a:lstStyle/>
          <a:p>
            <a:pPr algn="ctr">
              <a:lnSpc>
                <a:spcPct val="200000"/>
              </a:lnSpc>
            </a:pPr>
            <a:r>
              <a:rPr lang="es-MX" sz="4800" b="1" dirty="0" smtClean="0">
                <a:latin typeface="Arial" panose="020B0604020202020204" pitchFamily="34" charset="0"/>
                <a:cs typeface="Arial" panose="020B0604020202020204" pitchFamily="34" charset="0"/>
              </a:rPr>
              <a:t>FONE</a:t>
            </a:r>
          </a:p>
          <a:p>
            <a:pPr algn="ctr">
              <a:lnSpc>
                <a:spcPct val="200000"/>
              </a:lnSpc>
            </a:pPr>
            <a:r>
              <a:rPr lang="es-MX" sz="4800" b="1" dirty="0" smtClean="0">
                <a:latin typeface="Arial" panose="020B0604020202020204" pitchFamily="34" charset="0"/>
                <a:cs typeface="Arial" panose="020B0604020202020204" pitchFamily="34" charset="0"/>
              </a:rPr>
              <a:t>PASE DE LISTA</a:t>
            </a:r>
            <a:endParaRPr lang="es-MX"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38462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Título"/>
          <p:cNvSpPr>
            <a:spLocks noGrp="1"/>
          </p:cNvSpPr>
          <p:nvPr>
            <p:ph type="ctrTitle"/>
          </p:nvPr>
        </p:nvSpPr>
        <p:spPr>
          <a:xfrm>
            <a:off x="661474" y="1566272"/>
            <a:ext cx="7703388" cy="3821502"/>
          </a:xfrm>
          <a:noFill/>
          <a:ln>
            <a:noFill/>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nchorCtr="0">
            <a:noAutofit/>
          </a:bodyPr>
          <a:lstStyle/>
          <a:p>
            <a:pPr algn="just">
              <a:lnSpc>
                <a:spcPts val="5000"/>
              </a:lnSpc>
            </a:pPr>
            <a:r>
              <a:rPr lang="es-MX" sz="3400" b="1" dirty="0" smtClean="0">
                <a:solidFill>
                  <a:schemeClr val="tx1"/>
                </a:solidFill>
              </a:rPr>
              <a:t>Con el objeto de que el proceso de la verificación de personal incorporado en las nóminas del FONE sea mas eficiente, se diseño una herramienta informática operada en una plataforma de internet.</a:t>
            </a:r>
            <a:endParaRPr lang="es-MX" sz="3400" dirty="0">
              <a:solidFill>
                <a:schemeClr val="tx1"/>
              </a:solidFill>
            </a:endParaRPr>
          </a:p>
        </p:txBody>
      </p:sp>
      <p:pic>
        <p:nvPicPr>
          <p:cNvPr id="6"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
        <p:nvSpPr>
          <p:cNvPr id="10" name="4 Marcador de número de diapositiva"/>
          <p:cNvSpPr>
            <a:spLocks noGrp="1"/>
          </p:cNvSpPr>
          <p:nvPr>
            <p:ph type="sldNum" sz="quarter" idx="4294967295"/>
          </p:nvPr>
        </p:nvSpPr>
        <p:spPr>
          <a:xfrm>
            <a:off x="8153400" y="6572250"/>
            <a:ext cx="919163" cy="285750"/>
          </a:xfrm>
        </p:spPr>
        <p:txBody>
          <a:bodyPr/>
          <a:lstStyle>
            <a:lvl1pPr algn="r">
              <a:defRPr sz="1000" b="1">
                <a:solidFill>
                  <a:schemeClr val="bg1"/>
                </a:solidFill>
                <a:latin typeface="+mn-lt"/>
              </a:defRPr>
            </a:lvl1pPr>
          </a:lstStyle>
          <a:p>
            <a:pPr>
              <a:defRPr/>
            </a:pPr>
            <a:r>
              <a:rPr lang="es-MX" dirty="0" smtClean="0"/>
              <a:t>ASF | 3</a:t>
            </a:r>
            <a:endParaRPr lang="es-MX" dirty="0"/>
          </a:p>
        </p:txBody>
      </p:sp>
    </p:spTree>
    <p:custDataLst>
      <p:tags r:id="rId1"/>
    </p:custDataLst>
    <p:extLst>
      <p:ext uri="{BB962C8B-B14F-4D97-AF65-F5344CB8AC3E}">
        <p14:creationId xmlns:p14="http://schemas.microsoft.com/office/powerpoint/2010/main" val="4213911749"/>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timing>
    <p:tnLst>
      <p:par>
        <p:cTn id="1" dur="indefinite" restart="never" nodeType="tmRoot"/>
      </p:par>
    </p:tnLst>
  </p:timing>
  <p:extLst mod="1">
    <p:ext uri="{E180D4A7-C9FB-4DFB-919C-405C955672EB}">
      <p14:showEvtLst xmlns:p14="http://schemas.microsoft.com/office/powerpoint/2010/main">
        <p14:playEvt time="2513" objId="3"/>
        <p14:stopEvt time="13328" objId="3"/>
      </p14:showEvtLst>
    </p:ext>
  </p:extLs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Título"/>
          <p:cNvSpPr>
            <a:spLocks noGrp="1"/>
          </p:cNvSpPr>
          <p:nvPr>
            <p:ph type="ctrTitle"/>
          </p:nvPr>
        </p:nvSpPr>
        <p:spPr>
          <a:xfrm>
            <a:off x="552092" y="1315180"/>
            <a:ext cx="7703388" cy="1699398"/>
          </a:xfrm>
          <a:noFill/>
          <a:ln>
            <a:noFill/>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nchorCtr="0">
            <a:noAutofit/>
          </a:bodyPr>
          <a:lstStyle/>
          <a:p>
            <a:pPr marL="457200" indent="-457200" algn="just">
              <a:lnSpc>
                <a:spcPts val="5000"/>
              </a:lnSpc>
              <a:buFont typeface="Wingdings" panose="05000000000000000000" pitchFamily="2" charset="2"/>
              <a:buChar char="Ø"/>
            </a:pPr>
            <a:r>
              <a:rPr lang="es-MX" sz="3000" b="1" dirty="0" smtClean="0">
                <a:solidFill>
                  <a:schemeClr val="tx1"/>
                </a:solidFill>
              </a:rPr>
              <a:t>Una </a:t>
            </a:r>
            <a:r>
              <a:rPr lang="es-MX" sz="3000" b="1" dirty="0">
                <a:solidFill>
                  <a:schemeClr val="tx1"/>
                </a:solidFill>
              </a:rPr>
              <a:t>mayor </a:t>
            </a:r>
            <a:r>
              <a:rPr lang="es-MX" sz="3000" b="1" dirty="0" smtClean="0">
                <a:solidFill>
                  <a:schemeClr val="tx1"/>
                </a:solidFill>
              </a:rPr>
              <a:t>cobertura en la verificación del personal incorporado en las nóminas </a:t>
            </a:r>
            <a:r>
              <a:rPr lang="es-MX" sz="3000" b="1" dirty="0">
                <a:solidFill>
                  <a:schemeClr val="tx1"/>
                </a:solidFill>
              </a:rPr>
              <a:t>del </a:t>
            </a:r>
            <a:r>
              <a:rPr lang="es-MX" sz="3000" b="1" dirty="0" smtClean="0">
                <a:solidFill>
                  <a:schemeClr val="tx1"/>
                </a:solidFill>
              </a:rPr>
              <a:t>FONE.</a:t>
            </a:r>
            <a:endParaRPr lang="es-MX" sz="3000" dirty="0">
              <a:solidFill>
                <a:schemeClr val="tx1"/>
              </a:solidFill>
            </a:endParaRPr>
          </a:p>
        </p:txBody>
      </p:sp>
      <p:sp>
        <p:nvSpPr>
          <p:cNvPr id="5" name="Rectangle 3"/>
          <p:cNvSpPr txBox="1">
            <a:spLocks noChangeArrowheads="1"/>
          </p:cNvSpPr>
          <p:nvPr/>
        </p:nvSpPr>
        <p:spPr bwMode="auto">
          <a:xfrm>
            <a:off x="2363569" y="700817"/>
            <a:ext cx="5789831" cy="614363"/>
          </a:xfrm>
          <a:prstGeom prst="rect">
            <a:avLst/>
          </a:prstGeom>
          <a:noFill/>
          <a:ln>
            <a:noFill/>
          </a:ln>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kern="1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a:lstStyle>
          <a:p>
            <a:pPr algn="r"/>
            <a:r>
              <a:rPr lang="es-ES_tradnl" altLang="es-MX" sz="4000" dirty="0" smtClean="0">
                <a:latin typeface="+mn-lt"/>
              </a:rPr>
              <a:t>OBJETIVOS</a:t>
            </a:r>
            <a:endParaRPr lang="es-ES_tradnl" altLang="es-MX" dirty="0">
              <a:latin typeface="+mn-lt"/>
            </a:endParaRPr>
          </a:p>
        </p:txBody>
      </p:sp>
      <p:sp>
        <p:nvSpPr>
          <p:cNvPr id="6" name="1 Título"/>
          <p:cNvSpPr txBox="1">
            <a:spLocks/>
          </p:cNvSpPr>
          <p:nvPr/>
        </p:nvSpPr>
        <p:spPr>
          <a:xfrm>
            <a:off x="552092" y="3142577"/>
            <a:ext cx="7703388" cy="1086926"/>
          </a:xfrm>
          <a:prstGeom prst="rect">
            <a:avLst/>
          </a:prstGeom>
          <a:noFill/>
          <a:ln w="9525" cap="flat" cmpd="sng" algn="ctr">
            <a:noFill/>
            <a:prstDash val="solid"/>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457200" indent="-457200" algn="just">
              <a:lnSpc>
                <a:spcPts val="5000"/>
              </a:lnSpc>
              <a:buFont typeface="Wingdings" panose="05000000000000000000" pitchFamily="2" charset="2"/>
              <a:buChar char="Ø"/>
            </a:pPr>
            <a:r>
              <a:rPr lang="es-MX" sz="3000" b="1" dirty="0" smtClean="0">
                <a:solidFill>
                  <a:schemeClr val="tx1"/>
                </a:solidFill>
              </a:rPr>
              <a:t>Comprobar los controles existentes en la asistencia y movimientos del personal.</a:t>
            </a:r>
            <a:endParaRPr lang="es-MX" sz="3000" dirty="0">
              <a:solidFill>
                <a:schemeClr val="tx1"/>
              </a:solidFill>
            </a:endParaRPr>
          </a:p>
        </p:txBody>
      </p:sp>
      <p:sp>
        <p:nvSpPr>
          <p:cNvPr id="8" name="1 Título"/>
          <p:cNvSpPr txBox="1">
            <a:spLocks/>
          </p:cNvSpPr>
          <p:nvPr/>
        </p:nvSpPr>
        <p:spPr>
          <a:xfrm>
            <a:off x="557849" y="4476753"/>
            <a:ext cx="7703388" cy="1081190"/>
          </a:xfrm>
          <a:prstGeom prst="rect">
            <a:avLst/>
          </a:prstGeom>
          <a:noFill/>
          <a:ln w="9525" cap="flat" cmpd="sng" algn="ctr">
            <a:noFill/>
            <a:prstDash val="solid"/>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457200" indent="-457200" algn="just">
              <a:lnSpc>
                <a:spcPts val="5000"/>
              </a:lnSpc>
              <a:buFont typeface="Wingdings" panose="05000000000000000000" pitchFamily="2" charset="2"/>
              <a:buChar char="Ø"/>
            </a:pPr>
            <a:r>
              <a:rPr lang="es-MX" sz="3000" b="1" dirty="0" smtClean="0">
                <a:solidFill>
                  <a:schemeClr val="tx1"/>
                </a:solidFill>
              </a:rPr>
              <a:t>Verificar la constitución y operación de los Consejos Escolares de Participación Social.</a:t>
            </a:r>
            <a:endParaRPr lang="es-MX" sz="3000" dirty="0">
              <a:solidFill>
                <a:schemeClr val="tx1"/>
              </a:solidFill>
            </a:endParaRPr>
          </a:p>
        </p:txBody>
      </p:sp>
      <p:pic>
        <p:nvPicPr>
          <p:cNvPr id="10"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
        <p:nvSpPr>
          <p:cNvPr id="12" name="4 Marcador de número de diapositiva"/>
          <p:cNvSpPr>
            <a:spLocks noGrp="1"/>
          </p:cNvSpPr>
          <p:nvPr>
            <p:ph type="sldNum" sz="quarter" idx="4294967295"/>
          </p:nvPr>
        </p:nvSpPr>
        <p:spPr>
          <a:xfrm>
            <a:off x="8153400" y="6572250"/>
            <a:ext cx="919163" cy="285750"/>
          </a:xfrm>
        </p:spPr>
        <p:txBody>
          <a:bodyPr/>
          <a:lstStyle>
            <a:lvl1pPr algn="r">
              <a:defRPr sz="1000" b="1">
                <a:solidFill>
                  <a:schemeClr val="bg1"/>
                </a:solidFill>
                <a:latin typeface="+mn-lt"/>
              </a:defRPr>
            </a:lvl1pPr>
          </a:lstStyle>
          <a:p>
            <a:pPr>
              <a:defRPr/>
            </a:pPr>
            <a:r>
              <a:rPr lang="es-MX" dirty="0" smtClean="0"/>
              <a:t>ASF | 5</a:t>
            </a:r>
            <a:endParaRPr lang="es-MX" dirty="0"/>
          </a:p>
        </p:txBody>
      </p:sp>
    </p:spTree>
    <p:custDataLst>
      <p:tags r:id="rId1"/>
    </p:custDataLst>
    <p:extLst>
      <p:ext uri="{BB962C8B-B14F-4D97-AF65-F5344CB8AC3E}">
        <p14:creationId xmlns:p14="http://schemas.microsoft.com/office/powerpoint/2010/main" val="2615319604"/>
      </p:ext>
    </p:extLst>
  </p:cSld>
  <p:clrMapOvr>
    <a:masterClrMapping/>
  </p:clrMapOvr>
  <mc:AlternateContent xmlns:mc="http://schemas.openxmlformats.org/markup-compatibility/2006" xmlns:p14="http://schemas.microsoft.com/office/powerpoint/2010/main">
    <mc:Choice Requires="p14">
      <p:transition p14:dur="0" advTm="26620"/>
    </mc:Choice>
    <mc:Fallback xmlns="">
      <p:transition advTm="26620"/>
    </mc:Fallback>
  </mc:AlternateContent>
  <p:timing>
    <p:tnLst>
      <p:par>
        <p:cTn id="1" dur="indefinite" restart="never" nodeType="tmRoot"/>
      </p:par>
    </p:tnLst>
  </p:timing>
  <p:extLst mod="1">
    <p:ext uri="{E180D4A7-C9FB-4DFB-919C-405C955672EB}">
      <p14:showEvtLst xmlns:p14="http://schemas.microsoft.com/office/powerpoint/2010/main">
        <p14:playEvt time="4876" objId="7"/>
        <p14:stopEvt time="24920" objId="7"/>
      </p14:showEvtLst>
    </p:ext>
  </p:extLs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35066" y="677959"/>
            <a:ext cx="5789831" cy="614363"/>
          </a:xfrm>
          <a:prstGeom prst="rect">
            <a:avLst/>
          </a:prstGeom>
          <a:noFill/>
          <a:ln>
            <a:noFill/>
          </a:ln>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kern="1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a:lstStyle>
          <a:p>
            <a:pPr algn="r"/>
            <a:r>
              <a:rPr lang="es-ES_tradnl" altLang="es-MX" dirty="0" smtClean="0">
                <a:latin typeface="+mn-lt"/>
              </a:rPr>
              <a:t>CARACTERÍSTICAS</a:t>
            </a:r>
            <a:endParaRPr lang="es-ES_tradnl" altLang="es-MX" dirty="0">
              <a:latin typeface="+mn-lt"/>
            </a:endParaRPr>
          </a:p>
        </p:txBody>
      </p:sp>
      <p:sp>
        <p:nvSpPr>
          <p:cNvPr id="3" name="Almacenamiento de acceso directo 2"/>
          <p:cNvSpPr/>
          <p:nvPr/>
        </p:nvSpPr>
        <p:spPr>
          <a:xfrm>
            <a:off x="395536" y="1602926"/>
            <a:ext cx="4336948" cy="4271369"/>
          </a:xfrm>
          <a:prstGeom prst="flowChartMagneticDrum">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a:effectLst>
            <a:outerShdw blurRad="44450" dist="27940" dir="5400000" algn="ctr">
              <a:srgbClr val="000000">
                <a:alpha val="32000"/>
              </a:srgbClr>
            </a:outerShdw>
          </a:effectLst>
          <a:scene3d>
            <a:camera prst="perspectiveHeroicExtremeRightFacing"/>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500" dirty="0" smtClean="0">
                <a:ln w="0"/>
                <a:solidFill>
                  <a:schemeClr val="tx1"/>
                </a:solidFill>
                <a:effectLst>
                  <a:outerShdw blurRad="38100" dist="19050" dir="2700000" algn="tl" rotWithShape="0">
                    <a:schemeClr val="dk1">
                      <a:alpha val="40000"/>
                    </a:schemeClr>
                  </a:outerShdw>
                </a:effectLst>
              </a:rPr>
              <a:t>SISTEMA DE VERIFICACIÓN DEL PERSONAL INCORPORADO EN LAS NÓMINAS DEL</a:t>
            </a:r>
          </a:p>
          <a:p>
            <a:pPr algn="ctr"/>
            <a:r>
              <a:rPr lang="es-MX" sz="2500" dirty="0" smtClean="0">
                <a:ln w="0"/>
                <a:solidFill>
                  <a:schemeClr val="tx1"/>
                </a:solidFill>
                <a:effectLst>
                  <a:outerShdw blurRad="38100" dist="19050" dir="2700000" algn="tl" rotWithShape="0">
                    <a:schemeClr val="dk1">
                      <a:alpha val="40000"/>
                    </a:schemeClr>
                  </a:outerShdw>
                </a:effectLst>
              </a:rPr>
              <a:t>FONE</a:t>
            </a:r>
            <a:endParaRPr lang="es-MX" sz="2500" dirty="0">
              <a:ln w="0"/>
              <a:solidFill>
                <a:schemeClr val="tx1"/>
              </a:solidFill>
              <a:effectLst>
                <a:outerShdw blurRad="38100" dist="19050" dir="2700000" algn="tl" rotWithShape="0">
                  <a:schemeClr val="dk1">
                    <a:alpha val="40000"/>
                  </a:schemeClr>
                </a:outerShdw>
              </a:effectLst>
            </a:endParaRPr>
          </a:p>
        </p:txBody>
      </p:sp>
      <p:sp>
        <p:nvSpPr>
          <p:cNvPr id="8" name="Pentágono 7"/>
          <p:cNvSpPr/>
          <p:nvPr/>
        </p:nvSpPr>
        <p:spPr>
          <a:xfrm>
            <a:off x="4399478" y="2176379"/>
            <a:ext cx="3392239" cy="720000"/>
          </a:xfrm>
          <a:prstGeom prst="homePlat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ln w="0"/>
                <a:solidFill>
                  <a:schemeClr val="tx1"/>
                </a:solidFill>
                <a:effectLst>
                  <a:outerShdw blurRad="38100" dist="19050" dir="2700000" algn="tl" rotWithShape="0">
                    <a:schemeClr val="dk1">
                      <a:alpha val="40000"/>
                    </a:schemeClr>
                  </a:outerShdw>
                </a:effectLst>
              </a:rPr>
              <a:t>OPERA EN PLATAFORMA </a:t>
            </a:r>
          </a:p>
          <a:p>
            <a:pPr algn="ctr"/>
            <a:r>
              <a:rPr lang="es-MX" sz="2000" b="1" dirty="0" smtClean="0">
                <a:ln w="0"/>
                <a:solidFill>
                  <a:schemeClr val="tx1"/>
                </a:solidFill>
                <a:effectLst>
                  <a:outerShdw blurRad="38100" dist="19050" dir="2700000" algn="tl" rotWithShape="0">
                    <a:schemeClr val="dk1">
                      <a:alpha val="40000"/>
                    </a:schemeClr>
                  </a:outerShdw>
                </a:effectLst>
              </a:rPr>
              <a:t>DE INTERNET</a:t>
            </a:r>
            <a:endParaRPr lang="es-MX" sz="2000" b="1" dirty="0">
              <a:ln w="0"/>
              <a:solidFill>
                <a:schemeClr val="tx1"/>
              </a:solidFill>
              <a:effectLst>
                <a:outerShdw blurRad="38100" dist="19050" dir="2700000" algn="tl" rotWithShape="0">
                  <a:schemeClr val="dk1">
                    <a:alpha val="40000"/>
                  </a:schemeClr>
                </a:outerShdw>
              </a:effectLst>
            </a:endParaRPr>
          </a:p>
        </p:txBody>
      </p:sp>
      <p:sp>
        <p:nvSpPr>
          <p:cNvPr id="10" name="Pentágono 9"/>
          <p:cNvSpPr/>
          <p:nvPr/>
        </p:nvSpPr>
        <p:spPr>
          <a:xfrm>
            <a:off x="4623734" y="3116591"/>
            <a:ext cx="3529665" cy="720000"/>
          </a:xfrm>
          <a:prstGeom prst="homePlat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ln w="0"/>
                <a:solidFill>
                  <a:schemeClr val="tx1"/>
                </a:solidFill>
                <a:effectLst>
                  <a:outerShdw blurRad="38100" dist="19050" dir="2700000" algn="tl" rotWithShape="0">
                    <a:schemeClr val="dk1">
                      <a:alpha val="40000"/>
                    </a:schemeClr>
                  </a:outerShdw>
                </a:effectLst>
              </a:rPr>
              <a:t>ACCESO EN CUALQUIER</a:t>
            </a:r>
          </a:p>
          <a:p>
            <a:pPr algn="ctr"/>
            <a:r>
              <a:rPr lang="es-MX" sz="2000" b="1" dirty="0" smtClean="0">
                <a:ln w="0"/>
                <a:solidFill>
                  <a:schemeClr val="tx1"/>
                </a:solidFill>
                <a:effectLst>
                  <a:outerShdw blurRad="38100" dist="19050" dir="2700000" algn="tl" rotWithShape="0">
                    <a:schemeClr val="dk1">
                      <a:alpha val="40000"/>
                    </a:schemeClr>
                  </a:outerShdw>
                </a:effectLst>
              </a:rPr>
              <a:t>PARTE CON CONECTIVIDAD</a:t>
            </a:r>
            <a:endParaRPr lang="es-MX" sz="2000" b="1" dirty="0">
              <a:ln w="0"/>
              <a:solidFill>
                <a:schemeClr val="tx1"/>
              </a:solidFill>
              <a:effectLst>
                <a:outerShdw blurRad="38100" dist="19050" dir="2700000" algn="tl" rotWithShape="0">
                  <a:schemeClr val="dk1">
                    <a:alpha val="40000"/>
                  </a:schemeClr>
                </a:outerShdw>
              </a:effectLst>
            </a:endParaRPr>
          </a:p>
        </p:txBody>
      </p:sp>
      <p:sp>
        <p:nvSpPr>
          <p:cNvPr id="11" name="Pentágono 10"/>
          <p:cNvSpPr/>
          <p:nvPr/>
        </p:nvSpPr>
        <p:spPr>
          <a:xfrm>
            <a:off x="4842280" y="4059734"/>
            <a:ext cx="3670654" cy="720000"/>
          </a:xfrm>
          <a:prstGeom prst="homePlat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ln w="0"/>
                <a:solidFill>
                  <a:schemeClr val="tx1"/>
                </a:solidFill>
                <a:effectLst>
                  <a:outerShdw blurRad="38100" dist="19050" dir="2700000" algn="tl" rotWithShape="0">
                    <a:schemeClr val="dk1">
                      <a:alpha val="40000"/>
                    </a:schemeClr>
                  </a:outerShdw>
                </a:effectLst>
              </a:rPr>
              <a:t>SEGURIDAD DE AUTENTICIDAD POR USUARIO</a:t>
            </a:r>
            <a:endParaRPr lang="es-MX" sz="2000" b="1" dirty="0">
              <a:ln w="0"/>
              <a:solidFill>
                <a:schemeClr val="tx1"/>
              </a:solidFill>
              <a:effectLst>
                <a:outerShdw blurRad="38100" dist="19050" dir="2700000" algn="tl" rotWithShape="0">
                  <a:schemeClr val="dk1">
                    <a:alpha val="40000"/>
                  </a:schemeClr>
                </a:outerShdw>
              </a:effectLst>
            </a:endParaRPr>
          </a:p>
        </p:txBody>
      </p:sp>
      <p:sp>
        <p:nvSpPr>
          <p:cNvPr id="12" name="Pentágono 11"/>
          <p:cNvSpPr/>
          <p:nvPr/>
        </p:nvSpPr>
        <p:spPr>
          <a:xfrm>
            <a:off x="5072291" y="5005758"/>
            <a:ext cx="3614509" cy="720000"/>
          </a:xfrm>
          <a:prstGeom prst="homePlat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ln w="0"/>
                <a:solidFill>
                  <a:schemeClr val="tx1"/>
                </a:solidFill>
                <a:effectLst>
                  <a:outerShdw blurRad="38100" dist="19050" dir="2700000" algn="tl" rotWithShape="0">
                    <a:schemeClr val="dk1">
                      <a:alpha val="40000"/>
                    </a:schemeClr>
                  </a:outerShdw>
                </a:effectLst>
              </a:rPr>
              <a:t>INFORMACIÓN EN</a:t>
            </a:r>
          </a:p>
          <a:p>
            <a:pPr algn="ctr"/>
            <a:r>
              <a:rPr lang="es-MX" sz="2000" b="1" dirty="0" smtClean="0">
                <a:ln w="0"/>
                <a:solidFill>
                  <a:schemeClr val="tx1"/>
                </a:solidFill>
                <a:effectLst>
                  <a:outerShdw blurRad="38100" dist="19050" dir="2700000" algn="tl" rotWithShape="0">
                    <a:schemeClr val="dk1">
                      <a:alpha val="40000"/>
                    </a:schemeClr>
                  </a:outerShdw>
                </a:effectLst>
              </a:rPr>
              <a:t>TIEMPO REAL</a:t>
            </a:r>
            <a:endParaRPr lang="es-MX" sz="2000" b="1" dirty="0">
              <a:ln w="0"/>
              <a:solidFill>
                <a:schemeClr val="tx1"/>
              </a:solidFill>
              <a:effectLst>
                <a:outerShdw blurRad="38100" dist="19050" dir="2700000" algn="tl" rotWithShape="0">
                  <a:schemeClr val="dk1">
                    <a:alpha val="40000"/>
                  </a:schemeClr>
                </a:outerShdw>
              </a:effectLst>
            </a:endParaRPr>
          </a:p>
        </p:txBody>
      </p:sp>
      <p:sp>
        <p:nvSpPr>
          <p:cNvPr id="13" name="Pentágono 12"/>
          <p:cNvSpPr/>
          <p:nvPr/>
        </p:nvSpPr>
        <p:spPr>
          <a:xfrm>
            <a:off x="4172342" y="1233262"/>
            <a:ext cx="3413314" cy="720000"/>
          </a:xfrm>
          <a:prstGeom prst="homePlat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ln w="0"/>
                <a:solidFill>
                  <a:schemeClr val="tx1"/>
                </a:solidFill>
                <a:effectLst>
                  <a:outerShdw blurRad="38100" dist="19050" dir="2700000" algn="tl" rotWithShape="0">
                    <a:schemeClr val="dk1">
                      <a:alpha val="40000"/>
                    </a:schemeClr>
                  </a:outerShdw>
                </a:effectLst>
              </a:rPr>
              <a:t>FÁCIL DE OPERAR</a:t>
            </a:r>
            <a:endParaRPr lang="es-MX" sz="2000" b="1" dirty="0">
              <a:ln w="0"/>
              <a:solidFill>
                <a:schemeClr val="tx1"/>
              </a:solidFill>
              <a:effectLst>
                <a:outerShdw blurRad="38100" dist="19050" dir="2700000" algn="tl" rotWithShape="0">
                  <a:schemeClr val="dk1">
                    <a:alpha val="40000"/>
                  </a:schemeClr>
                </a:outerShdw>
              </a:effectLst>
            </a:endParaRPr>
          </a:p>
        </p:txBody>
      </p:sp>
      <p:pic>
        <p:nvPicPr>
          <p:cNvPr id="14"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1420849073"/>
      </p:ext>
    </p:extLst>
  </p:cSld>
  <p:clrMapOvr>
    <a:masterClrMapping/>
  </p:clrMapOvr>
  <mc:AlternateContent xmlns:mc="http://schemas.openxmlformats.org/markup-compatibility/2006" xmlns:p14="http://schemas.microsoft.com/office/powerpoint/2010/main">
    <mc:Choice Requires="p14">
      <p:transition p14:dur="0" advTm="28302"/>
    </mc:Choice>
    <mc:Fallback xmlns="">
      <p:transition advTm="28302"/>
    </mc:Fallback>
  </mc:AlternateContent>
  <p:timing>
    <p:tnLst>
      <p:par>
        <p:cTn id="1" dur="indefinite" restart="never" nodeType="tmRoot"/>
      </p:par>
    </p:tnLst>
  </p:timing>
  <p:extLst mod="1">
    <p:ext uri="{E180D4A7-C9FB-4DFB-919C-405C955672EB}">
      <p14:showEvtLst xmlns:p14="http://schemas.microsoft.com/office/powerpoint/2010/main">
        <p14:playEvt time="6544" objId="6"/>
        <p14:stopEvt time="26777" objId="6"/>
      </p14:showEvtLst>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539552" y="1844824"/>
            <a:ext cx="8208912" cy="3416320"/>
          </a:xfrm>
          <a:prstGeom prst="rect">
            <a:avLst/>
          </a:prstGeom>
        </p:spPr>
        <p:txBody>
          <a:bodyPr wrap="square">
            <a:spAutoFit/>
          </a:bodyPr>
          <a:lstStyle/>
          <a:p>
            <a:pPr lvl="0" algn="just"/>
            <a:r>
              <a:rPr lang="es-MX" sz="2400" b="1" dirty="0" smtClean="0">
                <a:latin typeface="Arial" panose="020B0604020202020204" pitchFamily="34" charset="0"/>
                <a:cs typeface="Arial" panose="020B0604020202020204" pitchFamily="34" charset="0"/>
              </a:rPr>
              <a:t>OBJETIVO:</a:t>
            </a:r>
          </a:p>
          <a:p>
            <a:pPr lvl="0" algn="just"/>
            <a:endParaRPr lang="es-MX" sz="2400" b="1" dirty="0">
              <a:latin typeface="Arial" panose="020B0604020202020204" pitchFamily="34" charset="0"/>
              <a:cs typeface="Arial" panose="020B0604020202020204" pitchFamily="34" charset="0"/>
            </a:endParaRPr>
          </a:p>
          <a:p>
            <a:pPr lvl="0" algn="just"/>
            <a:r>
              <a:rPr lang="es-MX" sz="2400" b="1" dirty="0" smtClean="0">
                <a:latin typeface="Arial" panose="020B0604020202020204" pitchFamily="34" charset="0"/>
                <a:cs typeface="Arial" panose="020B0604020202020204" pitchFamily="34" charset="0"/>
              </a:rPr>
              <a:t>Establecer acciones y mecanismos de coordinación entre los integrantes del mismo, quienes en el ámbito de las respectivas competencias promoverán el intercambio de información, ideas y experiencias encaminadas a avanzar en el desarrollo de la fiscalización de los recursos públicos (artículo 37 de la Ley General del Sistema Nacional Anticorrupción).</a:t>
            </a:r>
            <a:endParaRPr lang="es-MX" sz="2200" dirty="0" smtClean="0">
              <a:latin typeface="Arial" panose="020B0604020202020204" pitchFamily="34" charset="0"/>
              <a:cs typeface="Arial" panose="020B0604020202020204" pitchFamily="34" charset="0"/>
            </a:endParaRPr>
          </a:p>
        </p:txBody>
      </p:sp>
      <p:grpSp>
        <p:nvGrpSpPr>
          <p:cNvPr id="8" name="Grupo 7"/>
          <p:cNvGrpSpPr/>
          <p:nvPr/>
        </p:nvGrpSpPr>
        <p:grpSpPr>
          <a:xfrm>
            <a:off x="2771800" y="836712"/>
            <a:ext cx="6228184" cy="461665"/>
            <a:chOff x="2699792" y="139973"/>
            <a:chExt cx="6228184" cy="461665"/>
          </a:xfrm>
        </p:grpSpPr>
        <p:sp>
          <p:nvSpPr>
            <p:cNvPr id="2" name="Rectángulo 1"/>
            <p:cNvSpPr/>
            <p:nvPr/>
          </p:nvSpPr>
          <p:spPr>
            <a:xfrm>
              <a:off x="2699792" y="139973"/>
              <a:ext cx="6228184" cy="461665"/>
            </a:xfrm>
            <a:prstGeom prst="rect">
              <a:avLst/>
            </a:prstGeom>
          </p:spPr>
          <p:txBody>
            <a:bodyPr wrap="square">
              <a:spAutoFit/>
            </a:bodyPr>
            <a:lstStyle/>
            <a:p>
              <a:pPr algn="r"/>
              <a:r>
                <a:rPr lang="es-MX" sz="2400" b="1" dirty="0">
                  <a:latin typeface="Arial" panose="020B0604020202020204" pitchFamily="34" charset="0"/>
                  <a:cs typeface="Arial" panose="020B0604020202020204" pitchFamily="34" charset="0"/>
                </a:rPr>
                <a:t>SISTEMA NACIONAL DE FISCALIZACIÓN</a:t>
              </a:r>
              <a:endParaRPr lang="es-MX" sz="2400" dirty="0">
                <a:latin typeface="Arial" panose="020B0604020202020204" pitchFamily="34" charset="0"/>
                <a:cs typeface="Arial" panose="020B0604020202020204" pitchFamily="34" charset="0"/>
              </a:endParaRPr>
            </a:p>
          </p:txBody>
        </p:sp>
        <p:cxnSp>
          <p:nvCxnSpPr>
            <p:cNvPr id="4" name="Conector recto 3"/>
            <p:cNvCxnSpPr/>
            <p:nvPr/>
          </p:nvCxnSpPr>
          <p:spPr>
            <a:xfrm>
              <a:off x="2843808" y="601638"/>
              <a:ext cx="5978912"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178377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
        <p:nvSpPr>
          <p:cNvPr id="11" name="4 Marcador de número de diapositiva"/>
          <p:cNvSpPr>
            <a:spLocks noGrp="1"/>
          </p:cNvSpPr>
          <p:nvPr>
            <p:ph type="sldNum" sz="quarter" idx="4294967295"/>
          </p:nvPr>
        </p:nvSpPr>
        <p:spPr>
          <a:xfrm>
            <a:off x="8153400" y="6572250"/>
            <a:ext cx="919163" cy="285750"/>
          </a:xfrm>
        </p:spPr>
        <p:txBody>
          <a:bodyPr/>
          <a:lstStyle>
            <a:lvl1pPr algn="r">
              <a:defRPr sz="1000" b="1">
                <a:solidFill>
                  <a:schemeClr val="bg1"/>
                </a:solidFill>
                <a:latin typeface="+mn-lt"/>
              </a:defRPr>
            </a:lvl1pPr>
          </a:lstStyle>
          <a:p>
            <a:pPr>
              <a:defRPr/>
            </a:pPr>
            <a:r>
              <a:rPr lang="es-MX" dirty="0" smtClean="0"/>
              <a:t>ASF | 8</a:t>
            </a:r>
            <a:endParaRPr lang="es-MX" dirty="0"/>
          </a:p>
        </p:txBody>
      </p:sp>
      <p:sp>
        <p:nvSpPr>
          <p:cNvPr id="7" name="Rectangle 3"/>
          <p:cNvSpPr txBox="1">
            <a:spLocks noChangeArrowheads="1"/>
          </p:cNvSpPr>
          <p:nvPr/>
        </p:nvSpPr>
        <p:spPr bwMode="auto">
          <a:xfrm>
            <a:off x="467966" y="629517"/>
            <a:ext cx="5789831" cy="614363"/>
          </a:xfrm>
          <a:prstGeom prst="rect">
            <a:avLst/>
          </a:prstGeom>
          <a:noFill/>
          <a:ln>
            <a:noFill/>
          </a:ln>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kern="1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a:lstStyle>
          <a:p>
            <a:pPr algn="r"/>
            <a:r>
              <a:rPr lang="es-ES_tradnl" altLang="es-MX" sz="3600" dirty="0" smtClean="0">
                <a:latin typeface="+mn-lt"/>
              </a:rPr>
              <a:t>PLAN DE TRABAJO</a:t>
            </a:r>
            <a:endParaRPr lang="es-ES_tradnl" altLang="es-MX" sz="3600" dirty="0">
              <a:latin typeface="+mn-lt"/>
            </a:endParaRPr>
          </a:p>
        </p:txBody>
      </p:sp>
      <p:sp>
        <p:nvSpPr>
          <p:cNvPr id="9" name="Medio marco 8"/>
          <p:cNvSpPr/>
          <p:nvPr/>
        </p:nvSpPr>
        <p:spPr>
          <a:xfrm>
            <a:off x="467966" y="1107005"/>
            <a:ext cx="3240000" cy="1103471"/>
          </a:xfrm>
          <a:prstGeom prst="halfFrame">
            <a:avLst/>
          </a:prstGeom>
          <a:solidFill>
            <a:srgbClr val="93E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smtClean="0">
              <a:solidFill>
                <a:schemeClr val="tx1"/>
              </a:solidFill>
            </a:endParaRPr>
          </a:p>
          <a:p>
            <a:pPr algn="r"/>
            <a:r>
              <a:rPr lang="es-MX" sz="3200" b="1" dirty="0" smtClean="0">
                <a:solidFill>
                  <a:schemeClr val="tx1"/>
                </a:solidFill>
              </a:rPr>
              <a:t>CAPACITACIÓN</a:t>
            </a:r>
            <a:endParaRPr lang="es-MX" sz="3200" b="1" dirty="0">
              <a:solidFill>
                <a:schemeClr val="tx1"/>
              </a:solidFill>
            </a:endParaRPr>
          </a:p>
        </p:txBody>
      </p:sp>
      <p:sp>
        <p:nvSpPr>
          <p:cNvPr id="12" name="Pentágono 11"/>
          <p:cNvSpPr/>
          <p:nvPr/>
        </p:nvSpPr>
        <p:spPr>
          <a:xfrm>
            <a:off x="4011956" y="1113199"/>
            <a:ext cx="4680000" cy="360000"/>
          </a:xfrm>
          <a:prstGeom prst="homePlate">
            <a:avLst/>
          </a:prstGeom>
          <a:noFill/>
          <a:ln w="31750" cmpd="sng">
            <a:solidFill>
              <a:srgbClr val="69D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rPr>
              <a:t>Autoridades Educativas Locales   (AEL)</a:t>
            </a:r>
            <a:endParaRPr lang="es-MX" sz="2000" b="1" dirty="0">
              <a:solidFill>
                <a:schemeClr val="tx1"/>
              </a:solidFill>
            </a:endParaRPr>
          </a:p>
        </p:txBody>
      </p:sp>
      <p:sp>
        <p:nvSpPr>
          <p:cNvPr id="13" name="Pentágono 12"/>
          <p:cNvSpPr/>
          <p:nvPr/>
        </p:nvSpPr>
        <p:spPr>
          <a:xfrm>
            <a:off x="4011956" y="1584575"/>
            <a:ext cx="4680000" cy="360000"/>
          </a:xfrm>
          <a:prstGeom prst="homePlate">
            <a:avLst/>
          </a:prstGeom>
          <a:noFill/>
          <a:ln w="31750">
            <a:solidFill>
              <a:srgbClr val="69D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rPr>
              <a:t>Contralorías Estatales.</a:t>
            </a:r>
            <a:endParaRPr lang="es-MX" sz="2000" b="1" dirty="0">
              <a:solidFill>
                <a:schemeClr val="tx1"/>
              </a:solidFill>
            </a:endParaRPr>
          </a:p>
        </p:txBody>
      </p:sp>
      <p:sp>
        <p:nvSpPr>
          <p:cNvPr id="15" name="Medio marco 14"/>
          <p:cNvSpPr/>
          <p:nvPr/>
        </p:nvSpPr>
        <p:spPr>
          <a:xfrm>
            <a:off x="543463" y="2463914"/>
            <a:ext cx="3240000" cy="1117118"/>
          </a:xfrm>
          <a:prstGeom prst="halfFrame">
            <a:avLst/>
          </a:prstGeom>
          <a:solidFill>
            <a:srgbClr val="A6D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s-MX" dirty="0" smtClean="0">
              <a:solidFill>
                <a:schemeClr val="tx1"/>
              </a:solidFill>
            </a:endParaRPr>
          </a:p>
          <a:p>
            <a:pPr algn="r"/>
            <a:r>
              <a:rPr lang="es-MX" sz="3200" b="1" dirty="0" smtClean="0">
                <a:solidFill>
                  <a:schemeClr val="tx1"/>
                </a:solidFill>
              </a:rPr>
              <a:t>OPERACIÓN</a:t>
            </a:r>
            <a:endParaRPr lang="es-MX" sz="3200" b="1" dirty="0">
              <a:solidFill>
                <a:schemeClr val="tx1"/>
              </a:solidFill>
            </a:endParaRPr>
          </a:p>
        </p:txBody>
      </p:sp>
      <p:sp>
        <p:nvSpPr>
          <p:cNvPr id="16" name="Pentágono 15"/>
          <p:cNvSpPr/>
          <p:nvPr/>
        </p:nvSpPr>
        <p:spPr>
          <a:xfrm>
            <a:off x="4011956" y="2463914"/>
            <a:ext cx="4680000" cy="360000"/>
          </a:xfrm>
          <a:prstGeom prst="homePlate">
            <a:avLst/>
          </a:prstGeom>
          <a:noFill/>
          <a:ln w="31750" cmpd="sng">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rPr>
              <a:t>Centros de Trabajo   (CT)</a:t>
            </a:r>
            <a:endParaRPr lang="es-MX" sz="2000" b="1" dirty="0">
              <a:solidFill>
                <a:schemeClr val="tx1"/>
              </a:solidFill>
            </a:endParaRPr>
          </a:p>
        </p:txBody>
      </p:sp>
      <p:sp>
        <p:nvSpPr>
          <p:cNvPr id="17" name="Pentágono 16"/>
          <p:cNvSpPr/>
          <p:nvPr/>
        </p:nvSpPr>
        <p:spPr>
          <a:xfrm>
            <a:off x="4011956" y="2922735"/>
            <a:ext cx="4680000" cy="594946"/>
          </a:xfrm>
          <a:prstGeom prst="homePlate">
            <a:avLst/>
          </a:prstGeom>
          <a:noFill/>
          <a:ln w="31750" cmpd="sng">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rPr>
              <a:t>Grupos Auditores de la ASF</a:t>
            </a:r>
          </a:p>
          <a:p>
            <a:pPr algn="ctr"/>
            <a:r>
              <a:rPr lang="es-MX" sz="2000" b="1" dirty="0" smtClean="0">
                <a:solidFill>
                  <a:schemeClr val="tx1"/>
                </a:solidFill>
              </a:rPr>
              <a:t>Visitas Físicas de muestra selectiva</a:t>
            </a:r>
            <a:endParaRPr lang="es-MX" sz="2000" b="1" dirty="0">
              <a:solidFill>
                <a:schemeClr val="tx1"/>
              </a:solidFill>
            </a:endParaRPr>
          </a:p>
        </p:txBody>
      </p:sp>
      <p:sp>
        <p:nvSpPr>
          <p:cNvPr id="18" name="Medio marco 17"/>
          <p:cNvSpPr/>
          <p:nvPr/>
        </p:nvSpPr>
        <p:spPr>
          <a:xfrm>
            <a:off x="543463" y="3865319"/>
            <a:ext cx="3240000" cy="1696118"/>
          </a:xfrm>
          <a:prstGeom prst="halfFrame">
            <a:avLst/>
          </a:prstGeom>
          <a:solidFill>
            <a:srgbClr val="FF9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s-MX" dirty="0" smtClean="0">
              <a:solidFill>
                <a:schemeClr val="tx1"/>
              </a:solidFill>
            </a:endParaRPr>
          </a:p>
          <a:p>
            <a:pPr algn="r"/>
            <a:r>
              <a:rPr lang="es-MX" sz="3200" b="1" dirty="0" smtClean="0">
                <a:solidFill>
                  <a:schemeClr val="tx1"/>
                </a:solidFill>
              </a:rPr>
              <a:t>SUPERVISIÓN</a:t>
            </a:r>
          </a:p>
          <a:p>
            <a:pPr algn="r"/>
            <a:r>
              <a:rPr lang="es-MX" sz="3200" b="1" dirty="0" smtClean="0">
                <a:solidFill>
                  <a:schemeClr val="tx1"/>
                </a:solidFill>
              </a:rPr>
              <a:t>Y RESULTADOS</a:t>
            </a:r>
          </a:p>
        </p:txBody>
      </p:sp>
      <p:sp>
        <p:nvSpPr>
          <p:cNvPr id="19" name="Pentágono 18"/>
          <p:cNvSpPr/>
          <p:nvPr/>
        </p:nvSpPr>
        <p:spPr>
          <a:xfrm>
            <a:off x="4011956" y="3909640"/>
            <a:ext cx="4680000" cy="360000"/>
          </a:xfrm>
          <a:prstGeom prst="homePlate">
            <a:avLst/>
          </a:prstGeom>
          <a:noFill/>
          <a:ln w="31750" cmpd="sng">
            <a:solidFill>
              <a:srgbClr val="FF8A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err="1" smtClean="0">
                <a:solidFill>
                  <a:schemeClr val="tx1"/>
                </a:solidFill>
              </a:rPr>
              <a:t>AEL</a:t>
            </a:r>
            <a:endParaRPr lang="es-MX" sz="2000" b="1" dirty="0">
              <a:solidFill>
                <a:schemeClr val="tx1"/>
              </a:solidFill>
            </a:endParaRPr>
          </a:p>
        </p:txBody>
      </p:sp>
      <p:sp>
        <p:nvSpPr>
          <p:cNvPr id="20" name="Pentágono 19"/>
          <p:cNvSpPr/>
          <p:nvPr/>
        </p:nvSpPr>
        <p:spPr>
          <a:xfrm>
            <a:off x="4011956" y="4358488"/>
            <a:ext cx="4680000" cy="360000"/>
          </a:xfrm>
          <a:prstGeom prst="homePlate">
            <a:avLst/>
          </a:prstGeom>
          <a:noFill/>
          <a:ln w="31750" cmpd="sng">
            <a:solidFill>
              <a:srgbClr val="FF8A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rPr>
              <a:t>Contralorías Estatales</a:t>
            </a:r>
            <a:endParaRPr lang="es-MX" sz="2000" b="1" dirty="0">
              <a:solidFill>
                <a:schemeClr val="tx1"/>
              </a:solidFill>
            </a:endParaRPr>
          </a:p>
        </p:txBody>
      </p:sp>
      <p:sp>
        <p:nvSpPr>
          <p:cNvPr id="21" name="Pentágono 20"/>
          <p:cNvSpPr/>
          <p:nvPr/>
        </p:nvSpPr>
        <p:spPr>
          <a:xfrm>
            <a:off x="4011956" y="4820800"/>
            <a:ext cx="4680000" cy="360000"/>
          </a:xfrm>
          <a:prstGeom prst="homePlate">
            <a:avLst/>
          </a:prstGeom>
          <a:noFill/>
          <a:ln w="31750" cmpd="sng">
            <a:solidFill>
              <a:srgbClr val="FF8A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a:solidFill>
                  <a:schemeClr val="tx1"/>
                </a:solidFill>
              </a:rPr>
              <a:t>Grupos Auditores de la ASF</a:t>
            </a:r>
          </a:p>
        </p:txBody>
      </p:sp>
      <p:sp>
        <p:nvSpPr>
          <p:cNvPr id="22" name="Pentágono 21"/>
          <p:cNvSpPr/>
          <p:nvPr/>
        </p:nvSpPr>
        <p:spPr>
          <a:xfrm>
            <a:off x="4006800" y="5323212"/>
            <a:ext cx="4680000" cy="360000"/>
          </a:xfrm>
          <a:prstGeom prst="homePlate">
            <a:avLst/>
          </a:prstGeom>
          <a:noFill/>
          <a:ln w="31750" cmpd="sng">
            <a:solidFill>
              <a:srgbClr val="FF8A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rPr>
              <a:t>Auditoria Superior de la Federación (ASF)</a:t>
            </a:r>
            <a:endParaRPr lang="es-MX" sz="2000" b="1" dirty="0">
              <a:solidFill>
                <a:schemeClr val="tx1"/>
              </a:solidFill>
            </a:endParaRPr>
          </a:p>
        </p:txBody>
      </p:sp>
    </p:spTree>
    <p:custDataLst>
      <p:tags r:id="rId1"/>
    </p:custDataLst>
    <p:extLst>
      <p:ext uri="{BB962C8B-B14F-4D97-AF65-F5344CB8AC3E}">
        <p14:creationId xmlns:p14="http://schemas.microsoft.com/office/powerpoint/2010/main" val="871345415"/>
      </p:ext>
    </p:extLst>
  </p:cSld>
  <p:clrMapOvr>
    <a:masterClrMapping/>
  </p:clrMapOvr>
  <mc:AlternateContent xmlns:mc="http://schemas.openxmlformats.org/markup-compatibility/2006" xmlns:p14="http://schemas.microsoft.com/office/powerpoint/2010/main">
    <mc:Choice Requires="p14">
      <p:transition p14:dur="0" advTm="51023"/>
    </mc:Choice>
    <mc:Fallback xmlns="">
      <p:transition advTm="51023"/>
    </mc:Fallback>
  </mc:AlternateContent>
  <p:timing>
    <p:tnLst>
      <p:par>
        <p:cTn id="1" dur="indefinite" restart="never" nodeType="tmRoot"/>
      </p:par>
    </p:tnLst>
  </p:timing>
  <p:extLst mod="1">
    <p:ext uri="{E180D4A7-C9FB-4DFB-919C-405C955672EB}">
      <p14:showEvtLst xmlns:p14="http://schemas.microsoft.com/office/powerpoint/2010/main">
        <p14:playEvt time="6274" objId="3"/>
        <p14:stopEvt time="49898" objId="3"/>
      </p14:showEvtLst>
    </p:ext>
  </p:extLs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5557332" y="3644291"/>
            <a:ext cx="1556700" cy="1032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angle 3"/>
          <p:cNvSpPr txBox="1">
            <a:spLocks noChangeArrowheads="1"/>
          </p:cNvSpPr>
          <p:nvPr/>
        </p:nvSpPr>
        <p:spPr bwMode="auto">
          <a:xfrm>
            <a:off x="222444" y="686303"/>
            <a:ext cx="8579296" cy="614363"/>
          </a:xfrm>
          <a:prstGeom prst="rect">
            <a:avLst/>
          </a:prstGeom>
          <a:noFill/>
          <a:ln>
            <a:noFill/>
          </a:ln>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kern="1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a:lstStyle>
          <a:p>
            <a:pPr algn="ctr"/>
            <a:r>
              <a:rPr lang="es-ES_tradnl" altLang="es-MX" sz="3000" dirty="0" smtClean="0">
                <a:latin typeface="+mn-lt"/>
              </a:rPr>
              <a:t>CAPACITACIÓN EN LA OPERACIÓN DEL SISTEMA</a:t>
            </a:r>
            <a:endParaRPr lang="es-ES_tradnl" altLang="es-MX" sz="3000" dirty="0">
              <a:latin typeface="+mn-lt"/>
            </a:endParaRPr>
          </a:p>
        </p:txBody>
      </p:sp>
      <p:sp>
        <p:nvSpPr>
          <p:cNvPr id="6" name="1 Título"/>
          <p:cNvSpPr>
            <a:spLocks noGrp="1"/>
          </p:cNvSpPr>
          <p:nvPr>
            <p:ph type="ctrTitle"/>
          </p:nvPr>
        </p:nvSpPr>
        <p:spPr>
          <a:xfrm>
            <a:off x="552092" y="1244092"/>
            <a:ext cx="7920000" cy="540000"/>
          </a:xfrm>
          <a:noFill/>
          <a:ln>
            <a:noFill/>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nchorCtr="0">
            <a:noAutofit/>
          </a:bodyPr>
          <a:lstStyle/>
          <a:p>
            <a:pPr marL="457200" indent="-457200" algn="just">
              <a:lnSpc>
                <a:spcPts val="5000"/>
              </a:lnSpc>
              <a:buFont typeface="Wingdings" panose="05000000000000000000" pitchFamily="2" charset="2"/>
              <a:buChar char="Ø"/>
            </a:pPr>
            <a:r>
              <a:rPr lang="es-MX" sz="2800" b="1" dirty="0">
                <a:solidFill>
                  <a:schemeClr val="tx1"/>
                </a:solidFill>
              </a:rPr>
              <a:t>Autoridades Educativas Locales (AEL</a:t>
            </a:r>
            <a:r>
              <a:rPr lang="es-MX" sz="2800" b="1" dirty="0" smtClean="0">
                <a:solidFill>
                  <a:schemeClr val="tx1"/>
                </a:solidFill>
              </a:rPr>
              <a:t>).</a:t>
            </a:r>
            <a:endParaRPr lang="es-MX" sz="2800" dirty="0">
              <a:solidFill>
                <a:schemeClr val="tx1"/>
              </a:solidFill>
            </a:endParaRPr>
          </a:p>
        </p:txBody>
      </p:sp>
      <p:sp>
        <p:nvSpPr>
          <p:cNvPr id="2" name="Rectángulo redondeado 1"/>
          <p:cNvSpPr/>
          <p:nvPr/>
        </p:nvSpPr>
        <p:spPr>
          <a:xfrm>
            <a:off x="960120" y="1984588"/>
            <a:ext cx="3060000" cy="1066184"/>
          </a:xfrm>
          <a:prstGeom prst="roundRect">
            <a:avLst/>
          </a:prstGeom>
          <a:noFill/>
          <a:ln w="38100">
            <a:solidFill>
              <a:srgbClr val="69D8F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tx1"/>
                </a:solidFill>
              </a:rPr>
              <a:t>Capacitación en la operación del sistema </a:t>
            </a:r>
          </a:p>
          <a:p>
            <a:pPr algn="ctr"/>
            <a:r>
              <a:rPr lang="es-MX" sz="2400" b="1" dirty="0" smtClean="0">
                <a:solidFill>
                  <a:schemeClr val="tx1"/>
                </a:solidFill>
              </a:rPr>
              <a:t>a las AEL</a:t>
            </a:r>
            <a:endParaRPr lang="es-MX" sz="2400" b="1" dirty="0">
              <a:solidFill>
                <a:schemeClr val="tx1"/>
              </a:solidFill>
            </a:endParaRPr>
          </a:p>
        </p:txBody>
      </p:sp>
      <p:sp>
        <p:nvSpPr>
          <p:cNvPr id="11" name="Rectángulo redondeado 10"/>
          <p:cNvSpPr/>
          <p:nvPr/>
        </p:nvSpPr>
        <p:spPr>
          <a:xfrm>
            <a:off x="1478968" y="3339492"/>
            <a:ext cx="4078364" cy="720000"/>
          </a:xfrm>
          <a:prstGeom prst="roundRect">
            <a:avLst/>
          </a:prstGeom>
          <a:noFill/>
          <a:ln w="38100">
            <a:solidFill>
              <a:srgbClr val="69D8F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Entrega a las AEL de Manual de operación del sistema</a:t>
            </a:r>
            <a:endParaRPr lang="es-MX" sz="2200" b="1" dirty="0">
              <a:solidFill>
                <a:schemeClr val="tx1"/>
              </a:solidFill>
            </a:endParaRPr>
          </a:p>
        </p:txBody>
      </p:sp>
      <p:sp>
        <p:nvSpPr>
          <p:cNvPr id="12" name="Rectángulo redondeado 11"/>
          <p:cNvSpPr/>
          <p:nvPr/>
        </p:nvSpPr>
        <p:spPr>
          <a:xfrm>
            <a:off x="2063160" y="4345332"/>
            <a:ext cx="4502232" cy="1659568"/>
          </a:xfrm>
          <a:prstGeom prst="roundRect">
            <a:avLst/>
          </a:prstGeom>
          <a:noFill/>
          <a:ln w="38100">
            <a:solidFill>
              <a:srgbClr val="69D8F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Entrega de claves de usuarios y contraseñas de Administrador </a:t>
            </a:r>
            <a:r>
              <a:rPr lang="es-MX" sz="2200" b="1" dirty="0">
                <a:solidFill>
                  <a:schemeClr val="tx1"/>
                </a:solidFill>
              </a:rPr>
              <a:t>(AEL</a:t>
            </a:r>
            <a:r>
              <a:rPr lang="es-MX" sz="2200" b="1" dirty="0" smtClean="0">
                <a:solidFill>
                  <a:schemeClr val="tx1"/>
                </a:solidFill>
              </a:rPr>
              <a:t>) para la supervisión, así como las claves de cada CT para la validación de personal en sistema</a:t>
            </a:r>
            <a:endParaRPr lang="es-MX" sz="2200" b="1" dirty="0">
              <a:solidFill>
                <a:schemeClr val="tx1"/>
              </a:solidFill>
            </a:endParaRPr>
          </a:p>
        </p:txBody>
      </p:sp>
      <p:sp>
        <p:nvSpPr>
          <p:cNvPr id="13" name="Flecha doblada hacia arriba 12"/>
          <p:cNvSpPr/>
          <p:nvPr/>
        </p:nvSpPr>
        <p:spPr>
          <a:xfrm rot="5400000">
            <a:off x="931844" y="3237993"/>
            <a:ext cx="697320" cy="396928"/>
          </a:xfrm>
          <a:prstGeom prst="bentUpArrow">
            <a:avLst>
              <a:gd name="adj1" fmla="val 21104"/>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Flecha doblada hacia arriba 13"/>
          <p:cNvSpPr/>
          <p:nvPr/>
        </p:nvSpPr>
        <p:spPr>
          <a:xfrm rot="5400000">
            <a:off x="1323001" y="4397652"/>
            <a:ext cx="1047838" cy="432481"/>
          </a:xfrm>
          <a:prstGeom prst="bentUpArrow">
            <a:avLst>
              <a:gd name="adj1" fmla="val 16112"/>
              <a:gd name="adj2" fmla="val 19146"/>
              <a:gd name="adj3" fmla="val 238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Rectángulo redondeado 14"/>
          <p:cNvSpPr/>
          <p:nvPr/>
        </p:nvSpPr>
        <p:spPr>
          <a:xfrm>
            <a:off x="5570444" y="2150772"/>
            <a:ext cx="2880000" cy="720000"/>
          </a:xfrm>
          <a:prstGeom prst="roundRect">
            <a:avLst/>
          </a:prstGeom>
          <a:noFill/>
          <a:ln w="38100">
            <a:solidFill>
              <a:srgbClr val="69D8F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Centros de Trabajo</a:t>
            </a:r>
          </a:p>
          <a:p>
            <a:pPr algn="ctr"/>
            <a:r>
              <a:rPr lang="es-MX" sz="2200" b="1" dirty="0" smtClean="0">
                <a:solidFill>
                  <a:schemeClr val="tx1"/>
                </a:solidFill>
              </a:rPr>
              <a:t>(CT)</a:t>
            </a:r>
            <a:endParaRPr lang="es-MX" sz="2200" b="1" dirty="0">
              <a:solidFill>
                <a:schemeClr val="tx1"/>
              </a:solidFill>
            </a:endParaRPr>
          </a:p>
        </p:txBody>
      </p:sp>
      <p:sp>
        <p:nvSpPr>
          <p:cNvPr id="18" name="Flecha doblada hacia arriba 17"/>
          <p:cNvSpPr/>
          <p:nvPr/>
        </p:nvSpPr>
        <p:spPr>
          <a:xfrm>
            <a:off x="6565392" y="2870772"/>
            <a:ext cx="648092" cy="2223485"/>
          </a:xfrm>
          <a:prstGeom prst="bentUpArrow">
            <a:avLst>
              <a:gd name="adj1" fmla="val 7489"/>
              <a:gd name="adj2" fmla="val 11308"/>
              <a:gd name="adj3" fmla="val 105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Flecha derecha 19"/>
          <p:cNvSpPr/>
          <p:nvPr/>
        </p:nvSpPr>
        <p:spPr>
          <a:xfrm>
            <a:off x="4054845" y="2520432"/>
            <a:ext cx="1512000" cy="18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6"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
        <p:nvSpPr>
          <p:cNvPr id="19" name="4 Marcador de número de diapositiva"/>
          <p:cNvSpPr>
            <a:spLocks noGrp="1"/>
          </p:cNvSpPr>
          <p:nvPr>
            <p:ph type="sldNum" sz="quarter" idx="4294967295"/>
          </p:nvPr>
        </p:nvSpPr>
        <p:spPr>
          <a:xfrm>
            <a:off x="8153400" y="6572250"/>
            <a:ext cx="919163" cy="285750"/>
          </a:xfrm>
        </p:spPr>
        <p:txBody>
          <a:bodyPr/>
          <a:lstStyle>
            <a:lvl1pPr algn="r">
              <a:defRPr sz="1000" b="1">
                <a:solidFill>
                  <a:schemeClr val="bg1"/>
                </a:solidFill>
                <a:latin typeface="+mn-lt"/>
              </a:defRPr>
            </a:lvl1pPr>
          </a:lstStyle>
          <a:p>
            <a:pPr>
              <a:defRPr/>
            </a:pPr>
            <a:r>
              <a:rPr lang="es-MX" dirty="0" smtClean="0"/>
              <a:t>ASF |11 </a:t>
            </a:r>
            <a:endParaRPr lang="es-MX" dirty="0"/>
          </a:p>
        </p:txBody>
      </p:sp>
    </p:spTree>
    <p:custDataLst>
      <p:tags r:id="rId1"/>
    </p:custDataLst>
    <p:extLst>
      <p:ext uri="{BB962C8B-B14F-4D97-AF65-F5344CB8AC3E}">
        <p14:creationId xmlns:p14="http://schemas.microsoft.com/office/powerpoint/2010/main" val="3612679362"/>
      </p:ext>
    </p:extLst>
  </p:cSld>
  <p:clrMapOvr>
    <a:masterClrMapping/>
  </p:clrMapOvr>
  <mc:AlternateContent xmlns:mc="http://schemas.openxmlformats.org/markup-compatibility/2006" xmlns:p14="http://schemas.microsoft.com/office/powerpoint/2010/main">
    <mc:Choice Requires="p14">
      <p:transition p14:dur="0" advTm="8826"/>
    </mc:Choice>
    <mc:Fallback xmlns="">
      <p:transition advTm="8826"/>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07504" y="824835"/>
            <a:ext cx="8723312" cy="614363"/>
          </a:xfrm>
          <a:prstGeom prst="rect">
            <a:avLst/>
          </a:prstGeom>
          <a:noFill/>
          <a:ln>
            <a:noFill/>
          </a:ln>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kern="1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a:lstStyle>
          <a:p>
            <a:pPr algn="ctr"/>
            <a:r>
              <a:rPr lang="es-ES_tradnl" altLang="es-MX" dirty="0" smtClean="0">
                <a:latin typeface="+mn-lt"/>
              </a:rPr>
              <a:t>CAPACITACIÓN EN LA OPERACIÓN DEL SISTEMA</a:t>
            </a:r>
            <a:endParaRPr lang="es-ES_tradnl" altLang="es-MX" dirty="0">
              <a:latin typeface="+mn-lt"/>
            </a:endParaRPr>
          </a:p>
        </p:txBody>
      </p:sp>
      <p:sp>
        <p:nvSpPr>
          <p:cNvPr id="6" name="1 Título"/>
          <p:cNvSpPr>
            <a:spLocks noGrp="1"/>
          </p:cNvSpPr>
          <p:nvPr>
            <p:ph type="ctrTitle"/>
          </p:nvPr>
        </p:nvSpPr>
        <p:spPr>
          <a:xfrm>
            <a:off x="690385" y="1510251"/>
            <a:ext cx="7920000" cy="540000"/>
          </a:xfrm>
          <a:noFill/>
          <a:ln>
            <a:noFill/>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nchorCtr="0">
            <a:noAutofit/>
          </a:bodyPr>
          <a:lstStyle/>
          <a:p>
            <a:pPr marL="457200" indent="-457200" algn="just">
              <a:lnSpc>
                <a:spcPts val="5000"/>
              </a:lnSpc>
              <a:buFont typeface="Wingdings" panose="05000000000000000000" pitchFamily="2" charset="2"/>
              <a:buChar char="Ø"/>
            </a:pPr>
            <a:r>
              <a:rPr lang="es-MX" sz="3200" b="1" dirty="0" smtClean="0">
                <a:solidFill>
                  <a:schemeClr val="tx1"/>
                </a:solidFill>
              </a:rPr>
              <a:t>Contralorías Estatales.</a:t>
            </a:r>
            <a:endParaRPr lang="es-MX" sz="3000" dirty="0">
              <a:solidFill>
                <a:schemeClr val="tx1"/>
              </a:solidFill>
            </a:endParaRPr>
          </a:p>
        </p:txBody>
      </p:sp>
      <p:pic>
        <p:nvPicPr>
          <p:cNvPr id="16"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
        <p:nvSpPr>
          <p:cNvPr id="19" name="4 Marcador de número de diapositiva"/>
          <p:cNvSpPr>
            <a:spLocks noGrp="1"/>
          </p:cNvSpPr>
          <p:nvPr>
            <p:ph type="sldNum" sz="quarter" idx="4294967295"/>
          </p:nvPr>
        </p:nvSpPr>
        <p:spPr>
          <a:xfrm>
            <a:off x="8153400" y="6572250"/>
            <a:ext cx="919163" cy="285750"/>
          </a:xfrm>
        </p:spPr>
        <p:txBody>
          <a:bodyPr/>
          <a:lstStyle>
            <a:lvl1pPr algn="r">
              <a:defRPr sz="1000" b="1">
                <a:solidFill>
                  <a:schemeClr val="bg1"/>
                </a:solidFill>
                <a:latin typeface="+mn-lt"/>
              </a:defRPr>
            </a:lvl1pPr>
          </a:lstStyle>
          <a:p>
            <a:pPr>
              <a:defRPr/>
            </a:pPr>
            <a:r>
              <a:rPr lang="es-MX" dirty="0" smtClean="0"/>
              <a:t>ASF |11 </a:t>
            </a:r>
            <a:endParaRPr lang="es-MX" dirty="0"/>
          </a:p>
        </p:txBody>
      </p:sp>
      <p:sp>
        <p:nvSpPr>
          <p:cNvPr id="21" name="Rectángulo redondeado 20"/>
          <p:cNvSpPr/>
          <p:nvPr/>
        </p:nvSpPr>
        <p:spPr>
          <a:xfrm>
            <a:off x="899160" y="2401824"/>
            <a:ext cx="4320000" cy="720000"/>
          </a:xfrm>
          <a:prstGeom prst="roundRect">
            <a:avLst/>
          </a:prstGeom>
          <a:noFill/>
          <a:ln w="38100">
            <a:solidFill>
              <a:srgbClr val="69D8F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100" b="1" dirty="0" smtClean="0">
                <a:solidFill>
                  <a:schemeClr val="tx1"/>
                </a:solidFill>
              </a:rPr>
              <a:t>Capacitación en la operación del sistema a las Contralorías Estatales</a:t>
            </a:r>
            <a:endParaRPr lang="es-MX" sz="2100" b="1" dirty="0">
              <a:solidFill>
                <a:schemeClr val="tx1"/>
              </a:solidFill>
            </a:endParaRPr>
          </a:p>
        </p:txBody>
      </p:sp>
      <p:sp>
        <p:nvSpPr>
          <p:cNvPr id="23" name="Rectángulo redondeado 22"/>
          <p:cNvSpPr/>
          <p:nvPr/>
        </p:nvSpPr>
        <p:spPr>
          <a:xfrm>
            <a:off x="2085793" y="3452384"/>
            <a:ext cx="4320000" cy="720000"/>
          </a:xfrm>
          <a:prstGeom prst="roundRect">
            <a:avLst/>
          </a:prstGeom>
          <a:noFill/>
          <a:ln w="38100">
            <a:solidFill>
              <a:srgbClr val="69D8F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100" b="1" dirty="0" smtClean="0">
                <a:solidFill>
                  <a:schemeClr val="tx1"/>
                </a:solidFill>
              </a:rPr>
              <a:t>Entrega de Manual de operación del sistema</a:t>
            </a:r>
            <a:endParaRPr lang="es-MX" sz="2100" b="1" dirty="0">
              <a:solidFill>
                <a:schemeClr val="tx1"/>
              </a:solidFill>
            </a:endParaRPr>
          </a:p>
        </p:txBody>
      </p:sp>
      <p:sp>
        <p:nvSpPr>
          <p:cNvPr id="24" name="Rectángulo redondeado 23"/>
          <p:cNvSpPr/>
          <p:nvPr/>
        </p:nvSpPr>
        <p:spPr>
          <a:xfrm>
            <a:off x="3162962" y="4515136"/>
            <a:ext cx="4320000" cy="707138"/>
          </a:xfrm>
          <a:prstGeom prst="roundRect">
            <a:avLst/>
          </a:prstGeom>
          <a:noFill/>
          <a:ln w="38100">
            <a:solidFill>
              <a:srgbClr val="69D8F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100" b="1" dirty="0" smtClean="0">
                <a:solidFill>
                  <a:schemeClr val="tx1"/>
                </a:solidFill>
              </a:rPr>
              <a:t>Entrega de claves de usuarios y contraseñas (monitoreo).</a:t>
            </a:r>
            <a:endParaRPr lang="es-MX" sz="2100" b="1" dirty="0">
              <a:solidFill>
                <a:schemeClr val="tx1"/>
              </a:solidFill>
            </a:endParaRPr>
          </a:p>
        </p:txBody>
      </p:sp>
      <p:sp>
        <p:nvSpPr>
          <p:cNvPr id="25" name="Flecha doblada hacia arriba 24"/>
          <p:cNvSpPr/>
          <p:nvPr/>
        </p:nvSpPr>
        <p:spPr>
          <a:xfrm rot="5400000">
            <a:off x="1204979" y="2960494"/>
            <a:ext cx="674280" cy="1042079"/>
          </a:xfrm>
          <a:prstGeom prst="bentUpArrow">
            <a:avLst>
              <a:gd name="adj1" fmla="val 14323"/>
              <a:gd name="adj2" fmla="val 1934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6" name="Flecha doblada hacia arriba 25"/>
          <p:cNvSpPr/>
          <p:nvPr/>
        </p:nvSpPr>
        <p:spPr>
          <a:xfrm rot="5400000">
            <a:off x="2168536" y="4089640"/>
            <a:ext cx="911679" cy="1077169"/>
          </a:xfrm>
          <a:prstGeom prst="bentUpArrow">
            <a:avLst>
              <a:gd name="adj1" fmla="val 10283"/>
              <a:gd name="adj2" fmla="val 14775"/>
              <a:gd name="adj3" fmla="val 180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custDataLst>
      <p:tags r:id="rId1"/>
    </p:custDataLst>
    <p:extLst>
      <p:ext uri="{BB962C8B-B14F-4D97-AF65-F5344CB8AC3E}">
        <p14:creationId xmlns:p14="http://schemas.microsoft.com/office/powerpoint/2010/main" val="1149728430"/>
      </p:ext>
    </p:extLst>
  </p:cSld>
  <p:clrMapOvr>
    <a:masterClrMapping/>
  </p:clrMapOvr>
  <mc:AlternateContent xmlns:mc="http://schemas.openxmlformats.org/markup-compatibility/2006" xmlns:p14="http://schemas.microsoft.com/office/powerpoint/2010/main">
    <mc:Choice Requires="p14">
      <p:transition p14:dur="0" advTm="9610"/>
    </mc:Choice>
    <mc:Fallback xmlns="">
      <p:transition advTm="9610"/>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3866" y="718357"/>
            <a:ext cx="5789831" cy="614363"/>
          </a:xfrm>
          <a:prstGeom prst="rect">
            <a:avLst/>
          </a:prstGeom>
          <a:noFill/>
          <a:ln>
            <a:noFill/>
          </a:ln>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kern="1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a:lstStyle>
          <a:p>
            <a:pPr algn="r"/>
            <a:r>
              <a:rPr lang="es-ES_tradnl" altLang="es-MX" sz="4000" dirty="0" smtClean="0">
                <a:latin typeface="+mn-lt"/>
              </a:rPr>
              <a:t>OPERACIÓN</a:t>
            </a:r>
            <a:endParaRPr lang="es-ES_tradnl" altLang="es-MX" dirty="0">
              <a:latin typeface="+mn-lt"/>
            </a:endParaRPr>
          </a:p>
        </p:txBody>
      </p:sp>
      <p:sp>
        <p:nvSpPr>
          <p:cNvPr id="6" name="1 Título"/>
          <p:cNvSpPr>
            <a:spLocks noGrp="1"/>
          </p:cNvSpPr>
          <p:nvPr>
            <p:ph type="ctrTitle"/>
          </p:nvPr>
        </p:nvSpPr>
        <p:spPr>
          <a:xfrm>
            <a:off x="552092" y="1236018"/>
            <a:ext cx="7920000" cy="540000"/>
          </a:xfrm>
          <a:noFill/>
          <a:ln>
            <a:noFill/>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nchorCtr="0">
            <a:noAutofit/>
          </a:bodyPr>
          <a:lstStyle/>
          <a:p>
            <a:pPr marL="457200" indent="-457200" algn="just">
              <a:lnSpc>
                <a:spcPts val="5000"/>
              </a:lnSpc>
              <a:buFont typeface="Wingdings" panose="05000000000000000000" pitchFamily="2" charset="2"/>
              <a:buChar char="Ø"/>
            </a:pPr>
            <a:r>
              <a:rPr lang="es-MX" sz="3200" b="1" dirty="0" smtClean="0">
                <a:solidFill>
                  <a:schemeClr val="tx1"/>
                </a:solidFill>
              </a:rPr>
              <a:t>Centros de Trabajo (CT).</a:t>
            </a:r>
            <a:endParaRPr lang="es-MX" sz="3000" dirty="0">
              <a:solidFill>
                <a:schemeClr val="tx1"/>
              </a:solidFill>
            </a:endParaRPr>
          </a:p>
        </p:txBody>
      </p:sp>
      <p:sp>
        <p:nvSpPr>
          <p:cNvPr id="16" name="Rectángulo redondeado 15"/>
          <p:cNvSpPr/>
          <p:nvPr/>
        </p:nvSpPr>
        <p:spPr>
          <a:xfrm>
            <a:off x="931884" y="1986497"/>
            <a:ext cx="5040000" cy="936000"/>
          </a:xfrm>
          <a:prstGeom prst="roundRect">
            <a:avLst/>
          </a:prstGeom>
          <a:noFill/>
          <a:ln w="38100">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Llenado del formato en el sistema, conforme a los conceptos indicados, resguardando el soporte documental</a:t>
            </a:r>
            <a:endParaRPr lang="es-MX" sz="2200" b="1" dirty="0">
              <a:solidFill>
                <a:schemeClr val="tx1"/>
              </a:solidFill>
            </a:endParaRPr>
          </a:p>
        </p:txBody>
      </p:sp>
      <p:sp>
        <p:nvSpPr>
          <p:cNvPr id="17" name="Rectángulo redondeado 16"/>
          <p:cNvSpPr/>
          <p:nvPr/>
        </p:nvSpPr>
        <p:spPr>
          <a:xfrm>
            <a:off x="1605446" y="3170751"/>
            <a:ext cx="5040000" cy="360000"/>
          </a:xfrm>
          <a:prstGeom prst="roundRect">
            <a:avLst/>
          </a:prstGeom>
          <a:noFill/>
          <a:ln w="38100">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Impresión del formato requisitado</a:t>
            </a:r>
            <a:endParaRPr lang="es-MX" sz="2200" b="1" dirty="0">
              <a:solidFill>
                <a:schemeClr val="tx1"/>
              </a:solidFill>
            </a:endParaRPr>
          </a:p>
        </p:txBody>
      </p:sp>
      <p:sp>
        <p:nvSpPr>
          <p:cNvPr id="19" name="Rectángulo redondeado 18"/>
          <p:cNvSpPr/>
          <p:nvPr/>
        </p:nvSpPr>
        <p:spPr>
          <a:xfrm>
            <a:off x="2959299" y="4593821"/>
            <a:ext cx="5373332" cy="936000"/>
          </a:xfrm>
          <a:prstGeom prst="roundRect">
            <a:avLst/>
          </a:prstGeom>
          <a:noFill/>
          <a:ln w="38100">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Envío del formato debidamente requisitado (información capturada, nombre, cargo y firma del personal responsable)</a:t>
            </a:r>
            <a:endParaRPr lang="es-MX" sz="2200" b="1" dirty="0">
              <a:solidFill>
                <a:schemeClr val="tx1"/>
              </a:solidFill>
            </a:endParaRPr>
          </a:p>
        </p:txBody>
      </p:sp>
      <p:sp>
        <p:nvSpPr>
          <p:cNvPr id="21" name="Flecha doblada hacia arriba 20"/>
          <p:cNvSpPr/>
          <p:nvPr/>
        </p:nvSpPr>
        <p:spPr>
          <a:xfrm rot="5400000">
            <a:off x="1074650" y="2866905"/>
            <a:ext cx="463511" cy="598081"/>
          </a:xfrm>
          <a:prstGeom prst="bentUpArrow">
            <a:avLst>
              <a:gd name="adj1" fmla="val 14323"/>
              <a:gd name="adj2" fmla="val 1934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Rectángulo redondeado 23"/>
          <p:cNvSpPr/>
          <p:nvPr/>
        </p:nvSpPr>
        <p:spPr>
          <a:xfrm>
            <a:off x="2339492" y="3792286"/>
            <a:ext cx="5040000" cy="576000"/>
          </a:xfrm>
          <a:prstGeom prst="roundRect">
            <a:avLst/>
          </a:prstGeom>
          <a:noFill/>
          <a:ln w="38100">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Firmas del personal responsable indicado</a:t>
            </a:r>
          </a:p>
          <a:p>
            <a:pPr algn="ctr"/>
            <a:r>
              <a:rPr lang="es-MX" sz="2200" b="1" dirty="0" smtClean="0">
                <a:solidFill>
                  <a:schemeClr val="tx1"/>
                </a:solidFill>
              </a:rPr>
              <a:t>en el formato requisitado</a:t>
            </a:r>
            <a:endParaRPr lang="es-MX" sz="2200" b="1" dirty="0">
              <a:solidFill>
                <a:schemeClr val="tx1"/>
              </a:solidFill>
            </a:endParaRPr>
          </a:p>
        </p:txBody>
      </p:sp>
      <p:sp>
        <p:nvSpPr>
          <p:cNvPr id="26" name="Flecha doblada hacia arriba 25"/>
          <p:cNvSpPr/>
          <p:nvPr/>
        </p:nvSpPr>
        <p:spPr>
          <a:xfrm rot="5400000">
            <a:off x="1738878" y="3562392"/>
            <a:ext cx="570479" cy="598081"/>
          </a:xfrm>
          <a:prstGeom prst="bentUpArrow">
            <a:avLst>
              <a:gd name="adj1" fmla="val 14323"/>
              <a:gd name="adj2" fmla="val 1934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Flecha doblada hacia arriba 26"/>
          <p:cNvSpPr/>
          <p:nvPr/>
        </p:nvSpPr>
        <p:spPr>
          <a:xfrm rot="5400000">
            <a:off x="2277390" y="4475265"/>
            <a:ext cx="765737" cy="598081"/>
          </a:xfrm>
          <a:prstGeom prst="bentUpArrow">
            <a:avLst>
              <a:gd name="adj1" fmla="val 14323"/>
              <a:gd name="adj2" fmla="val 1934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3"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
        <p:nvSpPr>
          <p:cNvPr id="15" name="4 Marcador de número de diapositiva"/>
          <p:cNvSpPr>
            <a:spLocks noGrp="1"/>
          </p:cNvSpPr>
          <p:nvPr>
            <p:ph type="sldNum" sz="quarter" idx="4294967295"/>
          </p:nvPr>
        </p:nvSpPr>
        <p:spPr>
          <a:xfrm>
            <a:off x="8153400" y="6572250"/>
            <a:ext cx="919163" cy="285750"/>
          </a:xfrm>
        </p:spPr>
        <p:txBody>
          <a:bodyPr/>
          <a:lstStyle>
            <a:lvl1pPr algn="r">
              <a:defRPr sz="1000" b="1">
                <a:solidFill>
                  <a:schemeClr val="bg1"/>
                </a:solidFill>
                <a:latin typeface="+mn-lt"/>
              </a:defRPr>
            </a:lvl1pPr>
          </a:lstStyle>
          <a:p>
            <a:pPr>
              <a:defRPr/>
            </a:pPr>
            <a:r>
              <a:rPr lang="es-MX" dirty="0" smtClean="0"/>
              <a:t>ASF | 13</a:t>
            </a:r>
            <a:endParaRPr lang="es-MX" dirty="0"/>
          </a:p>
        </p:txBody>
      </p:sp>
    </p:spTree>
    <p:custDataLst>
      <p:tags r:id="rId1"/>
    </p:custDataLst>
    <p:extLst>
      <p:ext uri="{BB962C8B-B14F-4D97-AF65-F5344CB8AC3E}">
        <p14:creationId xmlns:p14="http://schemas.microsoft.com/office/powerpoint/2010/main" val="989481964"/>
      </p:ext>
    </p:extLst>
  </p:cSld>
  <p:clrMapOvr>
    <a:masterClrMapping/>
  </p:clrMapOvr>
  <mc:AlternateContent xmlns:mc="http://schemas.openxmlformats.org/markup-compatibility/2006" xmlns:p14="http://schemas.microsoft.com/office/powerpoint/2010/main">
    <mc:Choice Requires="p14">
      <p:transition p14:dur="0" advTm="9788"/>
    </mc:Choice>
    <mc:Fallback xmlns="">
      <p:transition advTm="9788"/>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0" y="496767"/>
            <a:ext cx="5789831" cy="614363"/>
          </a:xfrm>
          <a:prstGeom prst="rect">
            <a:avLst/>
          </a:prstGeom>
          <a:noFill/>
          <a:ln>
            <a:noFill/>
          </a:ln>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kern="1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a:lstStyle>
          <a:p>
            <a:pPr algn="r"/>
            <a:r>
              <a:rPr lang="es-ES_tradnl" altLang="es-MX" dirty="0" smtClean="0">
                <a:latin typeface="+mn-lt"/>
              </a:rPr>
              <a:t>OPERACIÓN</a:t>
            </a:r>
            <a:endParaRPr lang="es-ES_tradnl" altLang="es-MX" dirty="0">
              <a:latin typeface="+mn-lt"/>
            </a:endParaRPr>
          </a:p>
        </p:txBody>
      </p:sp>
      <p:sp>
        <p:nvSpPr>
          <p:cNvPr id="16" name="Rectángulo redondeado 15"/>
          <p:cNvSpPr/>
          <p:nvPr/>
        </p:nvSpPr>
        <p:spPr>
          <a:xfrm>
            <a:off x="259294" y="1916433"/>
            <a:ext cx="4680000" cy="614514"/>
          </a:xfrm>
          <a:prstGeom prst="roundRect">
            <a:avLst/>
          </a:prstGeom>
          <a:noFill/>
          <a:ln w="38100">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Realizar visitas físicas, conforme a la muestra seleccionada</a:t>
            </a:r>
            <a:endParaRPr lang="es-MX" sz="2200" b="1" dirty="0">
              <a:solidFill>
                <a:schemeClr val="tx1"/>
              </a:solidFill>
            </a:endParaRPr>
          </a:p>
        </p:txBody>
      </p:sp>
      <p:sp>
        <p:nvSpPr>
          <p:cNvPr id="17" name="Rectángulo redondeado 16"/>
          <p:cNvSpPr/>
          <p:nvPr/>
        </p:nvSpPr>
        <p:spPr>
          <a:xfrm>
            <a:off x="1267315" y="3384682"/>
            <a:ext cx="4680000" cy="576000"/>
          </a:xfrm>
          <a:prstGeom prst="roundRect">
            <a:avLst/>
          </a:prstGeom>
          <a:noFill/>
          <a:ln w="38100">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Llenado de formato en el sistema, conforme a los conceptos indicados</a:t>
            </a:r>
            <a:endParaRPr lang="es-MX" sz="2200" b="1" dirty="0">
              <a:solidFill>
                <a:schemeClr val="tx1"/>
              </a:solidFill>
            </a:endParaRPr>
          </a:p>
        </p:txBody>
      </p:sp>
      <p:sp>
        <p:nvSpPr>
          <p:cNvPr id="19" name="Rectángulo redondeado 18"/>
          <p:cNvSpPr/>
          <p:nvPr/>
        </p:nvSpPr>
        <p:spPr>
          <a:xfrm>
            <a:off x="2278658" y="4898445"/>
            <a:ext cx="4860000" cy="360000"/>
          </a:xfrm>
          <a:prstGeom prst="roundRect">
            <a:avLst/>
          </a:prstGeom>
          <a:noFill/>
          <a:ln w="38100">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Elaboración de cédulas de trabajo</a:t>
            </a:r>
            <a:endParaRPr lang="es-MX" sz="2200" b="1" dirty="0">
              <a:solidFill>
                <a:schemeClr val="tx1"/>
              </a:solidFill>
            </a:endParaRPr>
          </a:p>
        </p:txBody>
      </p:sp>
      <p:sp>
        <p:nvSpPr>
          <p:cNvPr id="24" name="Rectángulo redondeado 23"/>
          <p:cNvSpPr/>
          <p:nvPr/>
        </p:nvSpPr>
        <p:spPr>
          <a:xfrm>
            <a:off x="1755869" y="4092328"/>
            <a:ext cx="5082809" cy="652682"/>
          </a:xfrm>
          <a:prstGeom prst="roundRect">
            <a:avLst/>
          </a:prstGeom>
          <a:noFill/>
          <a:ln w="38100">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Recabar firmas del personal responsable indicado en el formato requisitado</a:t>
            </a:r>
            <a:endParaRPr lang="es-MX" sz="2200" b="1" dirty="0">
              <a:solidFill>
                <a:schemeClr val="tx1"/>
              </a:solidFill>
            </a:endParaRPr>
          </a:p>
        </p:txBody>
      </p:sp>
      <p:sp>
        <p:nvSpPr>
          <p:cNvPr id="13" name="1 Título"/>
          <p:cNvSpPr txBox="1">
            <a:spLocks/>
          </p:cNvSpPr>
          <p:nvPr/>
        </p:nvSpPr>
        <p:spPr>
          <a:xfrm>
            <a:off x="320270" y="983807"/>
            <a:ext cx="7560000" cy="818628"/>
          </a:xfrm>
          <a:prstGeom prst="rect">
            <a:avLst/>
          </a:prstGeom>
          <a:noFill/>
          <a:ln w="9525" cap="flat" cmpd="sng" algn="ctr">
            <a:noFill/>
            <a:prstDash val="solid"/>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457200" indent="-457200" algn="just">
              <a:buFont typeface="Wingdings" panose="05000000000000000000" pitchFamily="2" charset="2"/>
              <a:buChar char="Ø"/>
            </a:pPr>
            <a:r>
              <a:rPr lang="es-MX" sz="3200" b="1" dirty="0" smtClean="0">
                <a:solidFill>
                  <a:schemeClr val="tx1"/>
                </a:solidFill>
              </a:rPr>
              <a:t>Grupos Auditores de la ASF (visitas físicas muestra selectiva)</a:t>
            </a:r>
            <a:endParaRPr lang="es-MX" sz="3000" dirty="0">
              <a:solidFill>
                <a:schemeClr val="tx1"/>
              </a:solidFill>
            </a:endParaRPr>
          </a:p>
        </p:txBody>
      </p:sp>
      <p:sp>
        <p:nvSpPr>
          <p:cNvPr id="15" name="Rectángulo redondeado 14"/>
          <p:cNvSpPr/>
          <p:nvPr/>
        </p:nvSpPr>
        <p:spPr>
          <a:xfrm>
            <a:off x="760080" y="2655226"/>
            <a:ext cx="4680000" cy="576000"/>
          </a:xfrm>
          <a:prstGeom prst="roundRect">
            <a:avLst/>
          </a:prstGeom>
          <a:noFill/>
          <a:ln w="38100">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a:solidFill>
                  <a:schemeClr val="tx1"/>
                </a:solidFill>
              </a:rPr>
              <a:t>Impresión del formato </a:t>
            </a:r>
            <a:r>
              <a:rPr lang="es-MX" sz="2200" b="1" dirty="0" err="1">
                <a:solidFill>
                  <a:schemeClr val="tx1"/>
                </a:solidFill>
              </a:rPr>
              <a:t>requisitado</a:t>
            </a:r>
            <a:r>
              <a:rPr lang="es-MX" sz="2200" b="1" dirty="0">
                <a:solidFill>
                  <a:schemeClr val="tx1"/>
                </a:solidFill>
              </a:rPr>
              <a:t>, adjuntando el soporte documental</a:t>
            </a:r>
          </a:p>
        </p:txBody>
      </p:sp>
      <p:sp>
        <p:nvSpPr>
          <p:cNvPr id="22" name="Flecha doblada hacia arriba 21"/>
          <p:cNvSpPr/>
          <p:nvPr/>
        </p:nvSpPr>
        <p:spPr>
          <a:xfrm rot="5400000">
            <a:off x="273206" y="2555151"/>
            <a:ext cx="519260" cy="454487"/>
          </a:xfrm>
          <a:prstGeom prst="bentUpArrow">
            <a:avLst>
              <a:gd name="adj1" fmla="val 14323"/>
              <a:gd name="adj2" fmla="val 1934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Flecha doblada hacia arriba 30"/>
          <p:cNvSpPr/>
          <p:nvPr/>
        </p:nvSpPr>
        <p:spPr>
          <a:xfrm rot="5400000">
            <a:off x="772847" y="3274711"/>
            <a:ext cx="519260" cy="454487"/>
          </a:xfrm>
          <a:prstGeom prst="bentUpArrow">
            <a:avLst>
              <a:gd name="adj1" fmla="val 14323"/>
              <a:gd name="adj2" fmla="val 1934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2" name="Flecha doblada hacia arriba 31"/>
          <p:cNvSpPr/>
          <p:nvPr/>
        </p:nvSpPr>
        <p:spPr>
          <a:xfrm rot="5400000">
            <a:off x="1284065" y="4017421"/>
            <a:ext cx="519260" cy="454487"/>
          </a:xfrm>
          <a:prstGeom prst="bentUpArrow">
            <a:avLst>
              <a:gd name="adj1" fmla="val 14323"/>
              <a:gd name="adj2" fmla="val 1934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4" name="Flecha doblada hacia arriba 33"/>
          <p:cNvSpPr/>
          <p:nvPr/>
        </p:nvSpPr>
        <p:spPr>
          <a:xfrm rot="5400000">
            <a:off x="1833818" y="4703780"/>
            <a:ext cx="412041" cy="454487"/>
          </a:xfrm>
          <a:prstGeom prst="bentUpArrow">
            <a:avLst>
              <a:gd name="adj1" fmla="val 14323"/>
              <a:gd name="adj2" fmla="val 1934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5" name="Flecha doblada hacia arriba 34"/>
          <p:cNvSpPr/>
          <p:nvPr/>
        </p:nvSpPr>
        <p:spPr>
          <a:xfrm rot="5400000">
            <a:off x="2272748" y="5299427"/>
            <a:ext cx="519260" cy="454487"/>
          </a:xfrm>
          <a:prstGeom prst="bentUpArrow">
            <a:avLst>
              <a:gd name="adj1" fmla="val 14323"/>
              <a:gd name="adj2" fmla="val 1934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redondeado 19"/>
          <p:cNvSpPr/>
          <p:nvPr/>
        </p:nvSpPr>
        <p:spPr>
          <a:xfrm>
            <a:off x="2745600" y="5422122"/>
            <a:ext cx="6166578" cy="576000"/>
          </a:xfrm>
          <a:prstGeom prst="roundRect">
            <a:avLst/>
          </a:prstGeom>
          <a:noFill/>
          <a:ln w="38100">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Envío del formato debidamente requisitado, conjuntamente con las cédulas de trabajo a la ASF</a:t>
            </a:r>
            <a:endParaRPr lang="es-MX" sz="2200" b="1" dirty="0">
              <a:solidFill>
                <a:schemeClr val="tx1"/>
              </a:solidFill>
            </a:endParaRPr>
          </a:p>
        </p:txBody>
      </p:sp>
      <p:pic>
        <p:nvPicPr>
          <p:cNvPr id="18"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
        <p:nvSpPr>
          <p:cNvPr id="23" name="4 Marcador de número de diapositiva"/>
          <p:cNvSpPr>
            <a:spLocks noGrp="1"/>
          </p:cNvSpPr>
          <p:nvPr>
            <p:ph type="sldNum" sz="quarter" idx="4294967295"/>
          </p:nvPr>
        </p:nvSpPr>
        <p:spPr>
          <a:xfrm>
            <a:off x="8153400" y="6572250"/>
            <a:ext cx="919163" cy="285750"/>
          </a:xfrm>
        </p:spPr>
        <p:txBody>
          <a:bodyPr/>
          <a:lstStyle>
            <a:lvl1pPr algn="r">
              <a:defRPr sz="1000" b="1">
                <a:solidFill>
                  <a:schemeClr val="bg1"/>
                </a:solidFill>
                <a:latin typeface="+mn-lt"/>
              </a:defRPr>
            </a:lvl1pPr>
          </a:lstStyle>
          <a:p>
            <a:pPr>
              <a:defRPr/>
            </a:pPr>
            <a:r>
              <a:rPr lang="es-MX" dirty="0" smtClean="0"/>
              <a:t>ASF | 14</a:t>
            </a:r>
            <a:endParaRPr lang="es-MX" dirty="0"/>
          </a:p>
        </p:txBody>
      </p:sp>
    </p:spTree>
    <p:custDataLst>
      <p:tags r:id="rId1"/>
    </p:custDataLst>
    <p:extLst>
      <p:ext uri="{BB962C8B-B14F-4D97-AF65-F5344CB8AC3E}">
        <p14:creationId xmlns:p14="http://schemas.microsoft.com/office/powerpoint/2010/main" val="1275200967"/>
      </p:ext>
    </p:extLst>
  </p:cSld>
  <p:clrMapOvr>
    <a:masterClrMapping/>
  </p:clrMapOvr>
  <mc:AlternateContent xmlns:mc="http://schemas.openxmlformats.org/markup-compatibility/2006" xmlns:p14="http://schemas.microsoft.com/office/powerpoint/2010/main">
    <mc:Choice Requires="p14">
      <p:transition p14:dur="0" advTm="7547"/>
    </mc:Choice>
    <mc:Fallback xmlns="">
      <p:transition advTm="7547"/>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ctrTitle"/>
          </p:nvPr>
        </p:nvSpPr>
        <p:spPr>
          <a:xfrm>
            <a:off x="552092" y="1223142"/>
            <a:ext cx="7920000" cy="540000"/>
          </a:xfrm>
          <a:noFill/>
          <a:ln>
            <a:noFill/>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nchorCtr="0">
            <a:noAutofit/>
          </a:bodyPr>
          <a:lstStyle/>
          <a:p>
            <a:pPr marL="457200" indent="-457200" algn="just">
              <a:lnSpc>
                <a:spcPts val="5000"/>
              </a:lnSpc>
              <a:buFont typeface="Wingdings" panose="05000000000000000000" pitchFamily="2" charset="2"/>
              <a:buChar char="Ø"/>
            </a:pPr>
            <a:r>
              <a:rPr lang="es-MX" sz="3200" b="1" dirty="0">
                <a:solidFill>
                  <a:schemeClr val="tx1"/>
                </a:solidFill>
              </a:rPr>
              <a:t>Autoridades Educativas Locales (AEL</a:t>
            </a:r>
            <a:r>
              <a:rPr lang="es-MX" sz="3200" b="1" dirty="0" smtClean="0">
                <a:solidFill>
                  <a:schemeClr val="tx1"/>
                </a:solidFill>
              </a:rPr>
              <a:t>).</a:t>
            </a:r>
            <a:endParaRPr lang="es-MX" sz="3000" dirty="0">
              <a:solidFill>
                <a:schemeClr val="tx1"/>
              </a:solidFill>
            </a:endParaRPr>
          </a:p>
        </p:txBody>
      </p:sp>
      <p:sp>
        <p:nvSpPr>
          <p:cNvPr id="2" name="Rectángulo redondeado 1"/>
          <p:cNvSpPr/>
          <p:nvPr/>
        </p:nvSpPr>
        <p:spPr>
          <a:xfrm>
            <a:off x="960120" y="1867435"/>
            <a:ext cx="5760000" cy="720000"/>
          </a:xfrm>
          <a:prstGeom prst="roundRect">
            <a:avLst/>
          </a:prstGeom>
          <a:noFill/>
          <a:ln w="38100">
            <a:solidFill>
              <a:srgbClr val="FF8A3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Supervisión de la captura de la información en el sistema por los Centros de Trabajo (CT)</a:t>
            </a:r>
            <a:endParaRPr lang="es-MX" sz="2200" b="1" dirty="0">
              <a:solidFill>
                <a:schemeClr val="tx1"/>
              </a:solidFill>
            </a:endParaRPr>
          </a:p>
        </p:txBody>
      </p:sp>
      <p:sp>
        <p:nvSpPr>
          <p:cNvPr id="11" name="Rectángulo redondeado 10"/>
          <p:cNvSpPr/>
          <p:nvPr/>
        </p:nvSpPr>
        <p:spPr>
          <a:xfrm>
            <a:off x="1594718" y="2794988"/>
            <a:ext cx="5760000" cy="1390643"/>
          </a:xfrm>
          <a:prstGeom prst="roundRect">
            <a:avLst/>
          </a:prstGeom>
          <a:noFill/>
          <a:ln w="38100">
            <a:solidFill>
              <a:srgbClr val="FF8A3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Concluido el plazo para la requisición de la información, emitir el reporte de la “Ficha Técnica”, recabar </a:t>
            </a:r>
            <a:r>
              <a:rPr lang="es-MX" sz="2200" b="1" dirty="0">
                <a:solidFill>
                  <a:schemeClr val="tx1"/>
                </a:solidFill>
              </a:rPr>
              <a:t>firmas del personal </a:t>
            </a:r>
            <a:r>
              <a:rPr lang="es-MX" sz="2200" b="1" dirty="0" smtClean="0">
                <a:solidFill>
                  <a:schemeClr val="tx1"/>
                </a:solidFill>
              </a:rPr>
              <a:t>indicado</a:t>
            </a:r>
          </a:p>
          <a:p>
            <a:pPr algn="ctr"/>
            <a:r>
              <a:rPr lang="es-MX" sz="2200" b="1" dirty="0" smtClean="0">
                <a:solidFill>
                  <a:schemeClr val="tx1"/>
                </a:solidFill>
              </a:rPr>
              <a:t>en </a:t>
            </a:r>
            <a:r>
              <a:rPr lang="es-MX" sz="2200" b="1" dirty="0">
                <a:solidFill>
                  <a:schemeClr val="tx1"/>
                </a:solidFill>
              </a:rPr>
              <a:t>el formato </a:t>
            </a:r>
            <a:r>
              <a:rPr lang="es-MX" sz="2200" b="1" dirty="0" smtClean="0">
                <a:solidFill>
                  <a:schemeClr val="tx1"/>
                </a:solidFill>
              </a:rPr>
              <a:t>requisitado</a:t>
            </a:r>
            <a:endParaRPr lang="es-MX" sz="2200" b="1" dirty="0">
              <a:solidFill>
                <a:schemeClr val="tx1"/>
              </a:solidFill>
            </a:endParaRPr>
          </a:p>
        </p:txBody>
      </p:sp>
      <p:sp>
        <p:nvSpPr>
          <p:cNvPr id="12" name="Rectángulo redondeado 11"/>
          <p:cNvSpPr/>
          <p:nvPr/>
        </p:nvSpPr>
        <p:spPr>
          <a:xfrm>
            <a:off x="2294660" y="4409234"/>
            <a:ext cx="5760000" cy="1116000"/>
          </a:xfrm>
          <a:prstGeom prst="roundRect">
            <a:avLst/>
          </a:prstGeom>
          <a:noFill/>
          <a:ln w="38100">
            <a:solidFill>
              <a:srgbClr val="FF8A3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Entrega del reporte de la “Ficha Técnica” conjuntamente con los formatos de validación</a:t>
            </a:r>
          </a:p>
          <a:p>
            <a:pPr algn="ctr"/>
            <a:r>
              <a:rPr lang="es-MX" sz="2200" b="1" dirty="0" smtClean="0">
                <a:solidFill>
                  <a:schemeClr val="tx1"/>
                </a:solidFill>
              </a:rPr>
              <a:t>de los </a:t>
            </a:r>
            <a:r>
              <a:rPr lang="es-MX" sz="2200" b="1" dirty="0" err="1" smtClean="0">
                <a:solidFill>
                  <a:schemeClr val="tx1"/>
                </a:solidFill>
              </a:rPr>
              <a:t>CT</a:t>
            </a:r>
            <a:endParaRPr lang="es-MX" sz="2200" b="1" dirty="0">
              <a:solidFill>
                <a:schemeClr val="tx1"/>
              </a:solidFill>
            </a:endParaRPr>
          </a:p>
        </p:txBody>
      </p:sp>
      <p:sp>
        <p:nvSpPr>
          <p:cNvPr id="13" name="Flecha doblada hacia arriba 12"/>
          <p:cNvSpPr/>
          <p:nvPr/>
        </p:nvSpPr>
        <p:spPr>
          <a:xfrm rot="5400000">
            <a:off x="840405" y="2860899"/>
            <a:ext cx="995948" cy="512678"/>
          </a:xfrm>
          <a:prstGeom prst="bentUpArrow">
            <a:avLst>
              <a:gd name="adj1" fmla="val 21104"/>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Flecha doblada hacia arriba 13"/>
          <p:cNvSpPr/>
          <p:nvPr/>
        </p:nvSpPr>
        <p:spPr>
          <a:xfrm rot="5400000">
            <a:off x="1595216" y="4385758"/>
            <a:ext cx="873805" cy="525080"/>
          </a:xfrm>
          <a:prstGeom prst="bentUpArrow">
            <a:avLst>
              <a:gd name="adj1" fmla="val 16112"/>
              <a:gd name="adj2" fmla="val 19146"/>
              <a:gd name="adj3" fmla="val 238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Rectangle 3"/>
          <p:cNvSpPr txBox="1">
            <a:spLocks noChangeArrowheads="1"/>
          </p:cNvSpPr>
          <p:nvPr/>
        </p:nvSpPr>
        <p:spPr bwMode="auto">
          <a:xfrm>
            <a:off x="1515969" y="712036"/>
            <a:ext cx="6120000" cy="614363"/>
          </a:xfrm>
          <a:prstGeom prst="rect">
            <a:avLst/>
          </a:prstGeom>
          <a:noFill/>
          <a:ln>
            <a:noFill/>
          </a:ln>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kern="1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a:lstStyle>
          <a:p>
            <a:pPr algn="r"/>
            <a:r>
              <a:rPr lang="es-ES_tradnl" altLang="es-MX" sz="4000" dirty="0" smtClean="0">
                <a:latin typeface="+mn-lt"/>
              </a:rPr>
              <a:t>SUPERVISIÓN Y RESULTADOS</a:t>
            </a:r>
            <a:endParaRPr lang="es-ES_tradnl" altLang="es-MX" dirty="0">
              <a:latin typeface="+mn-lt"/>
            </a:endParaRPr>
          </a:p>
        </p:txBody>
      </p:sp>
      <p:pic>
        <p:nvPicPr>
          <p:cNvPr id="15"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
        <p:nvSpPr>
          <p:cNvPr id="18" name="4 Marcador de número de diapositiva"/>
          <p:cNvSpPr>
            <a:spLocks noGrp="1"/>
          </p:cNvSpPr>
          <p:nvPr>
            <p:ph type="sldNum" sz="quarter" idx="4294967295"/>
          </p:nvPr>
        </p:nvSpPr>
        <p:spPr>
          <a:xfrm>
            <a:off x="8153400" y="6572250"/>
            <a:ext cx="919163" cy="285750"/>
          </a:xfrm>
        </p:spPr>
        <p:txBody>
          <a:bodyPr/>
          <a:lstStyle>
            <a:lvl1pPr algn="r">
              <a:defRPr sz="1000" b="1">
                <a:solidFill>
                  <a:schemeClr val="bg1"/>
                </a:solidFill>
                <a:latin typeface="+mn-lt"/>
              </a:defRPr>
            </a:lvl1pPr>
          </a:lstStyle>
          <a:p>
            <a:pPr>
              <a:defRPr/>
            </a:pPr>
            <a:r>
              <a:rPr lang="es-MX" dirty="0" smtClean="0"/>
              <a:t>ASF | 15</a:t>
            </a:r>
            <a:endParaRPr lang="es-MX" dirty="0"/>
          </a:p>
        </p:txBody>
      </p:sp>
    </p:spTree>
    <p:custDataLst>
      <p:tags r:id="rId1"/>
    </p:custDataLst>
    <p:extLst>
      <p:ext uri="{BB962C8B-B14F-4D97-AF65-F5344CB8AC3E}">
        <p14:creationId xmlns:p14="http://schemas.microsoft.com/office/powerpoint/2010/main" val="2357651984"/>
      </p:ext>
    </p:extLst>
  </p:cSld>
  <p:clrMapOvr>
    <a:masterClrMapping/>
  </p:clrMapOvr>
  <mc:AlternateContent xmlns:mc="http://schemas.openxmlformats.org/markup-compatibility/2006" xmlns:p14="http://schemas.microsoft.com/office/powerpoint/2010/main">
    <mc:Choice Requires="p14">
      <p:transition p14:dur="0" advTm="2865"/>
    </mc:Choice>
    <mc:Fallback xmlns="">
      <p:transition advTm="2865"/>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3"/>
          <p:cNvSpPr txBox="1">
            <a:spLocks noChangeArrowheads="1"/>
          </p:cNvSpPr>
          <p:nvPr/>
        </p:nvSpPr>
        <p:spPr bwMode="auto">
          <a:xfrm>
            <a:off x="1515969" y="729804"/>
            <a:ext cx="6120000" cy="614363"/>
          </a:xfrm>
          <a:prstGeom prst="rect">
            <a:avLst/>
          </a:prstGeom>
          <a:noFill/>
          <a:ln>
            <a:noFill/>
          </a:ln>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kern="1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a:lstStyle>
          <a:p>
            <a:pPr algn="r"/>
            <a:r>
              <a:rPr lang="es-ES_tradnl" altLang="es-MX" sz="4000" dirty="0" smtClean="0">
                <a:latin typeface="+mn-lt"/>
              </a:rPr>
              <a:t>SUPERVISIÓN Y RESULTADOS</a:t>
            </a:r>
            <a:endParaRPr lang="es-ES_tradnl" altLang="es-MX" dirty="0">
              <a:latin typeface="+mn-lt"/>
            </a:endParaRPr>
          </a:p>
        </p:txBody>
      </p:sp>
      <p:sp>
        <p:nvSpPr>
          <p:cNvPr id="15" name="1 Título"/>
          <p:cNvSpPr>
            <a:spLocks noGrp="1"/>
          </p:cNvSpPr>
          <p:nvPr>
            <p:ph type="ctrTitle"/>
          </p:nvPr>
        </p:nvSpPr>
        <p:spPr>
          <a:xfrm>
            <a:off x="552092" y="1158748"/>
            <a:ext cx="7560000" cy="720000"/>
          </a:xfrm>
          <a:noFill/>
          <a:ln>
            <a:noFill/>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nchorCtr="0">
            <a:noAutofit/>
          </a:bodyPr>
          <a:lstStyle/>
          <a:p>
            <a:pPr marL="457200" indent="-457200" algn="just">
              <a:buFont typeface="Wingdings" panose="05000000000000000000" pitchFamily="2" charset="2"/>
              <a:buChar char="Ø"/>
            </a:pPr>
            <a:r>
              <a:rPr lang="es-MX" sz="3200" b="1" dirty="0" smtClean="0">
                <a:solidFill>
                  <a:schemeClr val="tx1"/>
                </a:solidFill>
              </a:rPr>
              <a:t>Contralorías Estatales</a:t>
            </a:r>
            <a:endParaRPr lang="es-MX" sz="3000" dirty="0">
              <a:solidFill>
                <a:schemeClr val="tx1"/>
              </a:solidFill>
            </a:endParaRPr>
          </a:p>
        </p:txBody>
      </p:sp>
      <p:pic>
        <p:nvPicPr>
          <p:cNvPr id="17"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
        <p:nvSpPr>
          <p:cNvPr id="19" name="4 Marcador de número de diapositiva"/>
          <p:cNvSpPr>
            <a:spLocks noGrp="1"/>
          </p:cNvSpPr>
          <p:nvPr>
            <p:ph type="sldNum" sz="quarter" idx="4294967295"/>
          </p:nvPr>
        </p:nvSpPr>
        <p:spPr>
          <a:xfrm>
            <a:off x="8153400" y="6572250"/>
            <a:ext cx="919163" cy="285750"/>
          </a:xfrm>
        </p:spPr>
        <p:txBody>
          <a:bodyPr/>
          <a:lstStyle>
            <a:lvl1pPr algn="r">
              <a:defRPr sz="1000" b="1">
                <a:solidFill>
                  <a:schemeClr val="bg1"/>
                </a:solidFill>
                <a:latin typeface="+mn-lt"/>
              </a:defRPr>
            </a:lvl1pPr>
          </a:lstStyle>
          <a:p>
            <a:pPr>
              <a:defRPr/>
            </a:pPr>
            <a:r>
              <a:rPr lang="es-MX" dirty="0" smtClean="0"/>
              <a:t>ASF | 16</a:t>
            </a:r>
            <a:endParaRPr lang="es-MX" dirty="0"/>
          </a:p>
        </p:txBody>
      </p:sp>
      <p:sp>
        <p:nvSpPr>
          <p:cNvPr id="20" name="Rectángulo redondeado 19"/>
          <p:cNvSpPr/>
          <p:nvPr/>
        </p:nvSpPr>
        <p:spPr>
          <a:xfrm>
            <a:off x="544117" y="1857351"/>
            <a:ext cx="5760000" cy="720000"/>
          </a:xfrm>
          <a:prstGeom prst="roundRect">
            <a:avLst/>
          </a:prstGeom>
          <a:noFill/>
          <a:ln w="38100">
            <a:solidFill>
              <a:srgbClr val="FF8A3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100" b="1" dirty="0" smtClean="0">
                <a:solidFill>
                  <a:schemeClr val="tx1"/>
                </a:solidFill>
              </a:rPr>
              <a:t>Monitoreo de los avances en la captura de información en el Sistema.</a:t>
            </a:r>
            <a:endParaRPr lang="es-MX" sz="2100" b="1" dirty="0">
              <a:solidFill>
                <a:schemeClr val="tx1"/>
              </a:solidFill>
            </a:endParaRPr>
          </a:p>
        </p:txBody>
      </p:sp>
      <p:sp>
        <p:nvSpPr>
          <p:cNvPr id="21" name="Rectángulo redondeado 20"/>
          <p:cNvSpPr/>
          <p:nvPr/>
        </p:nvSpPr>
        <p:spPr>
          <a:xfrm>
            <a:off x="1178715" y="2788340"/>
            <a:ext cx="5760000" cy="755828"/>
          </a:xfrm>
          <a:prstGeom prst="roundRect">
            <a:avLst/>
          </a:prstGeom>
          <a:noFill/>
          <a:ln w="38100">
            <a:solidFill>
              <a:srgbClr val="FF8A3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100" b="1" dirty="0" smtClean="0">
                <a:solidFill>
                  <a:schemeClr val="tx1"/>
                </a:solidFill>
              </a:rPr>
              <a:t>Intervenir en los casos, donde se identifiquen atrasos o incumplimientos.</a:t>
            </a:r>
            <a:endParaRPr lang="es-MX" sz="2100" b="1" dirty="0">
              <a:solidFill>
                <a:schemeClr val="tx1"/>
              </a:solidFill>
            </a:endParaRPr>
          </a:p>
        </p:txBody>
      </p:sp>
      <p:sp>
        <p:nvSpPr>
          <p:cNvPr id="22" name="Rectángulo redondeado 21"/>
          <p:cNvSpPr/>
          <p:nvPr/>
        </p:nvSpPr>
        <p:spPr>
          <a:xfrm>
            <a:off x="1938707" y="3801186"/>
            <a:ext cx="5868000" cy="1116000"/>
          </a:xfrm>
          <a:prstGeom prst="roundRect">
            <a:avLst/>
          </a:prstGeom>
          <a:noFill/>
          <a:ln w="38100">
            <a:solidFill>
              <a:srgbClr val="FF8A3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100" b="1" dirty="0" smtClean="0">
                <a:solidFill>
                  <a:schemeClr val="tx1"/>
                </a:solidFill>
              </a:rPr>
              <a:t>Recepción y resguardo de las cédulas de Pase de Lista presentadas por los </a:t>
            </a:r>
            <a:r>
              <a:rPr lang="es-MX" sz="2100" b="1" dirty="0" err="1" smtClean="0">
                <a:solidFill>
                  <a:schemeClr val="tx1"/>
                </a:solidFill>
              </a:rPr>
              <a:t>CT</a:t>
            </a:r>
            <a:r>
              <a:rPr lang="es-MX" sz="2100" b="1" dirty="0" smtClean="0">
                <a:solidFill>
                  <a:schemeClr val="tx1"/>
                </a:solidFill>
              </a:rPr>
              <a:t> debidamente </a:t>
            </a:r>
            <a:r>
              <a:rPr lang="es-MX" sz="2100" b="1" dirty="0" err="1" smtClean="0">
                <a:solidFill>
                  <a:schemeClr val="tx1"/>
                </a:solidFill>
              </a:rPr>
              <a:t>requisitadas</a:t>
            </a:r>
            <a:r>
              <a:rPr lang="es-MX" sz="2100" b="1" dirty="0" smtClean="0">
                <a:solidFill>
                  <a:schemeClr val="tx1"/>
                </a:solidFill>
              </a:rPr>
              <a:t>.</a:t>
            </a:r>
            <a:endParaRPr lang="es-MX" sz="2100" b="1" dirty="0">
              <a:solidFill>
                <a:schemeClr val="tx1"/>
              </a:solidFill>
            </a:endParaRPr>
          </a:p>
        </p:txBody>
      </p:sp>
      <p:sp>
        <p:nvSpPr>
          <p:cNvPr id="23" name="Flecha doblada hacia arriba 22"/>
          <p:cNvSpPr/>
          <p:nvPr/>
        </p:nvSpPr>
        <p:spPr>
          <a:xfrm rot="5400000">
            <a:off x="573426" y="2701791"/>
            <a:ext cx="697900" cy="512678"/>
          </a:xfrm>
          <a:prstGeom prst="bentUpArrow">
            <a:avLst>
              <a:gd name="adj1" fmla="val 21104"/>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Flecha doblada hacia arriba 23"/>
          <p:cNvSpPr/>
          <p:nvPr/>
        </p:nvSpPr>
        <p:spPr>
          <a:xfrm rot="5400000">
            <a:off x="1200350" y="3757448"/>
            <a:ext cx="951634" cy="525080"/>
          </a:xfrm>
          <a:prstGeom prst="bentUpArrow">
            <a:avLst>
              <a:gd name="adj1" fmla="val 16112"/>
              <a:gd name="adj2" fmla="val 19146"/>
              <a:gd name="adj3" fmla="val 238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Rectángulo redondeado 24"/>
          <p:cNvSpPr/>
          <p:nvPr/>
        </p:nvSpPr>
        <p:spPr>
          <a:xfrm>
            <a:off x="2751264" y="5128175"/>
            <a:ext cx="5868000" cy="833713"/>
          </a:xfrm>
          <a:prstGeom prst="roundRect">
            <a:avLst/>
          </a:prstGeom>
          <a:noFill/>
          <a:ln w="38100">
            <a:solidFill>
              <a:srgbClr val="FF8A3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100" b="1" dirty="0" smtClean="0">
                <a:solidFill>
                  <a:schemeClr val="tx1"/>
                </a:solidFill>
              </a:rPr>
              <a:t>Escaneo de las cédulas de Pase de Lista </a:t>
            </a:r>
            <a:r>
              <a:rPr lang="es-MX" sz="2100" b="1" dirty="0">
                <a:solidFill>
                  <a:schemeClr val="tx1"/>
                </a:solidFill>
              </a:rPr>
              <a:t>presentadas por los </a:t>
            </a:r>
            <a:r>
              <a:rPr lang="es-MX" sz="2100" b="1" dirty="0" err="1" smtClean="0">
                <a:solidFill>
                  <a:schemeClr val="tx1"/>
                </a:solidFill>
              </a:rPr>
              <a:t>CT</a:t>
            </a:r>
            <a:r>
              <a:rPr lang="es-MX" sz="2100" b="1" dirty="0" smtClean="0">
                <a:solidFill>
                  <a:schemeClr val="tx1"/>
                </a:solidFill>
              </a:rPr>
              <a:t> para su envío a la </a:t>
            </a:r>
            <a:r>
              <a:rPr lang="es-MX" sz="2100" b="1" dirty="0" err="1" smtClean="0">
                <a:solidFill>
                  <a:schemeClr val="tx1"/>
                </a:solidFill>
              </a:rPr>
              <a:t>ASF</a:t>
            </a:r>
            <a:r>
              <a:rPr lang="es-MX" sz="2100" b="1" dirty="0" smtClean="0">
                <a:solidFill>
                  <a:schemeClr val="tx1"/>
                </a:solidFill>
              </a:rPr>
              <a:t>.</a:t>
            </a:r>
            <a:endParaRPr lang="es-MX" sz="2100" b="1" dirty="0">
              <a:solidFill>
                <a:schemeClr val="tx1"/>
              </a:solidFill>
            </a:endParaRPr>
          </a:p>
        </p:txBody>
      </p:sp>
      <p:sp>
        <p:nvSpPr>
          <p:cNvPr id="26" name="Flecha doblada hacia arriba 25"/>
          <p:cNvSpPr/>
          <p:nvPr/>
        </p:nvSpPr>
        <p:spPr>
          <a:xfrm rot="5400000">
            <a:off x="2074576" y="5068795"/>
            <a:ext cx="828293" cy="525080"/>
          </a:xfrm>
          <a:prstGeom prst="bentUpArrow">
            <a:avLst>
              <a:gd name="adj1" fmla="val 16112"/>
              <a:gd name="adj2" fmla="val 19146"/>
              <a:gd name="adj3" fmla="val 238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ustDataLst>
      <p:tags r:id="rId1"/>
    </p:custDataLst>
    <p:extLst>
      <p:ext uri="{BB962C8B-B14F-4D97-AF65-F5344CB8AC3E}">
        <p14:creationId xmlns:p14="http://schemas.microsoft.com/office/powerpoint/2010/main" val="836778006"/>
      </p:ext>
    </p:extLst>
  </p:cSld>
  <p:clrMapOvr>
    <a:masterClrMapping/>
  </p:clrMapOvr>
  <mc:AlternateContent xmlns:mc="http://schemas.openxmlformats.org/markup-compatibility/2006" xmlns:p14="http://schemas.microsoft.com/office/powerpoint/2010/main">
    <mc:Choice Requires="p14">
      <p:transition p14:dur="10" advTm="3013"/>
    </mc:Choice>
    <mc:Fallback xmlns="">
      <p:transition advTm="3013"/>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redondeado 10"/>
          <p:cNvSpPr/>
          <p:nvPr/>
        </p:nvSpPr>
        <p:spPr>
          <a:xfrm>
            <a:off x="1488038" y="2335001"/>
            <a:ext cx="5760000" cy="1260000"/>
          </a:xfrm>
          <a:prstGeom prst="roundRect">
            <a:avLst/>
          </a:prstGeom>
          <a:noFill/>
          <a:ln w="38100">
            <a:solidFill>
              <a:srgbClr val="FF8A3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100" b="1" dirty="0" smtClean="0">
                <a:solidFill>
                  <a:schemeClr val="tx1"/>
                </a:solidFill>
              </a:rPr>
              <a:t>Concluidas las visitas a los </a:t>
            </a:r>
            <a:r>
              <a:rPr lang="es-MX" sz="2100" b="1" dirty="0" err="1" smtClean="0">
                <a:solidFill>
                  <a:schemeClr val="tx1"/>
                </a:solidFill>
              </a:rPr>
              <a:t>CT</a:t>
            </a:r>
            <a:r>
              <a:rPr lang="es-MX" sz="2100" b="1" dirty="0" smtClean="0">
                <a:solidFill>
                  <a:schemeClr val="tx1"/>
                </a:solidFill>
              </a:rPr>
              <a:t>, conforme a la muestra seleccionada, emitir el reporte de la “Ficha Técnica”, recabar </a:t>
            </a:r>
            <a:r>
              <a:rPr lang="es-MX" sz="2100" b="1" dirty="0">
                <a:solidFill>
                  <a:schemeClr val="tx1"/>
                </a:solidFill>
              </a:rPr>
              <a:t>firmas del personal </a:t>
            </a:r>
            <a:r>
              <a:rPr lang="es-MX" sz="2100" b="1" dirty="0" smtClean="0">
                <a:solidFill>
                  <a:schemeClr val="tx1"/>
                </a:solidFill>
              </a:rPr>
              <a:t>indicado en </a:t>
            </a:r>
            <a:r>
              <a:rPr lang="es-MX" sz="2100" b="1" dirty="0">
                <a:solidFill>
                  <a:schemeClr val="tx1"/>
                </a:solidFill>
              </a:rPr>
              <a:t>el formato </a:t>
            </a:r>
            <a:r>
              <a:rPr lang="es-MX" sz="2100" b="1" dirty="0" smtClean="0">
                <a:solidFill>
                  <a:schemeClr val="tx1"/>
                </a:solidFill>
              </a:rPr>
              <a:t>requisitado</a:t>
            </a:r>
            <a:endParaRPr lang="es-MX" sz="2100" b="1" dirty="0">
              <a:solidFill>
                <a:schemeClr val="tx1"/>
              </a:solidFill>
            </a:endParaRPr>
          </a:p>
        </p:txBody>
      </p:sp>
      <p:sp>
        <p:nvSpPr>
          <p:cNvPr id="12" name="Rectángulo redondeado 11"/>
          <p:cNvSpPr/>
          <p:nvPr/>
        </p:nvSpPr>
        <p:spPr>
          <a:xfrm>
            <a:off x="2187980" y="3884851"/>
            <a:ext cx="5868000" cy="1116000"/>
          </a:xfrm>
          <a:prstGeom prst="roundRect">
            <a:avLst/>
          </a:prstGeom>
          <a:noFill/>
          <a:ln w="38100">
            <a:solidFill>
              <a:srgbClr val="FF8A3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100" b="1" dirty="0" smtClean="0">
                <a:solidFill>
                  <a:schemeClr val="tx1"/>
                </a:solidFill>
              </a:rPr>
              <a:t>Entrega del reporte de la “Ficha Técnica”, conjuntamente con los formatos de validación,</a:t>
            </a:r>
          </a:p>
          <a:p>
            <a:pPr algn="ctr"/>
            <a:r>
              <a:rPr lang="es-MX" sz="2100" b="1" dirty="0" smtClean="0">
                <a:solidFill>
                  <a:schemeClr val="tx1"/>
                </a:solidFill>
              </a:rPr>
              <a:t>de los </a:t>
            </a:r>
            <a:r>
              <a:rPr lang="es-MX" sz="2100" b="1" dirty="0" err="1" smtClean="0">
                <a:solidFill>
                  <a:schemeClr val="tx1"/>
                </a:solidFill>
              </a:rPr>
              <a:t>CT</a:t>
            </a:r>
            <a:r>
              <a:rPr lang="es-MX" sz="2100" b="1" dirty="0" smtClean="0">
                <a:solidFill>
                  <a:schemeClr val="tx1"/>
                </a:solidFill>
              </a:rPr>
              <a:t> y cédulas de trabajo</a:t>
            </a:r>
            <a:endParaRPr lang="es-MX" sz="2100" b="1" dirty="0">
              <a:solidFill>
                <a:schemeClr val="tx1"/>
              </a:solidFill>
            </a:endParaRPr>
          </a:p>
        </p:txBody>
      </p:sp>
      <p:sp>
        <p:nvSpPr>
          <p:cNvPr id="14" name="Flecha doblada hacia arriba 13"/>
          <p:cNvSpPr/>
          <p:nvPr/>
        </p:nvSpPr>
        <p:spPr>
          <a:xfrm rot="5400000">
            <a:off x="1459777" y="3832615"/>
            <a:ext cx="931324" cy="525080"/>
          </a:xfrm>
          <a:prstGeom prst="bentUpArrow">
            <a:avLst>
              <a:gd name="adj1" fmla="val 16112"/>
              <a:gd name="adj2" fmla="val 19146"/>
              <a:gd name="adj3" fmla="val 238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 Título"/>
          <p:cNvSpPr>
            <a:spLocks noGrp="1"/>
          </p:cNvSpPr>
          <p:nvPr>
            <p:ph type="ctrTitle"/>
          </p:nvPr>
        </p:nvSpPr>
        <p:spPr>
          <a:xfrm>
            <a:off x="552092" y="1158748"/>
            <a:ext cx="7560000" cy="720000"/>
          </a:xfrm>
          <a:noFill/>
          <a:ln>
            <a:noFill/>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nchorCtr="0">
            <a:noAutofit/>
          </a:bodyPr>
          <a:lstStyle/>
          <a:p>
            <a:pPr marL="457200" indent="-457200" algn="just">
              <a:buFont typeface="Wingdings" panose="05000000000000000000" pitchFamily="2" charset="2"/>
              <a:buChar char="Ø"/>
            </a:pPr>
            <a:r>
              <a:rPr lang="es-MX" sz="3200" b="1" dirty="0">
                <a:solidFill>
                  <a:schemeClr val="tx1"/>
                </a:solidFill>
              </a:rPr>
              <a:t>Grupos Auditores de la ASF (visitas físicas muestra selectiva)</a:t>
            </a:r>
            <a:endParaRPr lang="es-MX" sz="3000" dirty="0">
              <a:solidFill>
                <a:schemeClr val="tx1"/>
              </a:solidFill>
            </a:endParaRPr>
          </a:p>
        </p:txBody>
      </p:sp>
      <p:pic>
        <p:nvPicPr>
          <p:cNvPr id="17"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
        <p:nvSpPr>
          <p:cNvPr id="19" name="4 Marcador de número de diapositiva"/>
          <p:cNvSpPr>
            <a:spLocks noGrp="1"/>
          </p:cNvSpPr>
          <p:nvPr>
            <p:ph type="sldNum" sz="quarter" idx="4294967295"/>
          </p:nvPr>
        </p:nvSpPr>
        <p:spPr>
          <a:xfrm>
            <a:off x="8153400" y="6572250"/>
            <a:ext cx="919163" cy="285750"/>
          </a:xfrm>
        </p:spPr>
        <p:txBody>
          <a:bodyPr/>
          <a:lstStyle>
            <a:lvl1pPr algn="r">
              <a:defRPr sz="1000" b="1">
                <a:solidFill>
                  <a:schemeClr val="bg1"/>
                </a:solidFill>
                <a:latin typeface="+mn-lt"/>
              </a:defRPr>
            </a:lvl1pPr>
          </a:lstStyle>
          <a:p>
            <a:pPr>
              <a:defRPr/>
            </a:pPr>
            <a:r>
              <a:rPr lang="es-MX" dirty="0" smtClean="0"/>
              <a:t>ASF | 16</a:t>
            </a:r>
            <a:endParaRPr lang="es-MX" dirty="0"/>
          </a:p>
        </p:txBody>
      </p:sp>
    </p:spTree>
    <p:custDataLst>
      <p:tags r:id="rId1"/>
    </p:custDataLst>
    <p:extLst>
      <p:ext uri="{BB962C8B-B14F-4D97-AF65-F5344CB8AC3E}">
        <p14:creationId xmlns:p14="http://schemas.microsoft.com/office/powerpoint/2010/main" val="2196198917"/>
      </p:ext>
    </p:extLst>
  </p:cSld>
  <p:clrMapOvr>
    <a:masterClrMapping/>
  </p:clrMapOvr>
  <mc:AlternateContent xmlns:mc="http://schemas.openxmlformats.org/markup-compatibility/2006" xmlns:p14="http://schemas.microsoft.com/office/powerpoint/2010/main">
    <mc:Choice Requires="p14">
      <p:transition p14:dur="10" advTm="3124"/>
    </mc:Choice>
    <mc:Fallback xmlns="">
      <p:transition advTm="3124"/>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ctrTitle"/>
          </p:nvPr>
        </p:nvSpPr>
        <p:spPr>
          <a:xfrm>
            <a:off x="552092" y="1751176"/>
            <a:ext cx="7920000" cy="540000"/>
          </a:xfrm>
          <a:noFill/>
          <a:ln>
            <a:noFill/>
          </a:ln>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nchorCtr="0">
            <a:noAutofit/>
          </a:bodyPr>
          <a:lstStyle/>
          <a:p>
            <a:pPr marL="457200" indent="-457200" algn="just">
              <a:lnSpc>
                <a:spcPts val="5000"/>
              </a:lnSpc>
              <a:buFont typeface="Wingdings" panose="05000000000000000000" pitchFamily="2" charset="2"/>
              <a:buChar char="Ø"/>
            </a:pPr>
            <a:r>
              <a:rPr lang="es-MX" sz="3200" b="1" dirty="0" smtClean="0">
                <a:solidFill>
                  <a:schemeClr val="tx1"/>
                </a:solidFill>
              </a:rPr>
              <a:t>Auditoría Superior de la Federación </a:t>
            </a:r>
            <a:r>
              <a:rPr lang="es-MX" sz="3200" b="1" dirty="0">
                <a:solidFill>
                  <a:schemeClr val="tx1"/>
                </a:solidFill>
              </a:rPr>
              <a:t>(</a:t>
            </a:r>
            <a:r>
              <a:rPr lang="es-MX" sz="3200" b="1" dirty="0" smtClean="0">
                <a:solidFill>
                  <a:schemeClr val="tx1"/>
                </a:solidFill>
              </a:rPr>
              <a:t>ASF).</a:t>
            </a:r>
            <a:endParaRPr lang="es-MX" sz="3000" dirty="0">
              <a:solidFill>
                <a:schemeClr val="tx1"/>
              </a:solidFill>
            </a:endParaRPr>
          </a:p>
        </p:txBody>
      </p:sp>
      <p:sp>
        <p:nvSpPr>
          <p:cNvPr id="2" name="Rectángulo redondeado 1"/>
          <p:cNvSpPr/>
          <p:nvPr/>
        </p:nvSpPr>
        <p:spPr>
          <a:xfrm>
            <a:off x="1284214" y="2650600"/>
            <a:ext cx="6480000" cy="1445912"/>
          </a:xfrm>
          <a:prstGeom prst="roundRect">
            <a:avLst/>
          </a:prstGeom>
          <a:noFill/>
          <a:ln w="38100">
            <a:solidFill>
              <a:srgbClr val="FF8A3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tx1"/>
                </a:solidFill>
              </a:rPr>
              <a:t>Monitoreo de los </a:t>
            </a:r>
            <a:r>
              <a:rPr lang="es-MX" sz="2200" b="1" dirty="0">
                <a:solidFill>
                  <a:schemeClr val="tx1"/>
                </a:solidFill>
              </a:rPr>
              <a:t>avances y conclusión de la captura de la información en el sistema por </a:t>
            </a:r>
            <a:r>
              <a:rPr lang="es-MX" sz="2200" b="1" dirty="0" smtClean="0">
                <a:solidFill>
                  <a:schemeClr val="tx1"/>
                </a:solidFill>
              </a:rPr>
              <a:t>los</a:t>
            </a:r>
          </a:p>
          <a:p>
            <a:pPr algn="ctr"/>
            <a:r>
              <a:rPr lang="es-MX" sz="2200" b="1" dirty="0" smtClean="0">
                <a:solidFill>
                  <a:schemeClr val="tx1"/>
                </a:solidFill>
              </a:rPr>
              <a:t>Centros de Trabajo</a:t>
            </a:r>
            <a:endParaRPr lang="es-MX" sz="2200" b="1" dirty="0">
              <a:solidFill>
                <a:schemeClr val="tx1"/>
              </a:solidFill>
            </a:endParaRPr>
          </a:p>
        </p:txBody>
      </p:sp>
      <p:sp>
        <p:nvSpPr>
          <p:cNvPr id="16" name="Rectangle 3"/>
          <p:cNvSpPr txBox="1">
            <a:spLocks noChangeArrowheads="1"/>
          </p:cNvSpPr>
          <p:nvPr/>
        </p:nvSpPr>
        <p:spPr bwMode="auto">
          <a:xfrm>
            <a:off x="1644214" y="957101"/>
            <a:ext cx="6120000" cy="614363"/>
          </a:xfrm>
          <a:prstGeom prst="rect">
            <a:avLst/>
          </a:prstGeom>
          <a:noFill/>
          <a:ln>
            <a:noFill/>
          </a:ln>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kern="1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a:lstStyle>
          <a:p>
            <a:pPr algn="r"/>
            <a:r>
              <a:rPr lang="es-ES_tradnl" altLang="es-MX" sz="4000" dirty="0" smtClean="0">
                <a:latin typeface="+mn-lt"/>
              </a:rPr>
              <a:t>SUPERVISIÓN Y RESULTADOS</a:t>
            </a:r>
            <a:endParaRPr lang="es-ES_tradnl" altLang="es-MX" dirty="0">
              <a:latin typeface="+mn-lt"/>
            </a:endParaRPr>
          </a:p>
        </p:txBody>
      </p:sp>
      <p:pic>
        <p:nvPicPr>
          <p:cNvPr id="12" name="9 Imagen" descr="cuadros2.wmf"/>
          <p:cNvPicPr>
            <a:picLocks noChangeAspect="1"/>
          </p:cNvPicPr>
          <p:nvPr/>
        </p:nvPicPr>
        <p:blipFill>
          <a:blip r:embed="rId3" cstate="print"/>
          <a:srcRect/>
          <a:stretch>
            <a:fillRect/>
          </a:stretch>
        </p:blipFill>
        <p:spPr bwMode="auto">
          <a:xfrm>
            <a:off x="0" y="214313"/>
            <a:ext cx="584200" cy="323850"/>
          </a:xfrm>
          <a:prstGeom prst="rect">
            <a:avLst/>
          </a:prstGeom>
          <a:noFill/>
          <a:ln w="9525">
            <a:noFill/>
            <a:miter lim="800000"/>
            <a:headEnd/>
            <a:tailEnd/>
          </a:ln>
        </p:spPr>
      </p:pic>
      <p:sp>
        <p:nvSpPr>
          <p:cNvPr id="14" name="4 Marcador de número de diapositiva"/>
          <p:cNvSpPr>
            <a:spLocks noGrp="1"/>
          </p:cNvSpPr>
          <p:nvPr>
            <p:ph type="sldNum" sz="quarter" idx="4294967295"/>
          </p:nvPr>
        </p:nvSpPr>
        <p:spPr>
          <a:xfrm>
            <a:off x="8153400" y="6572250"/>
            <a:ext cx="919163" cy="285750"/>
          </a:xfrm>
        </p:spPr>
        <p:txBody>
          <a:bodyPr/>
          <a:lstStyle>
            <a:lvl1pPr algn="r">
              <a:defRPr sz="1000" b="1">
                <a:solidFill>
                  <a:schemeClr val="bg1"/>
                </a:solidFill>
                <a:latin typeface="+mn-lt"/>
              </a:defRPr>
            </a:lvl1pPr>
          </a:lstStyle>
          <a:p>
            <a:pPr>
              <a:defRPr/>
            </a:pPr>
            <a:r>
              <a:rPr lang="es-MX" dirty="0" smtClean="0"/>
              <a:t>ASF | 17</a:t>
            </a:r>
            <a:endParaRPr lang="es-MX" dirty="0"/>
          </a:p>
        </p:txBody>
      </p:sp>
    </p:spTree>
    <p:custDataLst>
      <p:tags r:id="rId1"/>
    </p:custDataLst>
    <p:extLst>
      <p:ext uri="{BB962C8B-B14F-4D97-AF65-F5344CB8AC3E}">
        <p14:creationId xmlns:p14="http://schemas.microsoft.com/office/powerpoint/2010/main" val="1659619940"/>
      </p:ext>
    </p:extLst>
  </p:cSld>
  <p:clrMapOvr>
    <a:masterClrMapping/>
  </p:clrMapOvr>
  <mc:AlternateContent xmlns:mc="http://schemas.openxmlformats.org/markup-compatibility/2006" xmlns:p14="http://schemas.microsoft.com/office/powerpoint/2010/main">
    <mc:Choice Requires="p14">
      <p:transition p14:dur="0" advTm="2892"/>
    </mc:Choice>
    <mc:Fallback xmlns="">
      <p:transition advTm="2892"/>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data:image/jpeg;base64,/9j/4AAQSkZJRgABAQAAAQABAAD/2wCEAAkGBxISEBUSEhIWEhUVFRUVFRUVFRUVFRUWFxUWFhUVFRUYHSggGBslGxUWITEiJSktLi4uFx8zODMtNygtMCsBCgoKDg0OGhAQGjUlHyUuLzc1Ny0tLS4tKy0tLS8tLSstLS0tLS0tLS0tLS0tLS0tLS0uLS0tLS0tLS0tLS0tLf/AABEIAMIBAwMBIgACEQEDEQH/xAAcAAABBQEBAQAAAAAAAAAAAAAAAQIDBAUGBwj/xAA5EAACAgEDAgUCBAUCBgMBAAABAgADEQQSIQUxBhNBUWEicTJCgZEUI1KhscHwM2JygpLRQ1PxFv/EABoBAQADAQEBAAAAAAAAAAAAAAABAgMEBQb/xAArEQEAAgICAgEDAwMFAAAAAAAAAQIDERIhBDFBBSJRE9HxMmGRcYGhscH/2gAMAwEAAhEDEQA/APcIQhAIhYCKTId3MCaEZmLuhOjoRu6LmEFhEzFzAIQzG5MB0I0H3joBCEIBCEIBCEIBAmEjZs/aA8HMWIvaLAIQhAIQhAIQjSfaA6Ebk+sdAIQhAMzM8Sap69LbZWdrKu4HAOMEZOCD6Zl9mmZ1jLae1RyWqsAA9ypxiRPpemotG/y4YeJtZwfPyCM58uscZ+F9hx95X/8A63WrdWPM3AncylaxuRSu4Ehc5IIGR27yjoLfMQduOCB6fOJl+MbbKaFsr4IsGWxnaCCvrxySBOLlb8vpv0MOu6R/iHq/TvFent4YmpvZ+B+jdv3xNoWZ5HM+eOneL91gFyAIU/IMneD35PbHpzO46T1KxEV6XZVYBgp/CQRkZU8TWuaflw5vplfeOf8AP7vUN8UPOT0Pin0uTH/MnI/VTyP7zQXxFp/6z/4P/wCprGSs/Lz7+JmrOuM/7dt0PHBpkU9aoYgCwZPAHI5/UTO6t4m2Mop2WAjLE54OeBwZM3iI3tWnjZb24xV05PaLkes4oeL7fWpP0LCdJ03qiXoGX/uU9wfaK5K29GXxcuKN2jpo7uI8SENHBpdz6SwjQ0XMILCEIBCEjZv0gDHMVVgq+sfAIQhAIQhAIQhARu0SOIjc47wAH2gogojoBCEIFS15Q1FuO0t2zP1IkNIh5/ptJ5WrtrPZvrTjuMn19MZIjfFXSWv0xrTg7kbt6KcniWvGtOFS0cMrgZHBAOf9QJB4b655jeVaRu/I3A3e6n5/zOS0atp9BhyTkxRZ5tb0K1AW28V9zn8QORlf9+s9H8LX+dpK29QNjY914/xg/rKnjTQW12U6ikEpu2Xr+UByqhyM/wCzI/Cdhqts3soS25UUFsfzGR3Bxjudu3uM/cRMR7hWmW0Txs6I0Q/h5omqJ5cjTb9RRrqIII7ggj9JU6XmyiqxgMvWjHHbLKDx8czS19nlVPZgEojMAeBkAkZPoIuj0QqqSsEkIioCe5CgDJ/aNI59qvkSTTF623IxU/Hr8Eeolzy4eXGibRMal0PS+o+amTww4YenwR8GaCvOV0NxrYnHB7zZo1gbsf8A3Oil9x28XycE0tM1jpqq0eGnM6jqlm47CAAeOAc/PMm0HV23YtIwfXGMH5+JP6kb0ifDyRXl/Log0dmV1eSK00cuksQrEBjoVEIQgEIQgEIQgEIQgEIQgEIQgEIQgUbBKN6zQsEqXLIaQ5jxEFWlmZA4GCVbsfqHf7d/0nHdP8NXeZXYCtle5WDqSQcHsQPqHK4zg44nd+IdMX09iqMko2B7nGQP3nn/AEfxDZpcgKHQtlkPByeDtPoe3oe058uot29jwYtbFaK+9u8upZ1KvUjKRgrvJyP1QTxHxTVZXaFcsXRnUsSSx2OdrFu5+kg5+Z7T0zxFpr7BVXZ/MKB9hBHGASMkYJGewmZ488OrqES0Y8xDsHYBhZhcE/fGPv8AMjUT6Tymk9wyfCXjdLa9mrZa7FAw5yFsHufZ/f39J23l+veeD6rSmvKsMHkDP7c/PxPU/BPi1NUqUOpS1as5yNjhQoJHOQ2DnGPQ8yse9S1vETXnT02NdcVZEFYfzdygs21MgZ2scE5K7j2/KfjL+m6Rq6a0c7mRFUnJOSoAzk8nt3jvEC401jY5RfMXHcMn1IR85A49e3rJ9JqVtDbQQVYqysNrKw9CPtgg9iCCMgy+mHMmyGyWNkAsaTzV/LlHTZsudh+CvNS+zPx5rfIUgIPkWfE1wkzekjFmpTGAl/0/IsqqtJ/87H/aNHNZ8uHlyxtihY0c1rpl+F2H07fb2mkrzitFS9ztcxspsTCLVuOKiF3ncFYrYWFiZ/6QO4M6HpHUBdUlg43DkHgqw4ZSPQhgQR7gzWk/Dg8jHqeUfLaVpIplNHk6tLuSYT5ixgMcDJVLCEIBCEIBCEIBCEIBCEIBCEIFVxK1qy4wkFiyF4ZmoScD4s6ASTZUvOcuo4zznI+Z6NckzdVRmUtWLRqXRgzWxW5VeJo713qwyjqOPQhgeP8AE9R8CdbfVUOLubK2wxwAGVslSQOAe4x8D3lTq3REbJ2jJ9QBnI7HMd4HSrT76WbNljb9xGFJyVFYb+sAZ29yGyOO2EY5pP8AZ62TyqZ8c9fdDF8Y9LRtRZxycWEbTgK20B93Y5feMDtj5nB6vSlW8vGMkgE9uQQO09h8cogqrtfslgTAG5j5v0DYPcNtP2DD1nD9T6duBDDBH6EGXmvKHNiyzitv4l6Lo+itsrGoubUGsJgEBULrghyBy5BAI3E9gcZ5jtRRdXZZbUi2B1Ushc1tvQEZU7WDFl2jnGNg59vKeieJtTpWUI+9Bn+U5JTH0khfVe3pwPaevdF6mmqoS+s8OoJHqrY+pT8gytbRLTNhtj7nuFbV9Q3UB6clrWFdYKkMrs21tynBBTDlh3GwwXolaAeSWpYADcjfix62KfpsJ9SRn5B5lbo+hRLStleLla21XySLFd3AtXnG8KwVjjIzjOCM7hlmO2WeluxUWXm2vuyMiDc2MAZTA8v12kEkgc44kBorp1tKUqKzbXc1gUAI61eUBkD84a1MH+ncPbG3mZXUV2amnUEHy0rvqcgFiptahlYgc7f5JBPpuGeMkSTMtTbKPW0sND+VncBu2rndYq8tWpHKswBUMORmVR1xrLWq09Is2DcbHsFdTL2/lsoZmO4Mv4QPoPPbN7S9TrYhG/lWE48qz6XzgkhfRxgE5UkcSDsvTEq8pTTjY31DHPf3Pv6fGMekr16W2mxjTteuxmdq2O0o7AZatu20kElcZ3OTn0lLo1NtjpqFK012brHRGJ8wncEDIVwrcgs6sCSoBEuanqZZxVp8O2WD2YZ6qcAn6ivDNkAbNwPPMk9tPp3URZWHwRnII4OCpKsM/BBmjReGJAPbGf1zj/BmDpenCquwVnDuWdnIGTYw5cqMDvzgcfuTKXgDXPcltlhyxatSQMAlalBIHpk5OPmWi3emGTBHCbR8O1VpKDKqNJlM0cUpgYsYDHCSgsIQhAhCEAhCEAhCEAhCECJhInEnMiYcwmFSwSrak0XTjMrWJKrxLF1VM8x8Ygo94BIyEbg47BWH9xmeu3VTl/EXQK7zuI54GRnkA5wZnkrNo6d3h+RXFfdvWmT0XxIl9H8PrsMliAeZznkD8RHYjuGHYj9Zq9f6VtRWQAoPxH82TtG4nsQcZ+5+Zxev6Y9HplOwPt7AzYq8TsaKNMq4/wCGjuTkkAgYUemeJlW0xOrO/NgrkrzxenNdR6IVOU5HPB+3vKfT+qX6QVmtipWxCy/lYgMuGHqMMR/+Cd82mzMDrfQN/wBS8HufnHaTfH81ZeP5mvty9w7zSWU6+mu4F1I3KdjtW65xvrLIQcHCnjGcKZY6RqiwsRm3NTY1ZPqR3Qt8lSM+5Bnmnh3rD6S3PO0kCxPce4/5h6Ttup9TVLUtoKO1ifWpZgHrRLLEwFVm35D4wDwGBBwMK22ZsPCevU+nRkf7+0yqlOpZnZ2SpWeuta3dCxVilljspBPKkKBwBzySNsPUurB9Gz0v9diiuvayki6wAIpYZUMC455HrNLSmsL5dZXFYVdqkHaNo2ggdvpxLMoiTdP05VsFhZ3ZVZELuW2oxUso98lF5bJ4795F1J/NP8OgRiebCyh1qXBKsVPBcnG0H5PpzB1+lmFZHmFEcm0VPYlhQ1uuV8shmwxU49gcZOAV6ZrNKpFGnAQYJCpWUUEAZU8AB8YJB594TpD0u2vSLqauVp05Fi43OEresOwzjO7eLW284Dr6ES10LeBYpQqnm2PWSNu5bGL48s8pgnHPfv64FLrPSd7GwFnQlGt0+Rst27Qxx+YlVUbWOOPk50NP1RHbYA6kgsvmVvXuA77d4B4yOPmDiualyEYgZIViB7nBwJj+BqRVpV4wz/W2fnAX7fSBNC3XVjcN6lgrMVDAttHc7c5kPTzgS1Y72yz2mKcfz/5/Loa7JYreUtLzLSn9Zq4JWlMeDK9ZkgMK6S5i5ke6G6SjSXMJHuhug0khGgxC0IKzQrGBGqI8CAsIQgNIjGEljSIEBAkbrLBEayyFoUbElK+mazpIHrkLRLmNfoAwIIyJxZ6JYNWFRCEV1bd+UDIYgH19RiepWaeQNpB7SlqRZ1YfJti3r5hhDTSG7TTfeiVrqJZltw/Wuitjzq+6nB29/ft9pf8AAuvqKtXgCwMSPXKnGdmewzyQPfMr9bZk1tagkBwoYA/iH8zAPuM4Mi0PTmr1XnLWzgZKBdoUuwKtuZj9IAOeMnnjOMTC3vcPUxf0xS0+43H7Oh6t0hHK2JXWWTJ2sp2uNjoF+kjafrOGwSJm9L0FTWD+GYpUoosYZ4U82JWuOT9LkkMcKLBgHI22dSdUwFZIG5l3XUkIUXu67XJIPAAYZznsuMyUdMC7hS7UhwFYKFPZAgZWIyr7VUZyRx2zzG1uCL+IDWXb0vtsS0qgTICDapQIdwVcqQSzd9xGccRuk1Wo81POqNrUod7VGv8AFaFOCrMuSqqQSvfIIA7C63l6eqx1XG1WdsklmKr+Z2yScADJJjun1lFJY5dzvc4wN20DCj0UAAAfHPOY2cPgDxHpeP5wGeDkMAh7BbSRipieMPgk8d4xus6S4Ku5bQzKMbCwBY7UZgRwrEgK3Y54yJX1t1l1j6cMK1ArYn6t7VsTuKEEBeVK+47+ozDVQtreSoYaasdjuxbYbCxXc/1FU2g5Bwd+M/TiRs4p06ZS+rtPlqoSqpQEzX9RLsXyuOQNgDDkZcepmjoLASwAI2sVIIx2/wAgggg/P3E5u5q9PqC1a2LtK79psd9Q7hlWtt5wQC6YYnOfpGMGaXh/qnnbi4VbVYpYFJZCUZlBRux+fUdj6S9Z7Y58fKn94dVS0vI3oO0zKGlyt5s8yYXVaPDSsrR++Sqm3w3yAvGG2DRdV1BU4OSfYf6yjd1hj+Ebfk8mc11K+1rXuqcsFdlakhNrBGKHY2AVfAyMnHGOM5ljSatbFDocg/cEEcEMDypB4IPIMwtknb08XiUisTMdtUa+30c/2idF6ybnRxuCPhV3fnXZnft9MkEj1x95zltv8VlF/wCByLH/APt55rT/AJPRm9eQPUil07q7v1qupGBrT6SPQHYzuR85Crn0GR7yIvO4aW8es1tOo6iXrKmOkCvJVM6Xi6OhCEIEIQgNIjSJJEIgRFZGySciNIhO1ZkkbJLZWRsshbam9cqXVzSdZXtSQtEuS6x0hbLUsOQyH07EckA/qZmp1IVXGp+AdpU+gJ4wfbsJ2GopnAeMtIVsFmDgrgn2Izj/AD/aZZY1XcPR8G/LLFbT8aj/ALb+o1qVjLuqD3Zgo/cxlWtS1W8uwN3G5GB2kjjt2POZxWk6i6X7j9eK8DdzjLc7T6ZwP2E19Ba9zNqEcVh1Fe0De2EZyGcngH6jwB2Pc+nPt61sek2i0tVlllOpXz3TBQ3AuPKPCsNxIDFg/IwTgZ7S4elqGDVW2VHaUJDeYSMqRk27u23A+Gb3jdJSEzyWZjlnbG5j2GcYAAHAAAAkFXW0YZ2W+uD5TsCASM5UEDt2PPxJ2pFdeydS0rkpY9w3qVrratPLKm2ysMxJdt3C4x2wT+j9Zu06kUuEVlwqkPYUKZLOi85BXGfQYzyTg59XVD5u+9dq/wAzyMKwJ2sF/CwyzsrKRj03DHqZ9XeS6WWA0ogfLBgWG7H0WFeFXjJ7jKryPWdq8fwnbWXWWbMI/k2rYSpCbkaolNgLMQdzHkkAhSM8kSG66g3V3eX5aq1rWWbBlbV+jY7rkKp3OSwOCUAJlbpnT62NhO8qGVKzuKk1rUi4DrgshwAQfVT3PMu6wKURawrJU6l6k28qoOEA7AglWx67cesbTFetuq6fqc8E/b7TUreed6brpNh3VmtN/lrYSD/MABKtjIHJKggkZUjg4z0dfW2/pB+xM0pkiI1Lh8jw7WtyxuoWyO8yZOl6kjrnIXnGCQDn2+ZBd16pfUn54A/uZrzj8uGPHyTMxFfTaa2VdRqQoyTOW6z1q/YXpIUqCdmzeXGPwj1DccYHr2MxK+ps9vmM+ovwXIAqKJWj7cBkOC5+njAJ78CUnLHw6afT7zMc506UOOccZJP7kk/3Myus0rwwJQWWVJcFOBarMKwH+eVGRgkcHiS16tWUMrAqRkHtn95S65qF/h3OQdu1xyM5rZXGP1UTDb1Jp02m1C1qBwo4VR2A9FUY7e0Z0rpwOtXUg/hV0IPucY2j/ufM4Hxh1dnYCtmVVZcYJXLD6936cftPSPCDM2lqd/xOoY/duc/tiWxd2YedE48O4+ev+HXUWS7WZn6cS9XOt4ErAiQiSVT4QhCBCEICERCI6ECMiNIkhEaRCULLIXWWmEiZZC0KFtcyeo6IOpBGQRib7rKltUhaJeX9S8NNWS1ZLemD7d+8xNEz1jHKMCcjse5Iz+hnrmo0wM5nrPhtbDuGVb49fuJhfD81er431CYnWX1+XJ6nqlgqYZzx35B7+4mh0fWo1YUAJtJXaO3B9Pv3/WVdb4etAI7g+vY/tM5a2rJVuDkn9+eJjNbR7epTLiyT9k7dUbcxpfPB+xBmCmtceufvLadQB7g5+JXa/EarNJQo7IjMK2XO8KXKrWVD5CgHjA457cSSrpdIJYrvLHJ3YwT35QYXuSe3difUyp1DVb0NaLvawMuGB2r9J+p+DwCB+pEu1nCgZzgAZPc4GMmTtXh2tFUK7CqlcY24G3Htt7YmYld1VbJUq8NY4P8AXklwgU8KSTg+gHbvxa8yL5kbTwInWKT3sVCCQVYhWBBwQQeRM9QLrRWCLaK/qLNh+WSxPKz6nDK2Tkj9Zbq1ykkA4x78ft7yHpDnYxbG42OWYHIY5xkcdhjaP+mNomu9JqtPaR5dlgNagDK5D2jH/wAh/L6Z2n6vgcSTyTU+6kLtO3dUBtyRn6kOcBuRkY52jkGONsZZqQvc942ng5ipuSSNpJJIPcEknH95LaNyED2/t3P9pula73VSMnOAeR9+Zu9P8PVqQwXkff7S9KTbtz+R5NcP2zHemHofDf8AEVMScFx9PH4TkYP64/Yz0bpWl2Ii/wBKqv7ACR6LSATXprnTWkVeJn8m+We/SalZbQSKtZYQS7lk+JHRJKp0IQhAhCRsckfBgSQhCARCIsIDCIwiSkRpEJQMshdJbIkTSExKjZVKtlE1CsiauQtEsS7Sg+kxep9CSwcjn0PqPsZ170yvZRImNtK3ms7idS8y1fhqxOVO77jEybdPYpwyMP0OP3nrVmlEp39PB9JlOGs+nfj+pZa/1dvLEs+r2OP9ZYXUNjvOx6j4bR/TB9xwZhajwxap+lgR6Z7zK2K0enfi+oYrR93Us8ao47Spq9QWUgnj2l5uj3g42Z+cjE0dB4XJ5sOfZRwCfknv7/pKxjtPw2v5mGkb5b/0c3W31H7j/Ajun3lUXB9Mke+ef9Z2DeHqv6B+0y9f4cI5r/8AE9v09pacVohjj+oYrW1PSrXqAfvMzU3E2tnsAoH25MeQVOCCpHoeDOs6D00GsORkv9Wf7AftKUpynTpz+TXDTlre2L4ZrL6qvjgbif0U/wCuJ6Xp6JBoNIBNemqddKcY08Dy/J/Wty1roU1S5WkK0kwE0cUyciyVRGKZKBJVksIQhAhCRs37QBjmKqwVfePgEIQgEIQgEQiLCBGwibY9hEMCFhEKyfbEIhO1ZkkbVy2VjSshbai1UiaiaBSNNcJ2y208jbSj2mqa5GySE7ZJ0g9oNpvb/ft+s1BVDyYNsg6WRPo5tmmJ5ELcnJ9T8OJeuPwt+Vscg/6j4ml0zpZrrRDyVVVJHYkDBxN1KJMKpHGN7WnNaa8d9KNNGJcrrkq1yVUlmUyYFkiLHbYqiSpMgD3irBY6ECEIQCMCR8IBCEIBCEIBCEIBCEIBE2xYQCJiLCA3ETEfCBGViFZJiGITtDtjGqljEMQnaDZE2SxiJtg2g8uKK5PiGINoQkcEkmIuIRs0LFAjoQgYiFcxYQCEIQCEIQCEIQCEIQCEIQCEIQCEIQCEIQCEIQCEIQCEIQCJCEBYQhCRCEIQIQhAIQhAIQhAIQhAIQhA/9k="/>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s-MX" sz="1350">
              <a:solidFill>
                <a:srgbClr val="00204E"/>
              </a:solidFill>
              <a:latin typeface="Arial" charset="0"/>
            </a:endParaRPr>
          </a:p>
        </p:txBody>
      </p:sp>
      <p:sp>
        <p:nvSpPr>
          <p:cNvPr id="3" name="CuadroTexto 2"/>
          <p:cNvSpPr txBox="1"/>
          <p:nvPr/>
        </p:nvSpPr>
        <p:spPr>
          <a:xfrm>
            <a:off x="467544" y="1988840"/>
            <a:ext cx="8388424" cy="2862322"/>
          </a:xfrm>
          <a:prstGeom prst="rect">
            <a:avLst/>
          </a:prstGeom>
          <a:noFill/>
        </p:spPr>
        <p:txBody>
          <a:bodyPr wrap="square" rtlCol="0">
            <a:spAutoFit/>
          </a:bodyPr>
          <a:lstStyle/>
          <a:p>
            <a:pPr algn="ctr">
              <a:lnSpc>
                <a:spcPct val="150000"/>
              </a:lnSpc>
            </a:pPr>
            <a:r>
              <a:rPr lang="es-MX" sz="4000" b="1" dirty="0">
                <a:latin typeface="Arial" panose="020B0604020202020204" pitchFamily="34" charset="0"/>
                <a:cs typeface="Arial" panose="020B0604020202020204" pitchFamily="34" charset="0"/>
              </a:rPr>
              <a:t>Seguimiento al cumplimiento de las Obligaciones de Transparencia de la LGCG.</a:t>
            </a:r>
          </a:p>
        </p:txBody>
      </p:sp>
    </p:spTree>
    <p:extLst>
      <p:ext uri="{BB962C8B-B14F-4D97-AF65-F5344CB8AC3E}">
        <p14:creationId xmlns:p14="http://schemas.microsoft.com/office/powerpoint/2010/main" val="18108377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539552" y="1844824"/>
            <a:ext cx="8208912" cy="3416320"/>
          </a:xfrm>
          <a:prstGeom prst="rect">
            <a:avLst/>
          </a:prstGeom>
        </p:spPr>
        <p:txBody>
          <a:bodyPr wrap="square">
            <a:spAutoFit/>
          </a:bodyPr>
          <a:lstStyle/>
          <a:p>
            <a:pPr lvl="0" algn="just"/>
            <a:r>
              <a:rPr lang="es-MX" sz="2400" b="1" dirty="0" smtClean="0">
                <a:latin typeface="Arial" panose="020B0604020202020204" pitchFamily="34" charset="0"/>
                <a:cs typeface="Arial" panose="020B0604020202020204" pitchFamily="34" charset="0"/>
              </a:rPr>
              <a:t>INTEGRANTES:</a:t>
            </a:r>
          </a:p>
          <a:p>
            <a:pPr lvl="0" algn="just"/>
            <a:endParaRPr lang="es-MX" sz="2400" b="1" dirty="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Auditoría Superior de la Federación.</a:t>
            </a:r>
          </a:p>
          <a:p>
            <a:pPr marL="342900" lvl="0" indent="-342900" algn="just">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Secretaría de la Función Pública.</a:t>
            </a:r>
          </a:p>
          <a:p>
            <a:pPr marL="342900" lvl="0" indent="-342900" algn="just">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Entidades Estatales de Fiscalización (EEF)</a:t>
            </a:r>
          </a:p>
          <a:p>
            <a:pPr marL="342900" lvl="0" indent="-342900" algn="just">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Secretarías o Instancias homólogas encargadas del control interno en las entidades federativas.</a:t>
            </a:r>
          </a:p>
          <a:p>
            <a:pPr marL="361950" lvl="0" algn="just"/>
            <a:r>
              <a:rPr lang="es-MX" sz="2400" b="1" dirty="0" smtClean="0">
                <a:latin typeface="Arial" panose="020B0604020202020204" pitchFamily="34" charset="0"/>
                <a:cs typeface="Arial" panose="020B0604020202020204" pitchFamily="34" charset="0"/>
              </a:rPr>
              <a:t>(Artículo 37 de </a:t>
            </a:r>
            <a:r>
              <a:rPr lang="es-MX" sz="2400" b="1" dirty="0">
                <a:latin typeface="Arial" panose="020B0604020202020204" pitchFamily="34" charset="0"/>
                <a:cs typeface="Arial" panose="020B0604020202020204" pitchFamily="34" charset="0"/>
              </a:rPr>
              <a:t>la Ley General del Sistema Nacional Anticorrupción)</a:t>
            </a:r>
            <a:endParaRPr lang="es-MX" sz="2400" dirty="0" smtClean="0">
              <a:latin typeface="Arial" panose="020B0604020202020204" pitchFamily="34" charset="0"/>
              <a:cs typeface="Arial" panose="020B0604020202020204" pitchFamily="34" charset="0"/>
            </a:endParaRPr>
          </a:p>
        </p:txBody>
      </p:sp>
      <p:grpSp>
        <p:nvGrpSpPr>
          <p:cNvPr id="8" name="Grupo 7"/>
          <p:cNvGrpSpPr/>
          <p:nvPr/>
        </p:nvGrpSpPr>
        <p:grpSpPr>
          <a:xfrm>
            <a:off x="2915816" y="714885"/>
            <a:ext cx="6228184" cy="530534"/>
            <a:chOff x="2771229" y="18146"/>
            <a:chExt cx="6228184" cy="530534"/>
          </a:xfrm>
        </p:grpSpPr>
        <p:sp>
          <p:nvSpPr>
            <p:cNvPr id="9" name="Rectángulo 8"/>
            <p:cNvSpPr/>
            <p:nvPr/>
          </p:nvSpPr>
          <p:spPr>
            <a:xfrm>
              <a:off x="2771229" y="18146"/>
              <a:ext cx="6228184" cy="461665"/>
            </a:xfrm>
            <a:prstGeom prst="rect">
              <a:avLst/>
            </a:prstGeom>
          </p:spPr>
          <p:txBody>
            <a:bodyPr wrap="square">
              <a:spAutoFit/>
            </a:bodyPr>
            <a:lstStyle/>
            <a:p>
              <a:pPr algn="r"/>
              <a:r>
                <a:rPr lang="es-MX" sz="2400" b="1" dirty="0">
                  <a:latin typeface="Arial" panose="020B0604020202020204" pitchFamily="34" charset="0"/>
                  <a:cs typeface="Arial" panose="020B0604020202020204" pitchFamily="34" charset="0"/>
                </a:rPr>
                <a:t>SISTEMA NACIONAL DE FISCALIZACIÓN</a:t>
              </a:r>
              <a:endParaRPr lang="es-MX" sz="2400" dirty="0">
                <a:latin typeface="Arial" panose="020B0604020202020204" pitchFamily="34" charset="0"/>
                <a:cs typeface="Arial" panose="020B0604020202020204" pitchFamily="34" charset="0"/>
              </a:endParaRPr>
            </a:p>
          </p:txBody>
        </p:sp>
        <p:cxnSp>
          <p:nvCxnSpPr>
            <p:cNvPr id="10" name="Conector recto 9"/>
            <p:cNvCxnSpPr/>
            <p:nvPr/>
          </p:nvCxnSpPr>
          <p:spPr>
            <a:xfrm flipV="1">
              <a:off x="2771229" y="548680"/>
              <a:ext cx="6156747"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48678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1691680" y="1667709"/>
            <a:ext cx="7237312" cy="400110"/>
          </a:xfrm>
          <a:prstGeom prst="rect">
            <a:avLst/>
          </a:prstGeom>
        </p:spPr>
        <p:txBody>
          <a:bodyPr wrap="square">
            <a:spAutoFit/>
          </a:bodyPr>
          <a:lstStyle/>
          <a:p>
            <a:pPr lvl="0" algn="just"/>
            <a:endParaRPr lang="es-MX" sz="1200" dirty="0" smtClean="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endParaRPr lang="es-MX" sz="800" b="1" dirty="0">
              <a:latin typeface="Arial" panose="020B0604020202020204" pitchFamily="34" charset="0"/>
              <a:cs typeface="Arial" panose="020B0604020202020204" pitchFamily="34" charset="0"/>
            </a:endParaRPr>
          </a:p>
        </p:txBody>
      </p:sp>
      <p:cxnSp>
        <p:nvCxnSpPr>
          <p:cNvPr id="9" name="Conector recto 8"/>
          <p:cNvCxnSpPr/>
          <p:nvPr/>
        </p:nvCxnSpPr>
        <p:spPr>
          <a:xfrm>
            <a:off x="828600" y="764704"/>
            <a:ext cx="8100392"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CuadroTexto 1"/>
          <p:cNvSpPr txBox="1"/>
          <p:nvPr/>
        </p:nvSpPr>
        <p:spPr>
          <a:xfrm>
            <a:off x="611560" y="815108"/>
            <a:ext cx="8317432" cy="7525137"/>
          </a:xfrm>
          <a:prstGeom prst="rect">
            <a:avLst/>
          </a:prstGeom>
          <a:noFill/>
        </p:spPr>
        <p:txBody>
          <a:bodyPr wrap="square" rtlCol="0">
            <a:spAutoFit/>
          </a:bodyPr>
          <a:lstStyle/>
          <a:p>
            <a:pPr algn="ctr">
              <a:lnSpc>
                <a:spcPct val="150000"/>
              </a:lnSpc>
            </a:pPr>
            <a:r>
              <a:rPr lang="es-MX" sz="2400" b="1" dirty="0">
                <a:latin typeface="Arial" panose="020B0604020202020204" pitchFamily="34" charset="0"/>
                <a:cs typeface="Arial" panose="020B0604020202020204" pitchFamily="34" charset="0"/>
              </a:rPr>
              <a:t>S</a:t>
            </a:r>
            <a:r>
              <a:rPr lang="es-MX" sz="2400" b="1" dirty="0" smtClean="0">
                <a:latin typeface="Arial" panose="020B0604020202020204" pitchFamily="34" charset="0"/>
                <a:cs typeface="Arial" panose="020B0604020202020204" pitchFamily="34" charset="0"/>
              </a:rPr>
              <a:t>eguimiento </a:t>
            </a:r>
            <a:r>
              <a:rPr lang="es-MX" sz="2400" b="1" dirty="0">
                <a:latin typeface="Arial" panose="020B0604020202020204" pitchFamily="34" charset="0"/>
                <a:cs typeface="Arial" panose="020B0604020202020204" pitchFamily="34" charset="0"/>
              </a:rPr>
              <a:t>al cumplimiento de las Obligaciones de Transparencia de la </a:t>
            </a:r>
            <a:r>
              <a:rPr lang="es-MX" sz="2400" b="1">
                <a:latin typeface="Arial" panose="020B0604020202020204" pitchFamily="34" charset="0"/>
                <a:cs typeface="Arial" panose="020B0604020202020204" pitchFamily="34" charset="0"/>
              </a:rPr>
              <a:t>LGCG</a:t>
            </a:r>
            <a:r>
              <a:rPr lang="es-MX" sz="2400" b="1" smtClean="0">
                <a:latin typeface="Arial" panose="020B0604020202020204" pitchFamily="34" charset="0"/>
                <a:cs typeface="Arial" panose="020B0604020202020204" pitchFamily="34" charset="0"/>
              </a:rPr>
              <a:t>.</a:t>
            </a:r>
          </a:p>
          <a:p>
            <a:pPr algn="ctr">
              <a:lnSpc>
                <a:spcPct val="150000"/>
              </a:lnSpc>
            </a:pPr>
            <a:endParaRPr lang="es-MX" sz="8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La ASF, por medio de la AEGF, realiza el seguimiento durante el ejercicio, del cumplimiento de las obligaciones de Transparencia previstas para las entidades federativas en la LGCG. </a:t>
            </a:r>
          </a:p>
          <a:p>
            <a:pPr marL="285750" indent="-285750" algn="just">
              <a:buFont typeface="Arial" panose="020B0604020202020204" pitchFamily="34" charset="0"/>
              <a:buChar char="•"/>
            </a:pPr>
            <a:endParaRPr lang="es-MX" sz="2400"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El reporte correspondiente se informa a los Gobernadores de los Estados.</a:t>
            </a:r>
          </a:p>
          <a:p>
            <a:pPr marL="285750" indent="-285750" algn="just">
              <a:buFont typeface="Arial" panose="020B0604020202020204" pitchFamily="34" charset="0"/>
              <a:buChar char="•"/>
            </a:pPr>
            <a:endParaRPr lang="es-MX" sz="24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 El impacto de esta estrategia en los niveles de cumplimiento de esas obligaciones ha sido significativo.</a:t>
            </a:r>
          </a:p>
          <a:p>
            <a:pPr algn="ctr">
              <a:lnSpc>
                <a:spcPct val="150000"/>
              </a:lnSpc>
            </a:pPr>
            <a:endParaRPr lang="es-MX" b="1" dirty="0">
              <a:latin typeface="Arial" panose="020B0604020202020204" pitchFamily="34" charset="0"/>
              <a:cs typeface="Arial" panose="020B0604020202020204" pitchFamily="34" charset="0"/>
            </a:endParaRPr>
          </a:p>
          <a:p>
            <a:pPr algn="ctr">
              <a:lnSpc>
                <a:spcPct val="150000"/>
              </a:lnSpc>
            </a:pPr>
            <a:endParaRPr lang="es-MX" b="1" dirty="0" smtClean="0">
              <a:latin typeface="Arial" panose="020B0604020202020204" pitchFamily="34" charset="0"/>
              <a:cs typeface="Arial" panose="020B0604020202020204" pitchFamily="34" charset="0"/>
            </a:endParaRPr>
          </a:p>
          <a:p>
            <a:pPr algn="ctr">
              <a:lnSpc>
                <a:spcPct val="150000"/>
              </a:lnSpc>
            </a:pPr>
            <a:endParaRPr lang="es-MX" b="1" dirty="0">
              <a:latin typeface="Arial" panose="020B0604020202020204" pitchFamily="34" charset="0"/>
              <a:cs typeface="Arial" panose="020B0604020202020204" pitchFamily="34" charset="0"/>
            </a:endParaRPr>
          </a:p>
          <a:p>
            <a:pPr algn="ctr">
              <a:lnSpc>
                <a:spcPct val="150000"/>
              </a:lnSpc>
            </a:pPr>
            <a:endParaRPr lang="es-MX" b="1" dirty="0" smtClean="0">
              <a:latin typeface="Arial" panose="020B0604020202020204" pitchFamily="34" charset="0"/>
              <a:cs typeface="Arial" panose="020B0604020202020204" pitchFamily="34" charset="0"/>
            </a:endParaRPr>
          </a:p>
          <a:p>
            <a:pPr algn="ctr">
              <a:lnSpc>
                <a:spcPct val="150000"/>
              </a:lnSpc>
            </a:pP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90511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1691680" y="1667709"/>
            <a:ext cx="7237312" cy="400110"/>
          </a:xfrm>
          <a:prstGeom prst="rect">
            <a:avLst/>
          </a:prstGeom>
        </p:spPr>
        <p:txBody>
          <a:bodyPr wrap="square">
            <a:spAutoFit/>
          </a:bodyPr>
          <a:lstStyle/>
          <a:p>
            <a:pPr lvl="0" algn="just"/>
            <a:endParaRPr lang="es-MX" sz="1200" dirty="0" smtClean="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endParaRPr lang="es-MX" sz="800" b="1" dirty="0">
              <a:latin typeface="Arial" panose="020B0604020202020204" pitchFamily="34" charset="0"/>
              <a:cs typeface="Arial" panose="020B0604020202020204" pitchFamily="34" charset="0"/>
            </a:endParaRPr>
          </a:p>
        </p:txBody>
      </p:sp>
      <p:cxnSp>
        <p:nvCxnSpPr>
          <p:cNvPr id="9" name="Conector recto 8"/>
          <p:cNvCxnSpPr/>
          <p:nvPr/>
        </p:nvCxnSpPr>
        <p:spPr>
          <a:xfrm>
            <a:off x="828600" y="764704"/>
            <a:ext cx="8100392"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CuadroTexto 1"/>
          <p:cNvSpPr txBox="1"/>
          <p:nvPr/>
        </p:nvSpPr>
        <p:spPr>
          <a:xfrm>
            <a:off x="611560" y="815108"/>
            <a:ext cx="8317432" cy="4662815"/>
          </a:xfrm>
          <a:prstGeom prst="rect">
            <a:avLst/>
          </a:prstGeom>
          <a:noFill/>
        </p:spPr>
        <p:txBody>
          <a:bodyPr wrap="square" rtlCol="0">
            <a:spAutoFit/>
          </a:bodyPr>
          <a:lstStyle/>
          <a:p>
            <a:pPr algn="ctr">
              <a:lnSpc>
                <a:spcPct val="150000"/>
              </a:lnSpc>
            </a:pPr>
            <a:r>
              <a:rPr lang="es-MX" sz="2400" b="1" dirty="0">
                <a:latin typeface="Arial" panose="020B0604020202020204" pitchFamily="34" charset="0"/>
                <a:cs typeface="Arial" panose="020B0604020202020204" pitchFamily="34" charset="0"/>
              </a:rPr>
              <a:t>S</a:t>
            </a:r>
            <a:r>
              <a:rPr lang="es-MX" sz="2400" b="1" dirty="0" smtClean="0">
                <a:latin typeface="Arial" panose="020B0604020202020204" pitchFamily="34" charset="0"/>
                <a:cs typeface="Arial" panose="020B0604020202020204" pitchFamily="34" charset="0"/>
              </a:rPr>
              <a:t>eguimiento </a:t>
            </a:r>
            <a:r>
              <a:rPr lang="es-MX" sz="2400" b="1" dirty="0">
                <a:latin typeface="Arial" panose="020B0604020202020204" pitchFamily="34" charset="0"/>
                <a:cs typeface="Arial" panose="020B0604020202020204" pitchFamily="34" charset="0"/>
              </a:rPr>
              <a:t>al cumplimiento de las Obligaciones de Transparencia de la LGCG</a:t>
            </a:r>
            <a:r>
              <a:rPr lang="es-MX" sz="2400" b="1" dirty="0" smtClean="0">
                <a:latin typeface="Arial" panose="020B0604020202020204" pitchFamily="34" charset="0"/>
                <a:cs typeface="Arial" panose="020B0604020202020204" pitchFamily="34" charset="0"/>
              </a:rPr>
              <a:t>.</a:t>
            </a:r>
          </a:p>
          <a:p>
            <a:pPr algn="ctr">
              <a:lnSpc>
                <a:spcPct val="150000"/>
              </a:lnSpc>
            </a:pPr>
            <a:endParaRPr lang="es-MX" sz="2400" b="1" dirty="0" smtClean="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s-MX" sz="2400" b="1" dirty="0" smtClean="0">
                <a:latin typeface="Arial" panose="020B0604020202020204" pitchFamily="34" charset="0"/>
                <a:cs typeface="Arial" panose="020B0604020202020204" pitchFamily="34" charset="0"/>
              </a:rPr>
              <a:t>La información se utiliza asimismo para apoyar la planeación de las auditorías y las acciones de fiscalización.</a:t>
            </a:r>
            <a:endParaRPr lang="es-MX" b="1" dirty="0" smtClean="0">
              <a:latin typeface="Arial" panose="020B0604020202020204" pitchFamily="34" charset="0"/>
              <a:cs typeface="Arial" panose="020B0604020202020204" pitchFamily="34" charset="0"/>
            </a:endParaRPr>
          </a:p>
          <a:p>
            <a:pPr algn="ctr">
              <a:lnSpc>
                <a:spcPct val="150000"/>
              </a:lnSpc>
            </a:pPr>
            <a:endParaRPr lang="es-MX" b="1" dirty="0">
              <a:latin typeface="Arial" panose="020B0604020202020204" pitchFamily="34" charset="0"/>
              <a:cs typeface="Arial" panose="020B0604020202020204" pitchFamily="34" charset="0"/>
            </a:endParaRPr>
          </a:p>
          <a:p>
            <a:pPr algn="ctr">
              <a:lnSpc>
                <a:spcPct val="150000"/>
              </a:lnSpc>
            </a:pPr>
            <a:endParaRPr lang="es-MX" b="1" dirty="0" smtClean="0">
              <a:latin typeface="Arial" panose="020B0604020202020204" pitchFamily="34" charset="0"/>
              <a:cs typeface="Arial" panose="020B0604020202020204" pitchFamily="34" charset="0"/>
            </a:endParaRPr>
          </a:p>
          <a:p>
            <a:pPr algn="ctr">
              <a:lnSpc>
                <a:spcPct val="150000"/>
              </a:lnSpc>
            </a:pP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17373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267744" y="1844824"/>
            <a:ext cx="4700326" cy="2034596"/>
          </a:xfrm>
          <a:prstGeom prst="rect">
            <a:avLst/>
          </a:prstGeom>
        </p:spPr>
        <p:txBody>
          <a:bodyPr wrap="none">
            <a:spAutoFit/>
          </a:bodyPr>
          <a:lstStyle/>
          <a:p>
            <a:pPr algn="ctr">
              <a:lnSpc>
                <a:spcPct val="150000"/>
              </a:lnSpc>
            </a:pPr>
            <a:r>
              <a:rPr lang="es-MX" sz="9600" b="1" dirty="0" smtClean="0">
                <a:solidFill>
                  <a:srgbClr val="002060"/>
                </a:solidFill>
                <a:latin typeface="Arial" panose="020B0604020202020204" pitchFamily="34" charset="0"/>
                <a:cs typeface="Arial" panose="020B0604020202020204" pitchFamily="34" charset="0"/>
              </a:rPr>
              <a:t>Gracias</a:t>
            </a:r>
            <a:endParaRPr lang="es-MX" sz="96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20247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data:image/jpeg;base64,/9j/4AAQSkZJRgABAQAAAQABAAD/2wCEAAkGBxISEBUSEhIWEhUVFRUVFRUVFRUVFRUWFxUWFhUVFRUYHSggGBslGxUWITEiJSktLi4uFx8zODMtNygtMCsBCgoKDg0OGhAQGjUlHyUuLzc1Ny0tLS4tKy0tLS8tLSstLS0tLS0tLS0tLS0tLS0tLS0uLS0tLS0tLS0tLS0tLf/AABEIAMIBAwMBIgACEQEDEQH/xAAcAAABBQEBAQAAAAAAAAAAAAAAAQIDBAUGBwj/xAA5EAACAgEDAgUCBAUCBgMBAAABAgADEQQSIQUxBhNBUWEicTJCgZEUI1KhscHwM2JygpLRQ1PxFv/EABoBAQADAQEBAAAAAAAAAAAAAAABAgMEBQb/xAArEQEAAgICAgEDAwMFAAAAAAAAAQIDERIhBDFBBSJRE9HxMmGRcYGhscH/2gAMAwEAAhEDEQA/APcIQhAIhYCKTId3MCaEZmLuhOjoRu6LmEFhEzFzAIQzG5MB0I0H3joBCEIBCEIBCEIBAmEjZs/aA8HMWIvaLAIQhAIQhAIQjSfaA6Ebk+sdAIQhAMzM8Sap69LbZWdrKu4HAOMEZOCD6Zl9mmZ1jLae1RyWqsAA9ypxiRPpemotG/y4YeJtZwfPyCM58uscZ+F9hx95X/8A63WrdWPM3AncylaxuRSu4Ehc5IIGR27yjoLfMQduOCB6fOJl+MbbKaFsr4IsGWxnaCCvrxySBOLlb8vpv0MOu6R/iHq/TvFent4YmpvZ+B+jdv3xNoWZ5HM+eOneL91gFyAIU/IMneD35PbHpzO46T1KxEV6XZVYBgp/CQRkZU8TWuaflw5vplfeOf8AP7vUN8UPOT0Pin0uTH/MnI/VTyP7zQXxFp/6z/4P/wCprGSs/Lz7+JmrOuM/7dt0PHBpkU9aoYgCwZPAHI5/UTO6t4m2Mop2WAjLE54OeBwZM3iI3tWnjZb24xV05PaLkes4oeL7fWpP0LCdJ03qiXoGX/uU9wfaK5K29GXxcuKN2jpo7uI8SENHBpdz6SwjQ0XMILCEIBCEjZv0gDHMVVgq+sfAIQhAIQhAIQhARu0SOIjc47wAH2gogojoBCEIFS15Q1FuO0t2zP1IkNIh5/ptJ5WrtrPZvrTjuMn19MZIjfFXSWv0xrTg7kbt6KcniWvGtOFS0cMrgZHBAOf9QJB4b655jeVaRu/I3A3e6n5/zOS0atp9BhyTkxRZ5tb0K1AW28V9zn8QORlf9+s9H8LX+dpK29QNjY914/xg/rKnjTQW12U6ikEpu2Xr+UByqhyM/wCzI/Cdhqts3soS25UUFsfzGR3Bxjudu3uM/cRMR7hWmW0Txs6I0Q/h5omqJ5cjTb9RRrqIII7ggj9JU6XmyiqxgMvWjHHbLKDx8czS19nlVPZgEojMAeBkAkZPoIuj0QqqSsEkIioCe5CgDJ/aNI59qvkSTTF623IxU/Hr8Eeolzy4eXGibRMal0PS+o+amTww4YenwR8GaCvOV0NxrYnHB7zZo1gbsf8A3Oil9x28XycE0tM1jpqq0eGnM6jqlm47CAAeOAc/PMm0HV23YtIwfXGMH5+JP6kb0ifDyRXl/Log0dmV1eSK00cuksQrEBjoVEIQgEIQgEIQgEIQgEIQgEIQgEIQgUbBKN6zQsEqXLIaQ5jxEFWlmZA4GCVbsfqHf7d/0nHdP8NXeZXYCtle5WDqSQcHsQPqHK4zg44nd+IdMX09iqMko2B7nGQP3nn/AEfxDZpcgKHQtlkPByeDtPoe3oe058uot29jwYtbFaK+9u8upZ1KvUjKRgrvJyP1QTxHxTVZXaFcsXRnUsSSx2OdrFu5+kg5+Z7T0zxFpr7BVXZ/MKB9hBHGASMkYJGewmZ488OrqES0Y8xDsHYBhZhcE/fGPv8AMjUT6Tymk9wyfCXjdLa9mrZa7FAw5yFsHufZ/f39J23l+veeD6rSmvKsMHkDP7c/PxPU/BPi1NUqUOpS1as5yNjhQoJHOQ2DnGPQ8yse9S1vETXnT02NdcVZEFYfzdygs21MgZ2scE5K7j2/KfjL+m6Rq6a0c7mRFUnJOSoAzk8nt3jvEC401jY5RfMXHcMn1IR85A49e3rJ9JqVtDbQQVYqysNrKw9CPtgg9iCCMgy+mHMmyGyWNkAsaTzV/LlHTZsudh+CvNS+zPx5rfIUgIPkWfE1wkzekjFmpTGAl/0/IsqqtJ/87H/aNHNZ8uHlyxtihY0c1rpl+F2H07fb2mkrzitFS9ztcxspsTCLVuOKiF3ncFYrYWFiZ/6QO4M6HpHUBdUlg43DkHgqw4ZSPQhgQR7gzWk/Dg8jHqeUfLaVpIplNHk6tLuSYT5ixgMcDJVLCEIBCEIBCEIBCEIBCEIBCEIFVxK1qy4wkFiyF4ZmoScD4s6ASTZUvOcuo4zznI+Z6NckzdVRmUtWLRqXRgzWxW5VeJo713qwyjqOPQhgeP8AE9R8CdbfVUOLubK2wxwAGVslSQOAe4x8D3lTq3REbJ2jJ9QBnI7HMd4HSrT76WbNljb9xGFJyVFYb+sAZ29yGyOO2EY5pP8AZ62TyqZ8c9fdDF8Y9LRtRZxycWEbTgK20B93Y5feMDtj5nB6vSlW8vGMkgE9uQQO09h8cogqrtfslgTAG5j5v0DYPcNtP2DD1nD9T6duBDDBH6EGXmvKHNiyzitv4l6Lo+itsrGoubUGsJgEBULrghyBy5BAI3E9gcZ5jtRRdXZZbUi2B1Ushc1tvQEZU7WDFl2jnGNg59vKeieJtTpWUI+9Bn+U5JTH0khfVe3pwPaevdF6mmqoS+s8OoJHqrY+pT8gytbRLTNhtj7nuFbV9Q3UB6clrWFdYKkMrs21tynBBTDlh3GwwXolaAeSWpYADcjfix62KfpsJ9SRn5B5lbo+hRLStleLla21XySLFd3AtXnG8KwVjjIzjOCM7hlmO2WeluxUWXm2vuyMiDc2MAZTA8v12kEkgc44kBorp1tKUqKzbXc1gUAI61eUBkD84a1MH+ncPbG3mZXUV2amnUEHy0rvqcgFiptahlYgc7f5JBPpuGeMkSTMtTbKPW0sND+VncBu2rndYq8tWpHKswBUMORmVR1xrLWq09Is2DcbHsFdTL2/lsoZmO4Mv4QPoPPbN7S9TrYhG/lWE48qz6XzgkhfRxgE5UkcSDsvTEq8pTTjY31DHPf3Pv6fGMekr16W2mxjTteuxmdq2O0o7AZatu20kElcZ3OTn0lLo1NtjpqFK012brHRGJ8wncEDIVwrcgs6sCSoBEuanqZZxVp8O2WD2YZ6qcAn6ivDNkAbNwPPMk9tPp3URZWHwRnII4OCpKsM/BBmjReGJAPbGf1zj/BmDpenCquwVnDuWdnIGTYw5cqMDvzgcfuTKXgDXPcltlhyxatSQMAlalBIHpk5OPmWi3emGTBHCbR8O1VpKDKqNJlM0cUpgYsYDHCSgsIQhAhCEAhCEAhCEAhCECJhInEnMiYcwmFSwSrak0XTjMrWJKrxLF1VM8x8Ygo94BIyEbg47BWH9xmeu3VTl/EXQK7zuI54GRnkA5wZnkrNo6d3h+RXFfdvWmT0XxIl9H8PrsMliAeZznkD8RHYjuGHYj9Zq9f6VtRWQAoPxH82TtG4nsQcZ+5+Zxev6Y9HplOwPt7AzYq8TsaKNMq4/wCGjuTkkAgYUemeJlW0xOrO/NgrkrzxenNdR6IVOU5HPB+3vKfT+qX6QVmtipWxCy/lYgMuGHqMMR/+Cd82mzMDrfQN/wBS8HufnHaTfH81ZeP5mvty9w7zSWU6+mu4F1I3KdjtW65xvrLIQcHCnjGcKZY6RqiwsRm3NTY1ZPqR3Qt8lSM+5Bnmnh3rD6S3PO0kCxPce4/5h6Ttup9TVLUtoKO1ifWpZgHrRLLEwFVm35D4wDwGBBwMK22ZsPCevU+nRkf7+0yqlOpZnZ2SpWeuta3dCxVilljspBPKkKBwBzySNsPUurB9Gz0v9diiuvayki6wAIpYZUMC455HrNLSmsL5dZXFYVdqkHaNo2ggdvpxLMoiTdP05VsFhZ3ZVZELuW2oxUso98lF5bJ4795F1J/NP8OgRiebCyh1qXBKsVPBcnG0H5PpzB1+lmFZHmFEcm0VPYlhQ1uuV8shmwxU49gcZOAV6ZrNKpFGnAQYJCpWUUEAZU8AB8YJB594TpD0u2vSLqauVp05Fi43OEresOwzjO7eLW284Dr6ES10LeBYpQqnm2PWSNu5bGL48s8pgnHPfv64FLrPSd7GwFnQlGt0+Rst27Qxx+YlVUbWOOPk50NP1RHbYA6kgsvmVvXuA77d4B4yOPmDiualyEYgZIViB7nBwJj+BqRVpV4wz/W2fnAX7fSBNC3XVjcN6lgrMVDAttHc7c5kPTzgS1Y72yz2mKcfz/5/Loa7JYreUtLzLSn9Zq4JWlMeDK9ZkgMK6S5i5ke6G6SjSXMJHuhug0khGgxC0IKzQrGBGqI8CAsIQgNIjGEljSIEBAkbrLBEayyFoUbElK+mazpIHrkLRLmNfoAwIIyJxZ6JYNWFRCEV1bd+UDIYgH19RiepWaeQNpB7SlqRZ1YfJti3r5hhDTSG7TTfeiVrqJZltw/Wuitjzq+6nB29/ft9pf8AAuvqKtXgCwMSPXKnGdmewzyQPfMr9bZk1tagkBwoYA/iH8zAPuM4Mi0PTmr1XnLWzgZKBdoUuwKtuZj9IAOeMnnjOMTC3vcPUxf0xS0+43H7Oh6t0hHK2JXWWTJ2sp2uNjoF+kjafrOGwSJm9L0FTWD+GYpUoosYZ4U82JWuOT9LkkMcKLBgHI22dSdUwFZIG5l3XUkIUXu67XJIPAAYZznsuMyUdMC7hS7UhwFYKFPZAgZWIyr7VUZyRx2zzG1uCL+IDWXb0vtsS0qgTICDapQIdwVcqQSzd9xGccRuk1Wo81POqNrUod7VGv8AFaFOCrMuSqqQSvfIIA7C63l6eqx1XG1WdsklmKr+Z2yScADJJjun1lFJY5dzvc4wN20DCj0UAAAfHPOY2cPgDxHpeP5wGeDkMAh7BbSRipieMPgk8d4xus6S4Ku5bQzKMbCwBY7UZgRwrEgK3Y54yJX1t1l1j6cMK1ArYn6t7VsTuKEEBeVK+47+ozDVQtreSoYaasdjuxbYbCxXc/1FU2g5Bwd+M/TiRs4p06ZS+rtPlqoSqpQEzX9RLsXyuOQNgDDkZcepmjoLASwAI2sVIIx2/wAgggg/P3E5u5q9PqC1a2LtK79psd9Q7hlWtt5wQC6YYnOfpGMGaXh/qnnbi4VbVYpYFJZCUZlBRux+fUdj6S9Z7Y58fKn94dVS0vI3oO0zKGlyt5s8yYXVaPDSsrR++Sqm3w3yAvGG2DRdV1BU4OSfYf6yjd1hj+Ebfk8mc11K+1rXuqcsFdlakhNrBGKHY2AVfAyMnHGOM5ljSatbFDocg/cEEcEMDypB4IPIMwtknb08XiUisTMdtUa+30c/2idF6ybnRxuCPhV3fnXZnft9MkEj1x95zltv8VlF/wCByLH/APt55rT/AJPRm9eQPUil07q7v1qupGBrT6SPQHYzuR85Crn0GR7yIvO4aW8es1tOo6iXrKmOkCvJVM6Xi6OhCEIEIQgNIjSJJEIgRFZGySciNIhO1ZkkbJLZWRsshbam9cqXVzSdZXtSQtEuS6x0hbLUsOQyH07EckA/qZmp1IVXGp+AdpU+gJ4wfbsJ2GopnAeMtIVsFmDgrgn2Izj/AD/aZZY1XcPR8G/LLFbT8aj/ALb+o1qVjLuqD3Zgo/cxlWtS1W8uwN3G5GB2kjjt2POZxWk6i6X7j9eK8DdzjLc7T6ZwP2E19Ba9zNqEcVh1Fe0De2EZyGcngH6jwB2Pc+nPt61sek2i0tVlllOpXz3TBQ3AuPKPCsNxIDFg/IwTgZ7S4elqGDVW2VHaUJDeYSMqRk27u23A+Gb3jdJSEzyWZjlnbG5j2GcYAAHAAAAkFXW0YZ2W+uD5TsCASM5UEDt2PPxJ2pFdeydS0rkpY9w3qVrratPLKm2ysMxJdt3C4x2wT+j9Zu06kUuEVlwqkPYUKZLOi85BXGfQYzyTg59XVD5u+9dq/wAzyMKwJ2sF/CwyzsrKRj03DHqZ9XeS6WWA0ogfLBgWG7H0WFeFXjJ7jKryPWdq8fwnbWXWWbMI/k2rYSpCbkaolNgLMQdzHkkAhSM8kSG66g3V3eX5aq1rWWbBlbV+jY7rkKp3OSwOCUAJlbpnT62NhO8qGVKzuKk1rUi4DrgshwAQfVT3PMu6wKURawrJU6l6k28qoOEA7AglWx67cesbTFetuq6fqc8E/b7TUreed6brpNh3VmtN/lrYSD/MABKtjIHJKggkZUjg4z0dfW2/pB+xM0pkiI1Lh8jw7WtyxuoWyO8yZOl6kjrnIXnGCQDn2+ZBd16pfUn54A/uZrzj8uGPHyTMxFfTaa2VdRqQoyTOW6z1q/YXpIUqCdmzeXGPwj1DccYHr2MxK+ps9vmM+ovwXIAqKJWj7cBkOC5+njAJ78CUnLHw6afT7zMc506UOOccZJP7kk/3Myus0rwwJQWWVJcFOBarMKwH+eVGRgkcHiS16tWUMrAqRkHtn95S65qF/h3OQdu1xyM5rZXGP1UTDb1Jp02m1C1qBwo4VR2A9FUY7e0Z0rpwOtXUg/hV0IPucY2j/ufM4Hxh1dnYCtmVVZcYJXLD6936cftPSPCDM2lqd/xOoY/duc/tiWxd2YedE48O4+ev+HXUWS7WZn6cS9XOt4ErAiQiSVT4QhCBCEICERCI6ECMiNIkhEaRCULLIXWWmEiZZC0KFtcyeo6IOpBGQRib7rKltUhaJeX9S8NNWS1ZLemD7d+8xNEz1jHKMCcjse5Iz+hnrmo0wM5nrPhtbDuGVb49fuJhfD81er431CYnWX1+XJ6nqlgqYZzx35B7+4mh0fWo1YUAJtJXaO3B9Pv3/WVdb4etAI7g+vY/tM5a2rJVuDkn9+eJjNbR7epTLiyT9k7dUbcxpfPB+xBmCmtceufvLadQB7g5+JXa/EarNJQo7IjMK2XO8KXKrWVD5CgHjA457cSSrpdIJYrvLHJ3YwT35QYXuSe3difUyp1DVb0NaLvawMuGB2r9J+p+DwCB+pEu1nCgZzgAZPc4GMmTtXh2tFUK7CqlcY24G3Htt7YmYld1VbJUq8NY4P8AXklwgU8KSTg+gHbvxa8yL5kbTwInWKT3sVCCQVYhWBBwQQeRM9QLrRWCLaK/qLNh+WSxPKz6nDK2Tkj9Zbq1ykkA4x78ft7yHpDnYxbG42OWYHIY5xkcdhjaP+mNomu9JqtPaR5dlgNagDK5D2jH/wAh/L6Z2n6vgcSTyTU+6kLtO3dUBtyRn6kOcBuRkY52jkGONsZZqQvc942ng5ipuSSNpJJIPcEknH95LaNyED2/t3P9pula73VSMnOAeR9+Zu9P8PVqQwXkff7S9KTbtz+R5NcP2zHemHofDf8AEVMScFx9PH4TkYP64/Yz0bpWl2Ii/wBKqv7ACR6LSATXprnTWkVeJn8m+We/SalZbQSKtZYQS7lk+JHRJKp0IQhAhCRsckfBgSQhCARCIsIDCIwiSkRpEJQMshdJbIkTSExKjZVKtlE1CsiauQtEsS7Sg+kxep9CSwcjn0PqPsZ170yvZRImNtK3ms7idS8y1fhqxOVO77jEybdPYpwyMP0OP3nrVmlEp39PB9JlOGs+nfj+pZa/1dvLEs+r2OP9ZYXUNjvOx6j4bR/TB9xwZhajwxap+lgR6Z7zK2K0enfi+oYrR93Us8ao47Spq9QWUgnj2l5uj3g42Z+cjE0dB4XJ5sOfZRwCfknv7/pKxjtPw2v5mGkb5b/0c3W31H7j/Ajun3lUXB9Mke+ef9Z2DeHqv6B+0y9f4cI5r/8AE9v09pacVohjj+oYrW1PSrXqAfvMzU3E2tnsAoH25MeQVOCCpHoeDOs6D00GsORkv9Wf7AftKUpynTpz+TXDTlre2L4ZrL6qvjgbif0U/wCuJ6Xp6JBoNIBNemqddKcY08Dy/J/Wty1roU1S5WkK0kwE0cUyciyVRGKZKBJVksIQhAhCRs37QBjmKqwVfePgEIQgEIQgEQiLCBGwibY9hEMCFhEKyfbEIhO1ZkkbVy2VjSshbai1UiaiaBSNNcJ2y208jbSj2mqa5GySE7ZJ0g9oNpvb/ft+s1BVDyYNsg6WRPo5tmmJ5ELcnJ9T8OJeuPwt+Vscg/6j4ml0zpZrrRDyVVVJHYkDBxN1KJMKpHGN7WnNaa8d9KNNGJcrrkq1yVUlmUyYFkiLHbYqiSpMgD3irBY6ECEIQCMCR8IBCEIBCEIBCEIBCEIBE2xYQCJiLCA3ETEfCBGViFZJiGITtDtjGqljEMQnaDZE2SxiJtg2g8uKK5PiGINoQkcEkmIuIRs0LFAjoQgYiFcxYQCEIQCEIQCEIQCEIQCEIQCEIQCEIQCEIQCEIQCEIQCEIQCJCEBYQhCRCEIQIQhAIQhAIQhAIQhAIQhA/9k="/>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s-MX" sz="1350">
              <a:solidFill>
                <a:srgbClr val="00204E"/>
              </a:solidFill>
              <a:latin typeface="Arial" charset="0"/>
            </a:endParaRPr>
          </a:p>
        </p:txBody>
      </p:sp>
      <p:sp>
        <p:nvSpPr>
          <p:cNvPr id="2" name="Rectángulo 1"/>
          <p:cNvSpPr/>
          <p:nvPr/>
        </p:nvSpPr>
        <p:spPr>
          <a:xfrm>
            <a:off x="1043608" y="1124744"/>
            <a:ext cx="7057005" cy="4524315"/>
          </a:xfrm>
          <a:prstGeom prst="rect">
            <a:avLst/>
          </a:prstGeom>
        </p:spPr>
        <p:txBody>
          <a:bodyPr wrap="square">
            <a:spAutoFit/>
          </a:bodyPr>
          <a:lstStyle/>
          <a:p>
            <a:pPr algn="ctr">
              <a:lnSpc>
                <a:spcPct val="150000"/>
              </a:lnSpc>
            </a:pPr>
            <a:r>
              <a:rPr lang="es-MX" sz="4800" b="1" dirty="0" smtClean="0">
                <a:latin typeface="Arial" panose="020B0604020202020204" pitchFamily="34" charset="0"/>
                <a:cs typeface="Arial" panose="020B0604020202020204" pitchFamily="34" charset="0"/>
              </a:rPr>
              <a:t>II. Plataforma Digital del SNA y el Sistema de Información y Comunicación del SNF</a:t>
            </a:r>
          </a:p>
        </p:txBody>
      </p:sp>
    </p:spTree>
    <p:extLst>
      <p:ext uri="{BB962C8B-B14F-4D97-AF65-F5344CB8AC3E}">
        <p14:creationId xmlns:p14="http://schemas.microsoft.com/office/powerpoint/2010/main" val="34400865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1.2"/>
</p:tagLst>
</file>

<file path=ppt/tags/tag10.xml><?xml version="1.0" encoding="utf-8"?>
<p:tagLst xmlns:a="http://schemas.openxmlformats.org/drawingml/2006/main" xmlns:r="http://schemas.openxmlformats.org/officeDocument/2006/relationships" xmlns:p="http://schemas.openxmlformats.org/presentationml/2006/main">
  <p:tag name="TIMING" val="|1.1|0.8"/>
</p:tagLst>
</file>

<file path=ppt/tags/tag11.xml><?xml version="1.0" encoding="utf-8"?>
<p:tagLst xmlns:a="http://schemas.openxmlformats.org/drawingml/2006/main" xmlns:r="http://schemas.openxmlformats.org/officeDocument/2006/relationships" xmlns:p="http://schemas.openxmlformats.org/presentationml/2006/main">
  <p:tag name="TIMING" val="|1.2|0.9"/>
</p:tagLst>
</file>

<file path=ppt/tags/tag12.xml><?xml version="1.0" encoding="utf-8"?>
<p:tagLst xmlns:a="http://schemas.openxmlformats.org/drawingml/2006/main" xmlns:r="http://schemas.openxmlformats.org/officeDocument/2006/relationships" xmlns:p="http://schemas.openxmlformats.org/presentationml/2006/main">
  <p:tag name="TIMING" val="|0.9|0.8"/>
</p:tagLst>
</file>

<file path=ppt/tags/tag2.xml><?xml version="1.0" encoding="utf-8"?>
<p:tagLst xmlns:a="http://schemas.openxmlformats.org/drawingml/2006/main" xmlns:r="http://schemas.openxmlformats.org/officeDocument/2006/relationships" xmlns:p="http://schemas.openxmlformats.org/presentationml/2006/main">
  <p:tag name="TIMING" val="|1.2|1.4|1.1|1.1"/>
</p:tagLst>
</file>

<file path=ppt/tags/tag3.xml><?xml version="1.0" encoding="utf-8"?>
<p:tagLst xmlns:a="http://schemas.openxmlformats.org/drawingml/2006/main" xmlns:r="http://schemas.openxmlformats.org/officeDocument/2006/relationships" xmlns:p="http://schemas.openxmlformats.org/presentationml/2006/main">
  <p:tag name="TIMING" val="|0.9|1|0.9|0.8|0.9|0.8|0.9"/>
</p:tagLst>
</file>

<file path=ppt/tags/tag4.xml><?xml version="1.0" encoding="utf-8"?>
<p:tagLst xmlns:a="http://schemas.openxmlformats.org/drawingml/2006/main" xmlns:r="http://schemas.openxmlformats.org/officeDocument/2006/relationships" xmlns:p="http://schemas.openxmlformats.org/presentationml/2006/main">
  <p:tag name="TIMING" val="|1|0.7|0.9|0.8|0.9|0.9|0.8"/>
</p:tagLst>
</file>

<file path=ppt/tags/tag5.xml><?xml version="1.0" encoding="utf-8"?>
<p:tagLst xmlns:a="http://schemas.openxmlformats.org/drawingml/2006/main" xmlns:r="http://schemas.openxmlformats.org/officeDocument/2006/relationships" xmlns:p="http://schemas.openxmlformats.org/presentationml/2006/main">
  <p:tag name="TIMING" val="|1.3|1"/>
</p:tagLst>
</file>

<file path=ppt/tags/tag6.xml><?xml version="1.0" encoding="utf-8"?>
<p:tagLst xmlns:a="http://schemas.openxmlformats.org/drawingml/2006/main" xmlns:r="http://schemas.openxmlformats.org/officeDocument/2006/relationships" xmlns:p="http://schemas.openxmlformats.org/presentationml/2006/main">
  <p:tag name="TIMING" val="|1.6|1.1"/>
</p:tagLst>
</file>

<file path=ppt/tags/tag7.xml><?xml version="1.0" encoding="utf-8"?>
<p:tagLst xmlns:a="http://schemas.openxmlformats.org/drawingml/2006/main" xmlns:r="http://schemas.openxmlformats.org/officeDocument/2006/relationships" xmlns:p="http://schemas.openxmlformats.org/presentationml/2006/main">
  <p:tag name="TIMING" val="|1.2|0.8"/>
</p:tagLst>
</file>

<file path=ppt/tags/tag8.xml><?xml version="1.0" encoding="utf-8"?>
<p:tagLst xmlns:a="http://schemas.openxmlformats.org/drawingml/2006/main" xmlns:r="http://schemas.openxmlformats.org/officeDocument/2006/relationships" xmlns:p="http://schemas.openxmlformats.org/presentationml/2006/main">
  <p:tag name="TIMING" val="|1|0.9"/>
</p:tagLst>
</file>

<file path=ppt/tags/tag9.xml><?xml version="1.0" encoding="utf-8"?>
<p:tagLst xmlns:a="http://schemas.openxmlformats.org/drawingml/2006/main" xmlns:r="http://schemas.openxmlformats.org/officeDocument/2006/relationships" xmlns:p="http://schemas.openxmlformats.org/presentationml/2006/main">
  <p:tag name="TIMING" val="|0.9|0.9"/>
</p:tagLst>
</file>

<file path=ppt/theme/theme1.xml><?xml version="1.0" encoding="utf-8"?>
<a:theme xmlns:a="http://schemas.openxmlformats.org/drawingml/2006/main" name="Tema de Office">
  <a:themeElements>
    <a:clrScheme name="Escala de grise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2.xml><?xml version="1.0" encoding="utf-8"?>
<a:themeOverride xmlns:a="http://schemas.openxmlformats.org/drawingml/2006/main">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3.xml><?xml version="1.0" encoding="utf-8"?>
<a:themeOverride xmlns:a="http://schemas.openxmlformats.org/drawingml/2006/main">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4.xml><?xml version="1.0" encoding="utf-8"?>
<a:themeOverride xmlns:a="http://schemas.openxmlformats.org/drawingml/2006/main">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5.xml><?xml version="1.0" encoding="utf-8"?>
<a:themeOverride xmlns:a="http://schemas.openxmlformats.org/drawingml/2006/main">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1292</TotalTime>
  <Words>4634</Words>
  <Application>Microsoft Office PowerPoint</Application>
  <PresentationFormat>Presentación en pantalla (4:3)</PresentationFormat>
  <Paragraphs>1076</Paragraphs>
  <Slides>82</Slides>
  <Notes>5</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82</vt:i4>
      </vt:variant>
    </vt:vector>
  </HeadingPairs>
  <TitlesOfParts>
    <vt:vector size="92" baseType="lpstr">
      <vt:lpstr>Arial</vt:lpstr>
      <vt:lpstr>Arial Black</vt:lpstr>
      <vt:lpstr>Arial Narrow</vt:lpstr>
      <vt:lpstr>Calibri</vt:lpstr>
      <vt:lpstr>Georgia</vt:lpstr>
      <vt:lpstr>Myriad Pro</vt:lpstr>
      <vt:lpstr>Symbol</vt:lpstr>
      <vt:lpstr>Wingdings</vt:lpstr>
      <vt:lpstr>Tema de Office</vt:lpstr>
      <vt:lpstr>Diseño personalizado</vt:lpstr>
      <vt:lpstr>Presentación de PowerPoint</vt:lpstr>
      <vt:lpstr>“La Coordinación para la Fiscalización y la Plataforma Digital del Sistema Nacional de Fiscalización”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Programa de Actividades 2017 del Convenio ASF-EEF</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Mapa de Fiscalización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 el objeto de que el proceso de la verificación de personal incorporado en las nóminas del FONE sea mas eficiente, se diseño una herramienta informática operada en una plataforma de internet.</vt:lpstr>
      <vt:lpstr>Una mayor cobertura en la verificación del personal incorporado en las nóminas del FONE.</vt:lpstr>
      <vt:lpstr>Presentación de PowerPoint</vt:lpstr>
      <vt:lpstr>Presentación de PowerPoint</vt:lpstr>
      <vt:lpstr>Autoridades Educativas Locales (AEL).</vt:lpstr>
      <vt:lpstr>Contralorías Estatales.</vt:lpstr>
      <vt:lpstr>Centros de Trabajo (CT).</vt:lpstr>
      <vt:lpstr>Presentación de PowerPoint</vt:lpstr>
      <vt:lpstr>Autoridades Educativas Locales (AEL).</vt:lpstr>
      <vt:lpstr>Contralorías Estatales</vt:lpstr>
      <vt:lpstr>Grupos Auditores de la ASF (visitas físicas muestra selectiva)</vt:lpstr>
      <vt:lpstr>Auditoría Superior de la Federación (ASF).</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vvaldez</dc:creator>
  <cp:lastModifiedBy>Frida Lovera Juarez</cp:lastModifiedBy>
  <cp:revision>188</cp:revision>
  <cp:lastPrinted>2017-11-06T15:32:30Z</cp:lastPrinted>
  <dcterms:created xsi:type="dcterms:W3CDTF">2015-03-04T23:28:06Z</dcterms:created>
  <dcterms:modified xsi:type="dcterms:W3CDTF">2017-11-06T15:33:36Z</dcterms:modified>
</cp:coreProperties>
</file>