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6.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7.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8.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9.xml" ContentType="application/vnd.openxmlformats-officedocument.themeOverride+xml"/>
  <Override PartName="/ppt/notesSlides/notesSlide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5"/>
  </p:notesMasterIdLst>
  <p:handoutMasterIdLst>
    <p:handoutMasterId r:id="rId86"/>
  </p:handoutMasterIdLst>
  <p:sldIdLst>
    <p:sldId id="256" r:id="rId3"/>
    <p:sldId id="257" r:id="rId4"/>
    <p:sldId id="433" r:id="rId5"/>
    <p:sldId id="264" r:id="rId6"/>
    <p:sldId id="265" r:id="rId7"/>
    <p:sldId id="266" r:id="rId8"/>
    <p:sldId id="267" r:id="rId9"/>
    <p:sldId id="269" r:id="rId10"/>
    <p:sldId id="270" r:id="rId11"/>
    <p:sldId id="271" r:id="rId12"/>
    <p:sldId id="272" r:id="rId13"/>
    <p:sldId id="273" r:id="rId14"/>
    <p:sldId id="274" r:id="rId15"/>
    <p:sldId id="275" r:id="rId16"/>
    <p:sldId id="276" r:id="rId17"/>
    <p:sldId id="277" r:id="rId18"/>
    <p:sldId id="315" r:id="rId19"/>
    <p:sldId id="316" r:id="rId20"/>
    <p:sldId id="317" r:id="rId21"/>
    <p:sldId id="318" r:id="rId22"/>
    <p:sldId id="319" r:id="rId23"/>
    <p:sldId id="320" r:id="rId24"/>
    <p:sldId id="434" r:id="rId25"/>
    <p:sldId id="435" r:id="rId26"/>
    <p:sldId id="436" r:id="rId27"/>
    <p:sldId id="437" r:id="rId28"/>
    <p:sldId id="438" r:id="rId29"/>
    <p:sldId id="439" r:id="rId30"/>
    <p:sldId id="440" r:id="rId31"/>
    <p:sldId id="441" r:id="rId32"/>
    <p:sldId id="442" r:id="rId33"/>
    <p:sldId id="321" r:id="rId34"/>
    <p:sldId id="322" r:id="rId35"/>
    <p:sldId id="443" r:id="rId36"/>
    <p:sldId id="323" r:id="rId37"/>
    <p:sldId id="324" r:id="rId38"/>
    <p:sldId id="325" r:id="rId39"/>
    <p:sldId id="326" r:id="rId40"/>
    <p:sldId id="357" r:id="rId41"/>
    <p:sldId id="358" r:id="rId42"/>
    <p:sldId id="404" r:id="rId43"/>
    <p:sldId id="359" r:id="rId44"/>
    <p:sldId id="367" r:id="rId45"/>
    <p:sldId id="369" r:id="rId46"/>
    <p:sldId id="370" r:id="rId47"/>
    <p:sldId id="371" r:id="rId48"/>
    <p:sldId id="385" r:id="rId49"/>
    <p:sldId id="373" r:id="rId50"/>
    <p:sldId id="374" r:id="rId51"/>
    <p:sldId id="405" r:id="rId52"/>
    <p:sldId id="412" r:id="rId53"/>
    <p:sldId id="406" r:id="rId54"/>
    <p:sldId id="407" r:id="rId55"/>
    <p:sldId id="408" r:id="rId56"/>
    <p:sldId id="409" r:id="rId57"/>
    <p:sldId id="410" r:id="rId58"/>
    <p:sldId id="411" r:id="rId59"/>
    <p:sldId id="403" r:id="rId60"/>
    <p:sldId id="444" r:id="rId61"/>
    <p:sldId id="376" r:id="rId62"/>
    <p:sldId id="377" r:id="rId63"/>
    <p:sldId id="379" r:id="rId64"/>
    <p:sldId id="395" r:id="rId65"/>
    <p:sldId id="375" r:id="rId66"/>
    <p:sldId id="380" r:id="rId67"/>
    <p:sldId id="432" r:id="rId68"/>
    <p:sldId id="415" r:id="rId69"/>
    <p:sldId id="417" r:id="rId70"/>
    <p:sldId id="419" r:id="rId71"/>
    <p:sldId id="421" r:id="rId72"/>
    <p:sldId id="423" r:id="rId73"/>
    <p:sldId id="424" r:id="rId74"/>
    <p:sldId id="425" r:id="rId75"/>
    <p:sldId id="426" r:id="rId76"/>
    <p:sldId id="427" r:id="rId77"/>
    <p:sldId id="428" r:id="rId78"/>
    <p:sldId id="429" r:id="rId79"/>
    <p:sldId id="430" r:id="rId80"/>
    <p:sldId id="445" r:id="rId81"/>
    <p:sldId id="446" r:id="rId82"/>
    <p:sldId id="447" r:id="rId83"/>
    <p:sldId id="396" r:id="rId84"/>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8000"/>
    <a:srgbClr val="9900FF"/>
    <a:srgbClr val="8E6E47"/>
    <a:srgbClr val="5A3B28"/>
    <a:srgbClr val="82553A"/>
    <a:srgbClr val="FF9933"/>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83" d="100"/>
          <a:sy n="83" d="100"/>
        </p:scale>
        <p:origin x="1454"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ableStyles" Target="tableStyle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Hoja_de_c_lculo_de_Microsoft_Excel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Hoja_de_c_lculo_de_Microsoft_Excel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Hoja_de_c_lculo_de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MX" sz="2000" b="1" dirty="0">
                <a:latin typeface="Arial" panose="020B0604020202020204" pitchFamily="34" charset="0"/>
                <a:cs typeface="Arial" panose="020B0604020202020204" pitchFamily="34" charset="0"/>
              </a:rPr>
              <a:t>Asignaciones</a:t>
            </a:r>
            <a:r>
              <a:rPr lang="es-MX" sz="2000" b="1" baseline="0" dirty="0">
                <a:latin typeface="Arial" panose="020B0604020202020204" pitchFamily="34" charset="0"/>
                <a:cs typeface="Arial" panose="020B0604020202020204" pitchFamily="34" charset="0"/>
              </a:rPr>
              <a:t> (millones de pesos)</a:t>
            </a:r>
            <a:endParaRPr lang="es-MX" sz="20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1338551188196952E-2"/>
          <c:y val="0.13063033166609417"/>
          <c:w val="0.91234590819790085"/>
          <c:h val="0.60802479515850094"/>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96A-4408-A5F5-97CFD429C30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96A-4408-A5F5-97CFD429C30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96A-4408-A5F5-97CFD429C30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D96A-4408-A5F5-97CFD429C30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'CUADRO 2 (2)'!$B$6:$B$9</c:f>
              <c:strCache>
                <c:ptCount val="4"/>
                <c:pt idx="0">
                  <c:v>APORTACIONES</c:v>
                </c:pt>
                <c:pt idx="1">
                  <c:v>SUBSIDIOS</c:v>
                </c:pt>
                <c:pt idx="2">
                  <c:v>PARTICIPACIONES </c:v>
                </c:pt>
                <c:pt idx="3">
                  <c:v>CONVENIOS</c:v>
                </c:pt>
              </c:strCache>
            </c:strRef>
          </c:cat>
          <c:val>
            <c:numRef>
              <c:f>'CUADRO 2 (2)'!$C$6:$C$9</c:f>
              <c:numCache>
                <c:formatCode>#,##0</c:formatCode>
                <c:ptCount val="4"/>
                <c:pt idx="0">
                  <c:v>668352.39999999991</c:v>
                </c:pt>
                <c:pt idx="1">
                  <c:v>117539.09090883996</c:v>
                </c:pt>
                <c:pt idx="2">
                  <c:v>693777.6</c:v>
                </c:pt>
                <c:pt idx="3">
                  <c:v>301991.59017809003</c:v>
                </c:pt>
              </c:numCache>
            </c:numRef>
          </c:val>
          <c:extLst>
            <c:ext xmlns:c16="http://schemas.microsoft.com/office/drawing/2014/chart" uri="{C3380CC4-5D6E-409C-BE32-E72D297353CC}">
              <c16:uniqueId val="{00000008-D96A-4408-A5F5-97CFD429C307}"/>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MX" sz="2000" b="1">
                <a:latin typeface="Arial" panose="020B0604020202020204" pitchFamily="34" charset="0"/>
                <a:cs typeface="Arial" panose="020B0604020202020204" pitchFamily="34" charset="0"/>
              </a:rPr>
              <a:t>Número de</a:t>
            </a:r>
            <a:r>
              <a:rPr lang="es-MX" sz="2000" b="1" baseline="0">
                <a:latin typeface="Arial" panose="020B0604020202020204" pitchFamily="34" charset="0"/>
                <a:cs typeface="Arial" panose="020B0604020202020204" pitchFamily="34" charset="0"/>
              </a:rPr>
              <a:t> auditorías</a:t>
            </a:r>
            <a:endParaRPr lang="es-MX" sz="2000" b="1">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992212907452284E-3"/>
          <c:y val="0.19846536966597694"/>
          <c:w val="0.91162583431480748"/>
          <c:h val="0.6051369074958767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F9D-4B05-8C35-3534DD1BCF3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F9D-4B05-8C35-3534DD1BCF3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F9D-4B05-8C35-3534DD1BCF3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F9D-4B05-8C35-3534DD1BCF36}"/>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'CUADRO 2 (2)'!$B$13:$B$16</c:f>
              <c:strCache>
                <c:ptCount val="4"/>
                <c:pt idx="0">
                  <c:v>APORTACIONES</c:v>
                </c:pt>
                <c:pt idx="1">
                  <c:v>SUBSIDIOS</c:v>
                </c:pt>
                <c:pt idx="2">
                  <c:v>PARTICIPACIONES </c:v>
                </c:pt>
                <c:pt idx="3">
                  <c:v>CONVENIOS</c:v>
                </c:pt>
              </c:strCache>
            </c:strRef>
          </c:cat>
          <c:val>
            <c:numRef>
              <c:f>'CUADRO 2 (2)'!$C$13:$C$16</c:f>
              <c:numCache>
                <c:formatCode>#,##0</c:formatCode>
                <c:ptCount val="4"/>
                <c:pt idx="0">
                  <c:v>2031</c:v>
                </c:pt>
                <c:pt idx="1">
                  <c:v>651</c:v>
                </c:pt>
                <c:pt idx="2">
                  <c:v>789</c:v>
                </c:pt>
                <c:pt idx="3">
                  <c:v>832</c:v>
                </c:pt>
              </c:numCache>
            </c:numRef>
          </c:val>
          <c:extLst>
            <c:ext xmlns:c16="http://schemas.microsoft.com/office/drawing/2014/chart" uri="{C3380CC4-5D6E-409C-BE32-E72D297353CC}">
              <c16:uniqueId val="{00000008-CF9D-4B05-8C35-3534DD1BCF3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MX" sz="2000" b="1" dirty="0">
                <a:latin typeface="Arial" panose="020B0604020202020204" pitchFamily="34" charset="0"/>
                <a:cs typeface="Arial" panose="020B0604020202020204" pitchFamily="34" charset="0"/>
              </a:rPr>
              <a:t>Asignaciones</a:t>
            </a:r>
            <a:r>
              <a:rPr lang="es-MX" sz="2000" b="1" baseline="0" dirty="0">
                <a:latin typeface="Arial" panose="020B0604020202020204" pitchFamily="34" charset="0"/>
                <a:cs typeface="Arial" panose="020B0604020202020204" pitchFamily="34" charset="0"/>
              </a:rPr>
              <a:t> (millones de pesos)</a:t>
            </a:r>
            <a:endParaRPr lang="es-MX" sz="20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667064166034282E-2"/>
          <c:y val="0.27650641544000232"/>
          <c:w val="0.90350513247079089"/>
          <c:h val="0.49675116845133821"/>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96A-4408-A5F5-97CFD429C30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96A-4408-A5F5-97CFD429C30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96A-4408-A5F5-97CFD429C30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D96A-4408-A5F5-97CFD429C307}"/>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'CUADRO 2 (2)'!$B$6:$B$9</c:f>
              <c:strCache>
                <c:ptCount val="4"/>
                <c:pt idx="0">
                  <c:v>APORTACIONES</c:v>
                </c:pt>
                <c:pt idx="1">
                  <c:v>SUBSIDIOS</c:v>
                </c:pt>
                <c:pt idx="2">
                  <c:v>PARTICIPACIONES </c:v>
                </c:pt>
                <c:pt idx="3">
                  <c:v>CONVENIOS</c:v>
                </c:pt>
              </c:strCache>
            </c:strRef>
          </c:cat>
          <c:val>
            <c:numRef>
              <c:f>'CUADRO 2 (2)'!$C$6:$C$9</c:f>
              <c:numCache>
                <c:formatCode>#,##0</c:formatCode>
                <c:ptCount val="4"/>
                <c:pt idx="0">
                  <c:v>668352.39999999991</c:v>
                </c:pt>
                <c:pt idx="1">
                  <c:v>117539.09090883996</c:v>
                </c:pt>
                <c:pt idx="2">
                  <c:v>693777.6</c:v>
                </c:pt>
                <c:pt idx="3">
                  <c:v>301991.59017809003</c:v>
                </c:pt>
              </c:numCache>
            </c:numRef>
          </c:val>
          <c:extLst>
            <c:ext xmlns:c16="http://schemas.microsoft.com/office/drawing/2014/chart" uri="{C3380CC4-5D6E-409C-BE32-E72D297353CC}">
              <c16:uniqueId val="{00000008-D96A-4408-A5F5-97CFD429C307}"/>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s-MX" sz="2000" b="1" dirty="0">
                <a:latin typeface="Arial" panose="020B0604020202020204" pitchFamily="34" charset="0"/>
                <a:cs typeface="Arial" panose="020B0604020202020204" pitchFamily="34" charset="0"/>
              </a:rPr>
              <a:t>Número de</a:t>
            </a:r>
            <a:r>
              <a:rPr lang="es-MX" sz="2000" b="1" baseline="0" dirty="0">
                <a:latin typeface="Arial" panose="020B0604020202020204" pitchFamily="34" charset="0"/>
                <a:cs typeface="Arial" panose="020B0604020202020204" pitchFamily="34" charset="0"/>
              </a:rPr>
              <a:t> auditorías</a:t>
            </a:r>
            <a:endParaRPr lang="es-MX" sz="20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s-MX"/>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F9D-4B05-8C35-3534DD1BCF3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F9D-4B05-8C35-3534DD1BCF3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F9D-4B05-8C35-3534DD1BCF3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F9D-4B05-8C35-3534DD1BCF36}"/>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'CUADRO 2 (2)'!$B$13:$B$16</c:f>
              <c:strCache>
                <c:ptCount val="4"/>
                <c:pt idx="0">
                  <c:v>APORTACIONES</c:v>
                </c:pt>
                <c:pt idx="1">
                  <c:v>SUBSIDIOS</c:v>
                </c:pt>
                <c:pt idx="2">
                  <c:v>PARTICIPACIONES </c:v>
                </c:pt>
                <c:pt idx="3">
                  <c:v>CONVENIOS</c:v>
                </c:pt>
              </c:strCache>
            </c:strRef>
          </c:cat>
          <c:val>
            <c:numRef>
              <c:f>'CUADRO 2 (2)'!$C$13:$C$16</c:f>
              <c:numCache>
                <c:formatCode>#,##0</c:formatCode>
                <c:ptCount val="4"/>
                <c:pt idx="0">
                  <c:v>1942</c:v>
                </c:pt>
                <c:pt idx="1">
                  <c:v>573</c:v>
                </c:pt>
                <c:pt idx="2">
                  <c:v>894</c:v>
                </c:pt>
                <c:pt idx="3">
                  <c:v>447</c:v>
                </c:pt>
              </c:numCache>
            </c:numRef>
          </c:val>
          <c:extLst>
            <c:ext xmlns:c16="http://schemas.microsoft.com/office/drawing/2014/chart" uri="{C3380CC4-5D6E-409C-BE32-E72D297353CC}">
              <c16:uniqueId val="{00000008-CF9D-4B05-8C35-3534DD1BCF3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0B718B-E452-479A-A8D3-715C11F8D939}"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s-ES"/>
        </a:p>
      </dgm:t>
    </dgm:pt>
    <dgm:pt modelId="{F661D70A-CB18-4D92-B098-43EEC862A89B}">
      <dgm:prSet custT="1"/>
      <dgm:spPr/>
      <dgm:t>
        <a:bodyPr/>
        <a:lstStyle/>
        <a:p>
          <a:pPr algn="just" rtl="0"/>
          <a:r>
            <a:rPr lang="es-MX" sz="2400" b="1" dirty="0" smtClean="0">
              <a:latin typeface="Arial" panose="020B0604020202020204" pitchFamily="34" charset="0"/>
              <a:cs typeface="Arial" panose="020B0604020202020204" pitchFamily="34" charset="0"/>
            </a:rPr>
            <a:t>Con objeto de dar cumplimiento a los acuerdos de la 2ª reunión, del 12 de octubre del 2017, del Grupo de Trabajo sobre Coordinación para la Fiscalización del SNF, la ASF, por conducto de la Auditoría Especial del Gasto Federalizado, solicitó a las EEF registrar en el formato Mapa de Fiscalización las auditorías realizadas a las CP 2016 y, en su caso, 2017.</a:t>
          </a:r>
        </a:p>
        <a:p>
          <a:pPr algn="just" rtl="0"/>
          <a:r>
            <a:rPr lang="es-MX" sz="2400" b="1" dirty="0" smtClean="0">
              <a:latin typeface="Arial" panose="020B0604020202020204" pitchFamily="34" charset="0"/>
              <a:cs typeface="Arial" panose="020B0604020202020204" pitchFamily="34" charset="0"/>
            </a:rPr>
            <a:t>La SFP hizo lo propio respecto de los OEC y los OIC de la Administración Pública Estatal.</a:t>
          </a:r>
          <a:endParaRPr lang="es-MX" sz="2400" dirty="0">
            <a:latin typeface="Arial" panose="020B0604020202020204" pitchFamily="34" charset="0"/>
            <a:cs typeface="Arial" panose="020B0604020202020204" pitchFamily="34" charset="0"/>
          </a:endParaRPr>
        </a:p>
      </dgm:t>
    </dgm:pt>
    <dgm:pt modelId="{0E72F3B9-1883-4DC8-BB99-25DB20E27E94}" type="parTrans" cxnId="{CD252B8C-173E-437C-B9DB-F850F5C1D252}">
      <dgm:prSet/>
      <dgm:spPr/>
      <dgm:t>
        <a:bodyPr/>
        <a:lstStyle/>
        <a:p>
          <a:endParaRPr lang="es-ES"/>
        </a:p>
      </dgm:t>
    </dgm:pt>
    <dgm:pt modelId="{297E5C4C-4516-4FA6-A74C-35B1B78900ED}" type="sibTrans" cxnId="{CD252B8C-173E-437C-B9DB-F850F5C1D252}">
      <dgm:prSet/>
      <dgm:spPr/>
      <dgm:t>
        <a:bodyPr/>
        <a:lstStyle/>
        <a:p>
          <a:endParaRPr lang="es-ES"/>
        </a:p>
      </dgm:t>
    </dgm:pt>
    <dgm:pt modelId="{018E3539-879D-4151-9895-21D87C7AEA4E}" type="pres">
      <dgm:prSet presAssocID="{C60B718B-E452-479A-A8D3-715C11F8D939}" presName="Name0" presStyleCnt="0">
        <dgm:presLayoutVars>
          <dgm:dir/>
        </dgm:presLayoutVars>
      </dgm:prSet>
      <dgm:spPr/>
      <dgm:t>
        <a:bodyPr/>
        <a:lstStyle/>
        <a:p>
          <a:endParaRPr lang="es-ES"/>
        </a:p>
      </dgm:t>
    </dgm:pt>
    <dgm:pt modelId="{D9AD9A2D-FFBB-498D-975B-E852860C1CB0}" type="pres">
      <dgm:prSet presAssocID="{F661D70A-CB18-4D92-B098-43EEC862A89B}" presName="noChildren" presStyleCnt="0"/>
      <dgm:spPr/>
    </dgm:pt>
    <dgm:pt modelId="{6D316C23-180C-4DEA-AE19-54122F665CFF}" type="pres">
      <dgm:prSet presAssocID="{F661D70A-CB18-4D92-B098-43EEC862A89B}" presName="gap" presStyleCnt="0"/>
      <dgm:spPr/>
    </dgm:pt>
    <dgm:pt modelId="{478C3DCC-7B8E-4C36-B0AF-7784E746128C}" type="pres">
      <dgm:prSet presAssocID="{F661D70A-CB18-4D92-B098-43EEC862A89B}" presName="medCircle2" presStyleLbl="vennNode1" presStyleIdx="0" presStyleCnt="1" custScaleX="194138" custScaleY="195985"/>
      <dgm:spPr/>
    </dgm:pt>
    <dgm:pt modelId="{C782A147-AF32-4B7E-B46E-6FA98500C114}" type="pres">
      <dgm:prSet presAssocID="{F661D70A-CB18-4D92-B098-43EEC862A89B}" presName="txLvlOnly1" presStyleLbl="revTx" presStyleIdx="0" presStyleCnt="1"/>
      <dgm:spPr/>
      <dgm:t>
        <a:bodyPr/>
        <a:lstStyle/>
        <a:p>
          <a:endParaRPr lang="es-ES"/>
        </a:p>
      </dgm:t>
    </dgm:pt>
  </dgm:ptLst>
  <dgm:cxnLst>
    <dgm:cxn modelId="{CD252B8C-173E-437C-B9DB-F850F5C1D252}" srcId="{C60B718B-E452-479A-A8D3-715C11F8D939}" destId="{F661D70A-CB18-4D92-B098-43EEC862A89B}" srcOrd="0" destOrd="0" parTransId="{0E72F3B9-1883-4DC8-BB99-25DB20E27E94}" sibTransId="{297E5C4C-4516-4FA6-A74C-35B1B78900ED}"/>
    <dgm:cxn modelId="{B4FFF54D-8D00-4297-B7F8-205A8C12D530}" type="presOf" srcId="{C60B718B-E452-479A-A8D3-715C11F8D939}" destId="{018E3539-879D-4151-9895-21D87C7AEA4E}" srcOrd="0" destOrd="0" presId="urn:microsoft.com/office/officeart/2008/layout/VerticalCircleList"/>
    <dgm:cxn modelId="{3558A12B-5AE0-4BE9-B6DC-AF133822001B}" type="presOf" srcId="{F661D70A-CB18-4D92-B098-43EEC862A89B}" destId="{C782A147-AF32-4B7E-B46E-6FA98500C114}" srcOrd="0" destOrd="0" presId="urn:microsoft.com/office/officeart/2008/layout/VerticalCircleList"/>
    <dgm:cxn modelId="{45F70AAA-146F-4285-A951-B90CAF0E1A71}" type="presParOf" srcId="{018E3539-879D-4151-9895-21D87C7AEA4E}" destId="{D9AD9A2D-FFBB-498D-975B-E852860C1CB0}" srcOrd="0" destOrd="0" presId="urn:microsoft.com/office/officeart/2008/layout/VerticalCircleList"/>
    <dgm:cxn modelId="{693479D1-C173-465A-9FFC-D185E45DC8FB}" type="presParOf" srcId="{D9AD9A2D-FFBB-498D-975B-E852860C1CB0}" destId="{6D316C23-180C-4DEA-AE19-54122F665CFF}" srcOrd="0" destOrd="0" presId="urn:microsoft.com/office/officeart/2008/layout/VerticalCircleList"/>
    <dgm:cxn modelId="{5EE6CDAD-3DF9-4630-AC23-51A0E84603A5}" type="presParOf" srcId="{D9AD9A2D-FFBB-498D-975B-E852860C1CB0}" destId="{478C3DCC-7B8E-4C36-B0AF-7784E746128C}" srcOrd="1" destOrd="0" presId="urn:microsoft.com/office/officeart/2008/layout/VerticalCircleList"/>
    <dgm:cxn modelId="{C7FC80B1-85DA-4743-AF15-AA19D861A42A}" type="presParOf" srcId="{D9AD9A2D-FFBB-498D-975B-E852860C1CB0}" destId="{C782A147-AF32-4B7E-B46E-6FA98500C11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412FBD2-10F2-4EFD-AD0E-8ED332286C9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C9BAFA54-636E-4849-A0CA-37DF99EA98E5}">
      <dgm:prSet custT="1"/>
      <dgm:spPr/>
      <dgm:t>
        <a:bodyPr/>
        <a:lstStyle/>
        <a:p>
          <a:pPr rtl="0"/>
          <a:endParaRPr lang="es-MX" sz="2400" b="1" dirty="0" smtClean="0">
            <a:latin typeface="Arial" panose="020B0604020202020204" pitchFamily="34" charset="0"/>
            <a:cs typeface="Arial" panose="020B0604020202020204" pitchFamily="34" charset="0"/>
          </a:endParaRPr>
        </a:p>
        <a:p>
          <a:pPr rtl="0"/>
          <a:r>
            <a:rPr lang="es-MX" sz="2400" b="1" dirty="0" smtClean="0">
              <a:latin typeface="Arial" panose="020B0604020202020204" pitchFamily="34" charset="0"/>
              <a:cs typeface="Arial" panose="020B0604020202020204" pitchFamily="34" charset="0"/>
            </a:rPr>
            <a:t>Por ello la información que incorporen al Sistema de Información y Comunicación del SNF los integrantes del mismo, debe ser compatible y homogénea, de fácil acceso y aprovechamiento, lo cual, como puede observarse en este primer esfuerzo de compilación, en este momento  es difícil, ya que presenta diversos problemas entre los que destacan:</a:t>
          </a:r>
          <a:endParaRPr lang="es-MX" sz="2400" b="1" dirty="0">
            <a:latin typeface="Arial" panose="020B0604020202020204" pitchFamily="34" charset="0"/>
            <a:cs typeface="Arial" panose="020B0604020202020204" pitchFamily="34" charset="0"/>
          </a:endParaRPr>
        </a:p>
      </dgm:t>
    </dgm:pt>
    <dgm:pt modelId="{ADA521DC-D89A-42F6-BEEE-8B6238FB9B53}" type="parTrans" cxnId="{BEF08C33-3865-4431-8EA6-389DDA96E824}">
      <dgm:prSet/>
      <dgm:spPr/>
      <dgm:t>
        <a:bodyPr/>
        <a:lstStyle/>
        <a:p>
          <a:endParaRPr lang="es-ES"/>
        </a:p>
      </dgm:t>
    </dgm:pt>
    <dgm:pt modelId="{70C77F83-5CF9-4B6E-98A8-CA99B612092B}" type="sibTrans" cxnId="{BEF08C33-3865-4431-8EA6-389DDA96E824}">
      <dgm:prSet/>
      <dgm:spPr/>
      <dgm:t>
        <a:bodyPr/>
        <a:lstStyle/>
        <a:p>
          <a:endParaRPr lang="es-ES"/>
        </a:p>
      </dgm:t>
    </dgm:pt>
    <dgm:pt modelId="{5FFC911A-6591-4C07-8A02-AB8935C741A2}" type="pres">
      <dgm:prSet presAssocID="{7412FBD2-10F2-4EFD-AD0E-8ED332286C9A}" presName="Name0" presStyleCnt="0">
        <dgm:presLayoutVars>
          <dgm:dir/>
          <dgm:resizeHandles val="exact"/>
        </dgm:presLayoutVars>
      </dgm:prSet>
      <dgm:spPr/>
      <dgm:t>
        <a:bodyPr/>
        <a:lstStyle/>
        <a:p>
          <a:endParaRPr lang="es-ES"/>
        </a:p>
      </dgm:t>
    </dgm:pt>
    <dgm:pt modelId="{93F330BC-7EAF-45C8-9013-560BB3E1ED2B}" type="pres">
      <dgm:prSet presAssocID="{C9BAFA54-636E-4849-A0CA-37DF99EA98E5}" presName="node" presStyleLbl="node1" presStyleIdx="0" presStyleCnt="1" custLinFactNeighborX="-49" custLinFactNeighborY="13793">
        <dgm:presLayoutVars>
          <dgm:bulletEnabled val="1"/>
        </dgm:presLayoutVars>
      </dgm:prSet>
      <dgm:spPr/>
      <dgm:t>
        <a:bodyPr/>
        <a:lstStyle/>
        <a:p>
          <a:endParaRPr lang="es-ES"/>
        </a:p>
      </dgm:t>
    </dgm:pt>
  </dgm:ptLst>
  <dgm:cxnLst>
    <dgm:cxn modelId="{BEF08C33-3865-4431-8EA6-389DDA96E824}" srcId="{7412FBD2-10F2-4EFD-AD0E-8ED332286C9A}" destId="{C9BAFA54-636E-4849-A0CA-37DF99EA98E5}" srcOrd="0" destOrd="0" parTransId="{ADA521DC-D89A-42F6-BEEE-8B6238FB9B53}" sibTransId="{70C77F83-5CF9-4B6E-98A8-CA99B612092B}"/>
    <dgm:cxn modelId="{35CCC2DE-3062-48FF-833B-890412C5F2A8}" type="presOf" srcId="{C9BAFA54-636E-4849-A0CA-37DF99EA98E5}" destId="{93F330BC-7EAF-45C8-9013-560BB3E1ED2B}" srcOrd="0" destOrd="0" presId="urn:microsoft.com/office/officeart/2005/8/layout/process1"/>
    <dgm:cxn modelId="{067F3C46-8407-4521-8D34-880ADBF51C87}" type="presOf" srcId="{7412FBD2-10F2-4EFD-AD0E-8ED332286C9A}" destId="{5FFC911A-6591-4C07-8A02-AB8935C741A2}" srcOrd="0" destOrd="0" presId="urn:microsoft.com/office/officeart/2005/8/layout/process1"/>
    <dgm:cxn modelId="{FC0C86A7-118C-47D1-B548-7CAB68F0DC01}" type="presParOf" srcId="{5FFC911A-6591-4C07-8A02-AB8935C741A2}" destId="{93F330BC-7EAF-45C8-9013-560BB3E1ED2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FDF851-C8F8-40B2-90FF-F266F3D242F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166C131F-A756-444B-B768-D168FA512DB9}">
      <dgm:prSet custT="1"/>
      <dgm:spPr>
        <a:solidFill>
          <a:schemeClr val="accent5">
            <a:lumMod val="50000"/>
          </a:schemeClr>
        </a:solidFill>
      </dgm:spPr>
      <dgm:t>
        <a:bodyPr/>
        <a:lstStyle/>
        <a:p>
          <a:pPr algn="just" rtl="0"/>
          <a:r>
            <a:rPr lang="es-MX" sz="2400" b="1" dirty="0" smtClean="0">
              <a:latin typeface="Arial" panose="020B0604020202020204" pitchFamily="34" charset="0"/>
              <a:cs typeface="Arial" panose="020B0604020202020204" pitchFamily="34" charset="0"/>
            </a:rPr>
            <a:t>Diferentes unidades de registro de las auditorías. </a:t>
          </a:r>
          <a:endParaRPr lang="es-MX" sz="2400" b="1" dirty="0">
            <a:latin typeface="Arial" panose="020B0604020202020204" pitchFamily="34" charset="0"/>
            <a:cs typeface="Arial" panose="020B0604020202020204" pitchFamily="34" charset="0"/>
          </a:endParaRPr>
        </a:p>
      </dgm:t>
    </dgm:pt>
    <dgm:pt modelId="{FC3A08F3-E0C0-4999-A60E-EF6D4FE9AC7D}" type="parTrans" cxnId="{FB58443A-7DD4-4B65-98D0-0C02E200035E}">
      <dgm:prSet/>
      <dgm:spPr/>
      <dgm:t>
        <a:bodyPr/>
        <a:lstStyle/>
        <a:p>
          <a:endParaRPr lang="es-ES"/>
        </a:p>
      </dgm:t>
    </dgm:pt>
    <dgm:pt modelId="{75C2D09E-77B6-4C51-88BB-89FD1BD618AD}" type="sibTrans" cxnId="{FB58443A-7DD4-4B65-98D0-0C02E200035E}">
      <dgm:prSet/>
      <dgm:spPr/>
      <dgm:t>
        <a:bodyPr/>
        <a:lstStyle/>
        <a:p>
          <a:endParaRPr lang="es-ES"/>
        </a:p>
      </dgm:t>
    </dgm:pt>
    <dgm:pt modelId="{E22DC5E6-DB5B-423D-BEE7-2CA56815F886}">
      <dgm:prSet custT="1"/>
      <dgm:spPr>
        <a:solidFill>
          <a:schemeClr val="accent3">
            <a:lumMod val="75000"/>
          </a:schemeClr>
        </a:solidFill>
      </dgm:spPr>
      <dgm:t>
        <a:bodyPr/>
        <a:lstStyle/>
        <a:p>
          <a:pPr algn="just" rtl="0"/>
          <a:r>
            <a:rPr lang="es-MX" sz="2400" b="1" dirty="0" smtClean="0">
              <a:latin typeface="Arial" panose="020B0604020202020204" pitchFamily="34" charset="0"/>
              <a:cs typeface="Arial" panose="020B0604020202020204" pitchFamily="34" charset="0"/>
            </a:rPr>
            <a:t>Enfoques y datos distintos respecto del alcance de la revisión (universo, muestra de auditoría y entes fiscalizados).</a:t>
          </a:r>
          <a:endParaRPr lang="es-MX" sz="2400" b="1" dirty="0">
            <a:latin typeface="Arial" panose="020B0604020202020204" pitchFamily="34" charset="0"/>
            <a:cs typeface="Arial" panose="020B0604020202020204" pitchFamily="34" charset="0"/>
          </a:endParaRPr>
        </a:p>
      </dgm:t>
    </dgm:pt>
    <dgm:pt modelId="{DD1C1639-512E-4089-B7DC-2B7AD6A29E6D}" type="parTrans" cxnId="{9D34BE8A-35D5-4DD2-86A5-13D2D63142F1}">
      <dgm:prSet/>
      <dgm:spPr/>
      <dgm:t>
        <a:bodyPr/>
        <a:lstStyle/>
        <a:p>
          <a:endParaRPr lang="es-ES"/>
        </a:p>
      </dgm:t>
    </dgm:pt>
    <dgm:pt modelId="{CEFE683B-D0DE-448D-A436-D48B97F75EFD}" type="sibTrans" cxnId="{9D34BE8A-35D5-4DD2-86A5-13D2D63142F1}">
      <dgm:prSet/>
      <dgm:spPr/>
      <dgm:t>
        <a:bodyPr/>
        <a:lstStyle/>
        <a:p>
          <a:endParaRPr lang="es-ES"/>
        </a:p>
      </dgm:t>
    </dgm:pt>
    <dgm:pt modelId="{579CBE14-F9CE-4B14-BF4D-8FD41F8B38BB}">
      <dgm:prSet custT="1"/>
      <dgm:spPr>
        <a:solidFill>
          <a:schemeClr val="accent3">
            <a:lumMod val="50000"/>
          </a:schemeClr>
        </a:solidFill>
      </dgm:spPr>
      <dgm:t>
        <a:bodyPr/>
        <a:lstStyle/>
        <a:p>
          <a:pPr algn="just" rtl="0"/>
          <a:r>
            <a:rPr lang="es-MX" sz="2400" b="1" dirty="0" smtClean="0">
              <a:latin typeface="Arial" panose="020B0604020202020204" pitchFamily="34" charset="0"/>
              <a:cs typeface="Arial" panose="020B0604020202020204" pitchFamily="34" charset="0"/>
            </a:rPr>
            <a:t>Distintas modalidades de conceptualización, identificación y registro de las auditorías por parte de las Entidades Estatales de Fiscalización.</a:t>
          </a:r>
          <a:endParaRPr lang="es-MX" sz="2400" b="1" dirty="0">
            <a:latin typeface="Arial" panose="020B0604020202020204" pitchFamily="34" charset="0"/>
            <a:cs typeface="Arial" panose="020B0604020202020204" pitchFamily="34" charset="0"/>
          </a:endParaRPr>
        </a:p>
      </dgm:t>
    </dgm:pt>
    <dgm:pt modelId="{A262ECAB-D662-41FB-98CF-46D54BA73BFC}" type="parTrans" cxnId="{FEE316FC-0B5B-4404-8D98-B2652701B90B}">
      <dgm:prSet/>
      <dgm:spPr/>
      <dgm:t>
        <a:bodyPr/>
        <a:lstStyle/>
        <a:p>
          <a:endParaRPr lang="es-ES"/>
        </a:p>
      </dgm:t>
    </dgm:pt>
    <dgm:pt modelId="{C9E3270F-EC10-4E29-8860-C0FB4BB989CD}" type="sibTrans" cxnId="{FEE316FC-0B5B-4404-8D98-B2652701B90B}">
      <dgm:prSet/>
      <dgm:spPr/>
      <dgm:t>
        <a:bodyPr/>
        <a:lstStyle/>
        <a:p>
          <a:endParaRPr lang="es-ES"/>
        </a:p>
      </dgm:t>
    </dgm:pt>
    <dgm:pt modelId="{3C2B611A-57A4-410A-BD02-C35B2DA9BF00}" type="pres">
      <dgm:prSet presAssocID="{5FFDF851-C8F8-40B2-90FF-F266F3D242F1}" presName="outerComposite" presStyleCnt="0">
        <dgm:presLayoutVars>
          <dgm:chMax val="5"/>
          <dgm:dir/>
          <dgm:resizeHandles val="exact"/>
        </dgm:presLayoutVars>
      </dgm:prSet>
      <dgm:spPr/>
      <dgm:t>
        <a:bodyPr/>
        <a:lstStyle/>
        <a:p>
          <a:endParaRPr lang="es-ES"/>
        </a:p>
      </dgm:t>
    </dgm:pt>
    <dgm:pt modelId="{B9E22E58-FC0B-45FF-9BC5-2E2EAACE2A26}" type="pres">
      <dgm:prSet presAssocID="{5FFDF851-C8F8-40B2-90FF-F266F3D242F1}" presName="dummyMaxCanvas" presStyleCnt="0">
        <dgm:presLayoutVars/>
      </dgm:prSet>
      <dgm:spPr/>
    </dgm:pt>
    <dgm:pt modelId="{5C724BA0-9505-4C85-B164-E819C79ED26F}" type="pres">
      <dgm:prSet presAssocID="{5FFDF851-C8F8-40B2-90FF-F266F3D242F1}" presName="ThreeNodes_1" presStyleLbl="node1" presStyleIdx="0" presStyleCnt="3" custScaleY="107207">
        <dgm:presLayoutVars>
          <dgm:bulletEnabled val="1"/>
        </dgm:presLayoutVars>
      </dgm:prSet>
      <dgm:spPr/>
      <dgm:t>
        <a:bodyPr/>
        <a:lstStyle/>
        <a:p>
          <a:endParaRPr lang="es-ES"/>
        </a:p>
      </dgm:t>
    </dgm:pt>
    <dgm:pt modelId="{B499E32E-053B-40BC-8F4C-1D818EA4C714}" type="pres">
      <dgm:prSet presAssocID="{5FFDF851-C8F8-40B2-90FF-F266F3D242F1}" presName="ThreeNodes_2" presStyleLbl="node1" presStyleIdx="1" presStyleCnt="3" custLinFactNeighborX="1147" custLinFactNeighborY="3153">
        <dgm:presLayoutVars>
          <dgm:bulletEnabled val="1"/>
        </dgm:presLayoutVars>
      </dgm:prSet>
      <dgm:spPr/>
      <dgm:t>
        <a:bodyPr/>
        <a:lstStyle/>
        <a:p>
          <a:endParaRPr lang="es-ES"/>
        </a:p>
      </dgm:t>
    </dgm:pt>
    <dgm:pt modelId="{0AAC1FDE-084D-45A9-884E-B89FB4F50B4B}" type="pres">
      <dgm:prSet presAssocID="{5FFDF851-C8F8-40B2-90FF-F266F3D242F1}" presName="ThreeNodes_3" presStyleLbl="node1" presStyleIdx="2" presStyleCnt="3" custScaleY="72072">
        <dgm:presLayoutVars>
          <dgm:bulletEnabled val="1"/>
        </dgm:presLayoutVars>
      </dgm:prSet>
      <dgm:spPr/>
      <dgm:t>
        <a:bodyPr/>
        <a:lstStyle/>
        <a:p>
          <a:endParaRPr lang="es-ES"/>
        </a:p>
      </dgm:t>
    </dgm:pt>
    <dgm:pt modelId="{B5EF3463-0567-477A-A60E-3C7682665CDC}" type="pres">
      <dgm:prSet presAssocID="{5FFDF851-C8F8-40B2-90FF-F266F3D242F1}" presName="ThreeConn_1-2" presStyleLbl="fgAccFollowNode1" presStyleIdx="0" presStyleCnt="2">
        <dgm:presLayoutVars>
          <dgm:bulletEnabled val="1"/>
        </dgm:presLayoutVars>
      </dgm:prSet>
      <dgm:spPr/>
      <dgm:t>
        <a:bodyPr/>
        <a:lstStyle/>
        <a:p>
          <a:endParaRPr lang="es-ES"/>
        </a:p>
      </dgm:t>
    </dgm:pt>
    <dgm:pt modelId="{3E963450-7596-4BC3-99D5-F6DB5AD99611}" type="pres">
      <dgm:prSet presAssocID="{5FFDF851-C8F8-40B2-90FF-F266F3D242F1}" presName="ThreeConn_2-3" presStyleLbl="fgAccFollowNode1" presStyleIdx="1" presStyleCnt="2">
        <dgm:presLayoutVars>
          <dgm:bulletEnabled val="1"/>
        </dgm:presLayoutVars>
      </dgm:prSet>
      <dgm:spPr/>
      <dgm:t>
        <a:bodyPr/>
        <a:lstStyle/>
        <a:p>
          <a:endParaRPr lang="es-ES"/>
        </a:p>
      </dgm:t>
    </dgm:pt>
    <dgm:pt modelId="{CB2153D9-1CC0-4E70-8A26-3E57558AE7C8}" type="pres">
      <dgm:prSet presAssocID="{5FFDF851-C8F8-40B2-90FF-F266F3D242F1}" presName="ThreeNodes_1_text" presStyleLbl="node1" presStyleIdx="2" presStyleCnt="3">
        <dgm:presLayoutVars>
          <dgm:bulletEnabled val="1"/>
        </dgm:presLayoutVars>
      </dgm:prSet>
      <dgm:spPr/>
      <dgm:t>
        <a:bodyPr/>
        <a:lstStyle/>
        <a:p>
          <a:endParaRPr lang="es-ES"/>
        </a:p>
      </dgm:t>
    </dgm:pt>
    <dgm:pt modelId="{D2CD9CA0-1F09-4F8F-9B51-C2445DE64355}" type="pres">
      <dgm:prSet presAssocID="{5FFDF851-C8F8-40B2-90FF-F266F3D242F1}" presName="ThreeNodes_2_text" presStyleLbl="node1" presStyleIdx="2" presStyleCnt="3">
        <dgm:presLayoutVars>
          <dgm:bulletEnabled val="1"/>
        </dgm:presLayoutVars>
      </dgm:prSet>
      <dgm:spPr/>
      <dgm:t>
        <a:bodyPr/>
        <a:lstStyle/>
        <a:p>
          <a:endParaRPr lang="es-ES"/>
        </a:p>
      </dgm:t>
    </dgm:pt>
    <dgm:pt modelId="{7D5EF03E-7FFB-4D0C-9691-0F59ABBC757C}" type="pres">
      <dgm:prSet presAssocID="{5FFDF851-C8F8-40B2-90FF-F266F3D242F1}" presName="ThreeNodes_3_text" presStyleLbl="node1" presStyleIdx="2" presStyleCnt="3">
        <dgm:presLayoutVars>
          <dgm:bulletEnabled val="1"/>
        </dgm:presLayoutVars>
      </dgm:prSet>
      <dgm:spPr/>
      <dgm:t>
        <a:bodyPr/>
        <a:lstStyle/>
        <a:p>
          <a:endParaRPr lang="es-ES"/>
        </a:p>
      </dgm:t>
    </dgm:pt>
  </dgm:ptLst>
  <dgm:cxnLst>
    <dgm:cxn modelId="{9D34BE8A-35D5-4DD2-86A5-13D2D63142F1}" srcId="{5FFDF851-C8F8-40B2-90FF-F266F3D242F1}" destId="{E22DC5E6-DB5B-423D-BEE7-2CA56815F886}" srcOrd="1" destOrd="0" parTransId="{DD1C1639-512E-4089-B7DC-2B7AD6A29E6D}" sibTransId="{CEFE683B-D0DE-448D-A436-D48B97F75EFD}"/>
    <dgm:cxn modelId="{372315D5-CE03-4EF6-89EF-1D03529FB18E}" type="presOf" srcId="{166C131F-A756-444B-B768-D168FA512DB9}" destId="{0AAC1FDE-084D-45A9-884E-B89FB4F50B4B}" srcOrd="0" destOrd="0" presId="urn:microsoft.com/office/officeart/2005/8/layout/vProcess5"/>
    <dgm:cxn modelId="{DFA2A7E1-E194-4311-90A1-48541A11ED64}" type="presOf" srcId="{E22DC5E6-DB5B-423D-BEE7-2CA56815F886}" destId="{B499E32E-053B-40BC-8F4C-1D818EA4C714}" srcOrd="0" destOrd="0" presId="urn:microsoft.com/office/officeart/2005/8/layout/vProcess5"/>
    <dgm:cxn modelId="{4AC601EB-D551-46B6-A905-9C4C7E629DCA}" type="presOf" srcId="{579CBE14-F9CE-4B14-BF4D-8FD41F8B38BB}" destId="{5C724BA0-9505-4C85-B164-E819C79ED26F}" srcOrd="0" destOrd="0" presId="urn:microsoft.com/office/officeart/2005/8/layout/vProcess5"/>
    <dgm:cxn modelId="{F0046B66-8E9D-461D-8FAD-716D7206F16F}" type="presOf" srcId="{579CBE14-F9CE-4B14-BF4D-8FD41F8B38BB}" destId="{CB2153D9-1CC0-4E70-8A26-3E57558AE7C8}" srcOrd="1" destOrd="0" presId="urn:microsoft.com/office/officeart/2005/8/layout/vProcess5"/>
    <dgm:cxn modelId="{5035F9A1-75AF-4405-ABC3-1D85834339A6}" type="presOf" srcId="{166C131F-A756-444B-B768-D168FA512DB9}" destId="{7D5EF03E-7FFB-4D0C-9691-0F59ABBC757C}" srcOrd="1" destOrd="0" presId="urn:microsoft.com/office/officeart/2005/8/layout/vProcess5"/>
    <dgm:cxn modelId="{6BF9AFB1-4618-4A30-8CF9-92E6B25F00A6}" type="presOf" srcId="{C9E3270F-EC10-4E29-8860-C0FB4BB989CD}" destId="{B5EF3463-0567-477A-A60E-3C7682665CDC}" srcOrd="0" destOrd="0" presId="urn:microsoft.com/office/officeart/2005/8/layout/vProcess5"/>
    <dgm:cxn modelId="{FB58443A-7DD4-4B65-98D0-0C02E200035E}" srcId="{5FFDF851-C8F8-40B2-90FF-F266F3D242F1}" destId="{166C131F-A756-444B-B768-D168FA512DB9}" srcOrd="2" destOrd="0" parTransId="{FC3A08F3-E0C0-4999-A60E-EF6D4FE9AC7D}" sibTransId="{75C2D09E-77B6-4C51-88BB-89FD1BD618AD}"/>
    <dgm:cxn modelId="{FEE316FC-0B5B-4404-8D98-B2652701B90B}" srcId="{5FFDF851-C8F8-40B2-90FF-F266F3D242F1}" destId="{579CBE14-F9CE-4B14-BF4D-8FD41F8B38BB}" srcOrd="0" destOrd="0" parTransId="{A262ECAB-D662-41FB-98CF-46D54BA73BFC}" sibTransId="{C9E3270F-EC10-4E29-8860-C0FB4BB989CD}"/>
    <dgm:cxn modelId="{3C8E5169-57D3-407F-9B3D-B339B0F5A70E}" type="presOf" srcId="{CEFE683B-D0DE-448D-A436-D48B97F75EFD}" destId="{3E963450-7596-4BC3-99D5-F6DB5AD99611}" srcOrd="0" destOrd="0" presId="urn:microsoft.com/office/officeart/2005/8/layout/vProcess5"/>
    <dgm:cxn modelId="{B5BDF8EB-FE88-4B81-99C9-C0114BDA26D6}" type="presOf" srcId="{E22DC5E6-DB5B-423D-BEE7-2CA56815F886}" destId="{D2CD9CA0-1F09-4F8F-9B51-C2445DE64355}" srcOrd="1" destOrd="0" presId="urn:microsoft.com/office/officeart/2005/8/layout/vProcess5"/>
    <dgm:cxn modelId="{7F71A4C7-728E-4768-8EFF-5F949B24B62B}" type="presOf" srcId="{5FFDF851-C8F8-40B2-90FF-F266F3D242F1}" destId="{3C2B611A-57A4-410A-BD02-C35B2DA9BF00}" srcOrd="0" destOrd="0" presId="urn:microsoft.com/office/officeart/2005/8/layout/vProcess5"/>
    <dgm:cxn modelId="{6948FC78-8853-4593-85E3-93367DB8B36A}" type="presParOf" srcId="{3C2B611A-57A4-410A-BD02-C35B2DA9BF00}" destId="{B9E22E58-FC0B-45FF-9BC5-2E2EAACE2A26}" srcOrd="0" destOrd="0" presId="urn:microsoft.com/office/officeart/2005/8/layout/vProcess5"/>
    <dgm:cxn modelId="{9930204E-3F04-4E41-A44F-1C2F5905A3CB}" type="presParOf" srcId="{3C2B611A-57A4-410A-BD02-C35B2DA9BF00}" destId="{5C724BA0-9505-4C85-B164-E819C79ED26F}" srcOrd="1" destOrd="0" presId="urn:microsoft.com/office/officeart/2005/8/layout/vProcess5"/>
    <dgm:cxn modelId="{EB5798FC-8956-4035-8F3F-C43DF03C5C25}" type="presParOf" srcId="{3C2B611A-57A4-410A-BD02-C35B2DA9BF00}" destId="{B499E32E-053B-40BC-8F4C-1D818EA4C714}" srcOrd="2" destOrd="0" presId="urn:microsoft.com/office/officeart/2005/8/layout/vProcess5"/>
    <dgm:cxn modelId="{0692309B-CE4A-478D-83C0-B98A6A5FD5D1}" type="presParOf" srcId="{3C2B611A-57A4-410A-BD02-C35B2DA9BF00}" destId="{0AAC1FDE-084D-45A9-884E-B89FB4F50B4B}" srcOrd="3" destOrd="0" presId="urn:microsoft.com/office/officeart/2005/8/layout/vProcess5"/>
    <dgm:cxn modelId="{46708EEF-E910-4EA0-B274-DBD10B95B217}" type="presParOf" srcId="{3C2B611A-57A4-410A-BD02-C35B2DA9BF00}" destId="{B5EF3463-0567-477A-A60E-3C7682665CDC}" srcOrd="4" destOrd="0" presId="urn:microsoft.com/office/officeart/2005/8/layout/vProcess5"/>
    <dgm:cxn modelId="{3A117949-F3F1-45C5-A302-A22B86432206}" type="presParOf" srcId="{3C2B611A-57A4-410A-BD02-C35B2DA9BF00}" destId="{3E963450-7596-4BC3-99D5-F6DB5AD99611}" srcOrd="5" destOrd="0" presId="urn:microsoft.com/office/officeart/2005/8/layout/vProcess5"/>
    <dgm:cxn modelId="{DB789E13-6467-446F-A758-A2DDDB49067B}" type="presParOf" srcId="{3C2B611A-57A4-410A-BD02-C35B2DA9BF00}" destId="{CB2153D9-1CC0-4E70-8A26-3E57558AE7C8}" srcOrd="6" destOrd="0" presId="urn:microsoft.com/office/officeart/2005/8/layout/vProcess5"/>
    <dgm:cxn modelId="{5194D539-057C-4D11-BC50-7F48C4CD04AA}" type="presParOf" srcId="{3C2B611A-57A4-410A-BD02-C35B2DA9BF00}" destId="{D2CD9CA0-1F09-4F8F-9B51-C2445DE64355}" srcOrd="7" destOrd="0" presId="urn:microsoft.com/office/officeart/2005/8/layout/vProcess5"/>
    <dgm:cxn modelId="{BE78A131-3783-4ED6-A57A-C349740FE4D7}" type="presParOf" srcId="{3C2B611A-57A4-410A-BD02-C35B2DA9BF00}" destId="{7D5EF03E-7FFB-4D0C-9691-0F59ABBC757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CDEA78-45B5-44D6-AFD7-77051BAB9AB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92C3FF60-B370-41DB-99D3-A5B4B8EE5852}">
      <dgm:prSet custT="1"/>
      <dgm:spPr/>
      <dgm:t>
        <a:bodyPr/>
        <a:lstStyle/>
        <a:p>
          <a:pPr algn="just" rtl="0"/>
          <a:r>
            <a:rPr lang="es-MX" sz="2400" b="1" dirty="0" smtClean="0">
              <a:latin typeface="Arial" panose="020B0604020202020204" pitchFamily="34" charset="0"/>
              <a:cs typeface="Arial" panose="020B0604020202020204" pitchFamily="34" charset="0"/>
            </a:rPr>
            <a:t>Para la adecuada implementación y operación del Sistema de Información y Comunicación del SNF  es conveniente que el Comité Rector  instruya una estrategia de homologación conceptual y metodológica para estandarizar la información que los integrantes del SNF deban incorporar al SICSNF.</a:t>
          </a:r>
          <a:endParaRPr lang="es-MX" sz="2400" b="1" dirty="0">
            <a:latin typeface="Arial" panose="020B0604020202020204" pitchFamily="34" charset="0"/>
            <a:cs typeface="Arial" panose="020B0604020202020204" pitchFamily="34" charset="0"/>
          </a:endParaRPr>
        </a:p>
      </dgm:t>
    </dgm:pt>
    <dgm:pt modelId="{72A96A18-DBA3-4F3F-9B1D-0082CFB89A5D}" type="parTrans" cxnId="{2463B1F0-BADF-41AB-84C6-938E8742BE86}">
      <dgm:prSet/>
      <dgm:spPr/>
      <dgm:t>
        <a:bodyPr/>
        <a:lstStyle/>
        <a:p>
          <a:endParaRPr lang="es-ES"/>
        </a:p>
      </dgm:t>
    </dgm:pt>
    <dgm:pt modelId="{5CF554C6-DC36-4CB7-BE0B-98415E473799}" type="sibTrans" cxnId="{2463B1F0-BADF-41AB-84C6-938E8742BE86}">
      <dgm:prSet/>
      <dgm:spPr/>
      <dgm:t>
        <a:bodyPr/>
        <a:lstStyle/>
        <a:p>
          <a:endParaRPr lang="es-ES"/>
        </a:p>
      </dgm:t>
    </dgm:pt>
    <dgm:pt modelId="{B2318ADB-1D1A-4D75-9350-34D12E4C4BA0}" type="pres">
      <dgm:prSet presAssocID="{3FCDEA78-45B5-44D6-AFD7-77051BAB9AB0}" presName="Name0" presStyleCnt="0">
        <dgm:presLayoutVars>
          <dgm:chMax val="7"/>
          <dgm:chPref val="7"/>
          <dgm:dir/>
        </dgm:presLayoutVars>
      </dgm:prSet>
      <dgm:spPr/>
      <dgm:t>
        <a:bodyPr/>
        <a:lstStyle/>
        <a:p>
          <a:endParaRPr lang="es-ES"/>
        </a:p>
      </dgm:t>
    </dgm:pt>
    <dgm:pt modelId="{A2E5EC1F-DFAB-48E9-8F17-6BD3BBAC2475}" type="pres">
      <dgm:prSet presAssocID="{3FCDEA78-45B5-44D6-AFD7-77051BAB9AB0}" presName="Name1" presStyleCnt="0"/>
      <dgm:spPr/>
    </dgm:pt>
    <dgm:pt modelId="{8F138B99-2A7F-4D76-9F72-C511E06C7790}" type="pres">
      <dgm:prSet presAssocID="{3FCDEA78-45B5-44D6-AFD7-77051BAB9AB0}" presName="cycle" presStyleCnt="0"/>
      <dgm:spPr/>
    </dgm:pt>
    <dgm:pt modelId="{284C8B1D-769F-42A8-8453-4217B90B4CC9}" type="pres">
      <dgm:prSet presAssocID="{3FCDEA78-45B5-44D6-AFD7-77051BAB9AB0}" presName="srcNode" presStyleLbl="node1" presStyleIdx="0" presStyleCnt="1"/>
      <dgm:spPr/>
    </dgm:pt>
    <dgm:pt modelId="{2C3A6188-9831-4B34-9CAA-73A31A3DA030}" type="pres">
      <dgm:prSet presAssocID="{3FCDEA78-45B5-44D6-AFD7-77051BAB9AB0}" presName="conn" presStyleLbl="parChTrans1D2" presStyleIdx="0" presStyleCnt="1"/>
      <dgm:spPr/>
      <dgm:t>
        <a:bodyPr/>
        <a:lstStyle/>
        <a:p>
          <a:endParaRPr lang="es-ES"/>
        </a:p>
      </dgm:t>
    </dgm:pt>
    <dgm:pt modelId="{3CD953DB-3604-4DB1-B6B6-AD95DD477DD9}" type="pres">
      <dgm:prSet presAssocID="{3FCDEA78-45B5-44D6-AFD7-77051BAB9AB0}" presName="extraNode" presStyleLbl="node1" presStyleIdx="0" presStyleCnt="1"/>
      <dgm:spPr/>
    </dgm:pt>
    <dgm:pt modelId="{8945CD58-8847-47CA-B526-6DAB6712572E}" type="pres">
      <dgm:prSet presAssocID="{3FCDEA78-45B5-44D6-AFD7-77051BAB9AB0}" presName="dstNode" presStyleLbl="node1" presStyleIdx="0" presStyleCnt="1"/>
      <dgm:spPr/>
    </dgm:pt>
    <dgm:pt modelId="{F35E5208-6D73-4577-8723-86C7DC3AE47B}" type="pres">
      <dgm:prSet presAssocID="{92C3FF60-B370-41DB-99D3-A5B4B8EE5852}" presName="text_1" presStyleLbl="node1" presStyleIdx="0" presStyleCnt="1" custScaleX="107992" custScaleY="153450" custLinFactNeighborX="-3050" custLinFactNeighborY="3132">
        <dgm:presLayoutVars>
          <dgm:bulletEnabled val="1"/>
        </dgm:presLayoutVars>
      </dgm:prSet>
      <dgm:spPr/>
      <dgm:t>
        <a:bodyPr/>
        <a:lstStyle/>
        <a:p>
          <a:endParaRPr lang="es-ES"/>
        </a:p>
      </dgm:t>
    </dgm:pt>
    <dgm:pt modelId="{67A1FB3A-5EAC-4774-AC5D-DDC09FCFAE9A}" type="pres">
      <dgm:prSet presAssocID="{92C3FF60-B370-41DB-99D3-A5B4B8EE5852}" presName="accent_1" presStyleCnt="0"/>
      <dgm:spPr/>
    </dgm:pt>
    <dgm:pt modelId="{8CEA0A2A-A6D4-4102-8BAE-3CDA78ECD8DA}" type="pres">
      <dgm:prSet presAssocID="{92C3FF60-B370-41DB-99D3-A5B4B8EE5852}" presName="accentRepeatNode" presStyleLbl="solidFgAcc1" presStyleIdx="0" presStyleCnt="1"/>
      <dgm:spPr/>
    </dgm:pt>
  </dgm:ptLst>
  <dgm:cxnLst>
    <dgm:cxn modelId="{FA068C88-B7E2-4AF2-AD6C-1FE0F98F0310}" type="presOf" srcId="{92C3FF60-B370-41DB-99D3-A5B4B8EE5852}" destId="{F35E5208-6D73-4577-8723-86C7DC3AE47B}" srcOrd="0" destOrd="0" presId="urn:microsoft.com/office/officeart/2008/layout/VerticalCurvedList"/>
    <dgm:cxn modelId="{E78A747F-9AD1-4BCE-8DC9-778A3806B1C8}" type="presOf" srcId="{3FCDEA78-45B5-44D6-AFD7-77051BAB9AB0}" destId="{B2318ADB-1D1A-4D75-9350-34D12E4C4BA0}" srcOrd="0" destOrd="0" presId="urn:microsoft.com/office/officeart/2008/layout/VerticalCurvedList"/>
    <dgm:cxn modelId="{78B4D9D7-4A84-4ECF-A2AC-DFA71B9A54D4}" type="presOf" srcId="{5CF554C6-DC36-4CB7-BE0B-98415E473799}" destId="{2C3A6188-9831-4B34-9CAA-73A31A3DA030}" srcOrd="0" destOrd="0" presId="urn:microsoft.com/office/officeart/2008/layout/VerticalCurvedList"/>
    <dgm:cxn modelId="{2463B1F0-BADF-41AB-84C6-938E8742BE86}" srcId="{3FCDEA78-45B5-44D6-AFD7-77051BAB9AB0}" destId="{92C3FF60-B370-41DB-99D3-A5B4B8EE5852}" srcOrd="0" destOrd="0" parTransId="{72A96A18-DBA3-4F3F-9B1D-0082CFB89A5D}" sibTransId="{5CF554C6-DC36-4CB7-BE0B-98415E473799}"/>
    <dgm:cxn modelId="{83C557D2-9756-406D-8707-D288792215A4}" type="presParOf" srcId="{B2318ADB-1D1A-4D75-9350-34D12E4C4BA0}" destId="{A2E5EC1F-DFAB-48E9-8F17-6BD3BBAC2475}" srcOrd="0" destOrd="0" presId="urn:microsoft.com/office/officeart/2008/layout/VerticalCurvedList"/>
    <dgm:cxn modelId="{21905F40-92DB-4695-B623-B2188A3B2507}" type="presParOf" srcId="{A2E5EC1F-DFAB-48E9-8F17-6BD3BBAC2475}" destId="{8F138B99-2A7F-4D76-9F72-C511E06C7790}" srcOrd="0" destOrd="0" presId="urn:microsoft.com/office/officeart/2008/layout/VerticalCurvedList"/>
    <dgm:cxn modelId="{9E7C752A-BCA2-4EAA-B40F-4EB210E2E7D5}" type="presParOf" srcId="{8F138B99-2A7F-4D76-9F72-C511E06C7790}" destId="{284C8B1D-769F-42A8-8453-4217B90B4CC9}" srcOrd="0" destOrd="0" presId="urn:microsoft.com/office/officeart/2008/layout/VerticalCurvedList"/>
    <dgm:cxn modelId="{DC5A82FC-D436-4A93-AD4E-10E36BFEDACA}" type="presParOf" srcId="{8F138B99-2A7F-4D76-9F72-C511E06C7790}" destId="{2C3A6188-9831-4B34-9CAA-73A31A3DA030}" srcOrd="1" destOrd="0" presId="urn:microsoft.com/office/officeart/2008/layout/VerticalCurvedList"/>
    <dgm:cxn modelId="{516974D9-4D87-47B8-B644-DADF078E6209}" type="presParOf" srcId="{8F138B99-2A7F-4D76-9F72-C511E06C7790}" destId="{3CD953DB-3604-4DB1-B6B6-AD95DD477DD9}" srcOrd="2" destOrd="0" presId="urn:microsoft.com/office/officeart/2008/layout/VerticalCurvedList"/>
    <dgm:cxn modelId="{D843FAE5-DE34-4822-A5ED-6C855C130729}" type="presParOf" srcId="{8F138B99-2A7F-4D76-9F72-C511E06C7790}" destId="{8945CD58-8847-47CA-B526-6DAB6712572E}" srcOrd="3" destOrd="0" presId="urn:microsoft.com/office/officeart/2008/layout/VerticalCurvedList"/>
    <dgm:cxn modelId="{68A6F413-A1AB-4E2D-9D57-73F1876EE543}" type="presParOf" srcId="{A2E5EC1F-DFAB-48E9-8F17-6BD3BBAC2475}" destId="{F35E5208-6D73-4577-8723-86C7DC3AE47B}" srcOrd="1" destOrd="0" presId="urn:microsoft.com/office/officeart/2008/layout/VerticalCurvedList"/>
    <dgm:cxn modelId="{20A49337-C2D2-4C71-BE0E-03D70D97A704}" type="presParOf" srcId="{A2E5EC1F-DFAB-48E9-8F17-6BD3BBAC2475}" destId="{67A1FB3A-5EAC-4774-AC5D-DDC09FCFAE9A}" srcOrd="2" destOrd="0" presId="urn:microsoft.com/office/officeart/2008/layout/VerticalCurvedList"/>
    <dgm:cxn modelId="{C041D342-670E-4135-8DB8-12CE1513FDEA}" type="presParOf" srcId="{67A1FB3A-5EAC-4774-AC5D-DDC09FCFAE9A}" destId="{8CEA0A2A-A6D4-4102-8BAE-3CDA78ECD8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054BEE5-14DD-4D64-8E8C-FBB9FBF128A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s-ES"/>
        </a:p>
      </dgm:t>
    </dgm:pt>
    <dgm:pt modelId="{E975B77F-CDA8-402D-A4A8-C7AEA50D32CE}">
      <dgm:prSet custT="1"/>
      <dgm:spPr/>
      <dgm:t>
        <a:bodyPr/>
        <a:lstStyle/>
        <a:p>
          <a:pPr rtl="0"/>
          <a:r>
            <a:rPr lang="es-MX" sz="2400" b="1" dirty="0" smtClean="0">
              <a:latin typeface="Arial" panose="020B0604020202020204" pitchFamily="34" charset="0"/>
              <a:cs typeface="Arial" panose="020B0604020202020204" pitchFamily="34" charset="0"/>
            </a:rPr>
            <a:t>La ASF y las 22 EEF que enviaron información realizan 4,790   auditorías al Gasto Federalizado y las Participaciones de la CP 2016</a:t>
          </a:r>
          <a:endParaRPr lang="es-MX" sz="2400" dirty="0">
            <a:latin typeface="Arial" panose="020B0604020202020204" pitchFamily="34" charset="0"/>
            <a:cs typeface="Arial" panose="020B0604020202020204" pitchFamily="34" charset="0"/>
          </a:endParaRPr>
        </a:p>
      </dgm:t>
    </dgm:pt>
    <dgm:pt modelId="{D5C078DD-D06F-45C8-AFAF-A6CC9E7DF6DE}" type="parTrans" cxnId="{27684F3E-CBA0-4882-8AD2-AF1CB60168A7}">
      <dgm:prSet/>
      <dgm:spPr/>
      <dgm:t>
        <a:bodyPr/>
        <a:lstStyle/>
        <a:p>
          <a:endParaRPr lang="es-ES"/>
        </a:p>
      </dgm:t>
    </dgm:pt>
    <dgm:pt modelId="{8D3394BA-0DC3-4E2F-8823-46B77D45EA5D}" type="sibTrans" cxnId="{27684F3E-CBA0-4882-8AD2-AF1CB60168A7}">
      <dgm:prSet/>
      <dgm:spPr/>
      <dgm:t>
        <a:bodyPr/>
        <a:lstStyle/>
        <a:p>
          <a:endParaRPr lang="es-ES"/>
        </a:p>
      </dgm:t>
    </dgm:pt>
    <dgm:pt modelId="{67F404F0-7080-4BC5-B08A-A910A7781D28}">
      <dgm:prSet custT="1"/>
      <dgm:spPr/>
      <dgm:t>
        <a:bodyPr/>
        <a:lstStyle/>
        <a:p>
          <a:pPr rtl="0"/>
          <a:r>
            <a:rPr lang="es-MX" sz="2400" b="1" dirty="0" smtClean="0">
              <a:latin typeface="Arial" panose="020B0604020202020204" pitchFamily="34" charset="0"/>
              <a:cs typeface="Arial" panose="020B0604020202020204" pitchFamily="34" charset="0"/>
            </a:rPr>
            <a:t>El 59% de las auditorías de la ASF-EEF se realizan a los Ramos 33 y 28.</a:t>
          </a:r>
          <a:endParaRPr lang="es-MX" sz="2400" dirty="0">
            <a:latin typeface="Arial" panose="020B0604020202020204" pitchFamily="34" charset="0"/>
            <a:cs typeface="Arial" panose="020B0604020202020204" pitchFamily="34" charset="0"/>
          </a:endParaRPr>
        </a:p>
      </dgm:t>
    </dgm:pt>
    <dgm:pt modelId="{E09B007A-3D12-4767-B1E7-D1EBE43DEC47}" type="parTrans" cxnId="{7CEEE77F-4AE6-4CCB-B7E7-1929CF82FC87}">
      <dgm:prSet/>
      <dgm:spPr/>
      <dgm:t>
        <a:bodyPr/>
        <a:lstStyle/>
        <a:p>
          <a:endParaRPr lang="es-ES"/>
        </a:p>
      </dgm:t>
    </dgm:pt>
    <dgm:pt modelId="{BB3463EB-A94E-4A89-8A2B-62C7FED83EAD}" type="sibTrans" cxnId="{7CEEE77F-4AE6-4CCB-B7E7-1929CF82FC87}">
      <dgm:prSet/>
      <dgm:spPr/>
      <dgm:t>
        <a:bodyPr/>
        <a:lstStyle/>
        <a:p>
          <a:endParaRPr lang="es-ES"/>
        </a:p>
      </dgm:t>
    </dgm:pt>
    <dgm:pt modelId="{69BBF5CF-DDF0-4256-8182-8F88AF31BB44}">
      <dgm:prSet custT="1"/>
      <dgm:spPr/>
      <dgm:t>
        <a:bodyPr/>
        <a:lstStyle/>
        <a:p>
          <a:pPr rtl="0"/>
          <a:r>
            <a:rPr lang="es-MX" sz="2400" b="1" dirty="0" smtClean="0">
              <a:latin typeface="Arial" panose="020B0604020202020204" pitchFamily="34" charset="0"/>
              <a:cs typeface="Arial" panose="020B0604020202020204" pitchFamily="34" charset="0"/>
            </a:rPr>
            <a:t>El 43% de las revisiones se realizan a los municipios. Se incrementa por el rubro de “Otras auditorías” de las EEF</a:t>
          </a:r>
          <a:endParaRPr lang="es-MX" sz="2400" dirty="0">
            <a:latin typeface="Arial" panose="020B0604020202020204" pitchFamily="34" charset="0"/>
            <a:cs typeface="Arial" panose="020B0604020202020204" pitchFamily="34" charset="0"/>
          </a:endParaRPr>
        </a:p>
      </dgm:t>
    </dgm:pt>
    <dgm:pt modelId="{9F1FBA26-CA14-4AC1-82E2-51C7C3D41EBA}" type="parTrans" cxnId="{9E349B6B-C24B-4BD3-86E1-854A51F447CD}">
      <dgm:prSet/>
      <dgm:spPr/>
      <dgm:t>
        <a:bodyPr/>
        <a:lstStyle/>
        <a:p>
          <a:endParaRPr lang="es-ES"/>
        </a:p>
      </dgm:t>
    </dgm:pt>
    <dgm:pt modelId="{9E210BE2-B5C4-4CD7-B757-6A2C10DFAB42}" type="sibTrans" cxnId="{9E349B6B-C24B-4BD3-86E1-854A51F447CD}">
      <dgm:prSet/>
      <dgm:spPr/>
      <dgm:t>
        <a:bodyPr/>
        <a:lstStyle/>
        <a:p>
          <a:endParaRPr lang="es-ES"/>
        </a:p>
      </dgm:t>
    </dgm:pt>
    <dgm:pt modelId="{6DE4D6DE-808F-4ECE-BF5D-3C2EB9FF6DB1}">
      <dgm:prSet custT="1"/>
      <dgm:spPr/>
      <dgm:t>
        <a:bodyPr/>
        <a:lstStyle/>
        <a:p>
          <a:pPr rtl="0"/>
          <a:r>
            <a:rPr lang="es-MX" sz="2400" b="1" dirty="0" smtClean="0">
              <a:latin typeface="Arial" panose="020B0604020202020204" pitchFamily="34" charset="0"/>
              <a:cs typeface="Arial" panose="020B0604020202020204" pitchFamily="34" charset="0"/>
            </a:rPr>
            <a:t>A 37 fondos/programas, que ejercieron 120,196 millones de pesos, se realizan entre 1 a 4 auditorías. A 33 programas, que ejercieron 30,230 millones de pesos, no se realiza ninguna revisión.</a:t>
          </a:r>
          <a:endParaRPr lang="es-MX" sz="2400" dirty="0">
            <a:latin typeface="Arial" panose="020B0604020202020204" pitchFamily="34" charset="0"/>
            <a:cs typeface="Arial" panose="020B0604020202020204" pitchFamily="34" charset="0"/>
          </a:endParaRPr>
        </a:p>
      </dgm:t>
    </dgm:pt>
    <dgm:pt modelId="{F2E5F0CB-3005-41D4-B3EF-773DF893F92F}" type="parTrans" cxnId="{DC8C3FC2-2125-4B5F-8C86-D6E4713CF235}">
      <dgm:prSet/>
      <dgm:spPr/>
      <dgm:t>
        <a:bodyPr/>
        <a:lstStyle/>
        <a:p>
          <a:endParaRPr lang="es-ES"/>
        </a:p>
      </dgm:t>
    </dgm:pt>
    <dgm:pt modelId="{9E26119F-BAA7-4B99-85B5-9257FEDD60D2}" type="sibTrans" cxnId="{DC8C3FC2-2125-4B5F-8C86-D6E4713CF235}">
      <dgm:prSet/>
      <dgm:spPr/>
      <dgm:t>
        <a:bodyPr/>
        <a:lstStyle/>
        <a:p>
          <a:endParaRPr lang="es-ES"/>
        </a:p>
      </dgm:t>
    </dgm:pt>
    <dgm:pt modelId="{64CD7E3E-0836-430E-8B40-16D31C0B349B}">
      <dgm:prSet/>
      <dgm:spPr/>
      <dgm:t>
        <a:bodyPr/>
        <a:lstStyle/>
        <a:p>
          <a:pPr rtl="0"/>
          <a:endParaRPr lang="es-MX"/>
        </a:p>
      </dgm:t>
    </dgm:pt>
    <dgm:pt modelId="{54AEEFBF-EC9F-4027-932B-AA631CD95FCB}" type="parTrans" cxnId="{1C994EFC-85BD-4DF4-A78B-4EA6044DC013}">
      <dgm:prSet/>
      <dgm:spPr/>
      <dgm:t>
        <a:bodyPr/>
        <a:lstStyle/>
        <a:p>
          <a:endParaRPr lang="es-ES"/>
        </a:p>
      </dgm:t>
    </dgm:pt>
    <dgm:pt modelId="{8EEFB620-5265-4DAF-AC23-F3E81B425E3E}" type="sibTrans" cxnId="{1C994EFC-85BD-4DF4-A78B-4EA6044DC013}">
      <dgm:prSet/>
      <dgm:spPr/>
      <dgm:t>
        <a:bodyPr/>
        <a:lstStyle/>
        <a:p>
          <a:endParaRPr lang="es-ES"/>
        </a:p>
      </dgm:t>
    </dgm:pt>
    <dgm:pt modelId="{17656E05-D75B-477D-A8F9-AD4FA13AB280}" type="pres">
      <dgm:prSet presAssocID="{2054BEE5-14DD-4D64-8E8C-FBB9FBF128A2}" presName="matrix" presStyleCnt="0">
        <dgm:presLayoutVars>
          <dgm:chMax val="1"/>
          <dgm:dir/>
          <dgm:resizeHandles val="exact"/>
        </dgm:presLayoutVars>
      </dgm:prSet>
      <dgm:spPr/>
      <dgm:t>
        <a:bodyPr/>
        <a:lstStyle/>
        <a:p>
          <a:endParaRPr lang="es-ES"/>
        </a:p>
      </dgm:t>
    </dgm:pt>
    <dgm:pt modelId="{35C9BEF6-244F-43B9-8465-22E8F93958DE}" type="pres">
      <dgm:prSet presAssocID="{2054BEE5-14DD-4D64-8E8C-FBB9FBF128A2}" presName="diamond" presStyleLbl="bgShp" presStyleIdx="0" presStyleCnt="1"/>
      <dgm:spPr/>
    </dgm:pt>
    <dgm:pt modelId="{EAA1E023-F13B-4283-85D6-3708A7E8BB5F}" type="pres">
      <dgm:prSet presAssocID="{2054BEE5-14DD-4D64-8E8C-FBB9FBF128A2}" presName="quad1" presStyleLbl="node1" presStyleIdx="0" presStyleCnt="4" custScaleX="225420" custScaleY="94238" custLinFactNeighborX="-74650" custLinFactNeighborY="-21578">
        <dgm:presLayoutVars>
          <dgm:chMax val="0"/>
          <dgm:chPref val="0"/>
          <dgm:bulletEnabled val="1"/>
        </dgm:presLayoutVars>
      </dgm:prSet>
      <dgm:spPr/>
      <dgm:t>
        <a:bodyPr/>
        <a:lstStyle/>
        <a:p>
          <a:endParaRPr lang="es-ES"/>
        </a:p>
      </dgm:t>
    </dgm:pt>
    <dgm:pt modelId="{94BDDFB6-3A78-4D00-99C1-8AEF75F1D41A}" type="pres">
      <dgm:prSet presAssocID="{2054BEE5-14DD-4D64-8E8C-FBB9FBF128A2}" presName="quad2" presStyleLbl="node1" presStyleIdx="1" presStyleCnt="4" custScaleX="163775" custScaleY="108038" custLinFactNeighborX="25991" custLinFactNeighborY="-20340">
        <dgm:presLayoutVars>
          <dgm:chMax val="0"/>
          <dgm:chPref val="0"/>
          <dgm:bulletEnabled val="1"/>
        </dgm:presLayoutVars>
      </dgm:prSet>
      <dgm:spPr/>
      <dgm:t>
        <a:bodyPr/>
        <a:lstStyle/>
        <a:p>
          <a:endParaRPr lang="es-ES"/>
        </a:p>
      </dgm:t>
    </dgm:pt>
    <dgm:pt modelId="{8F96AFD5-212F-4D48-A205-9CDE5BC01F0A}" type="pres">
      <dgm:prSet presAssocID="{2054BEE5-14DD-4D64-8E8C-FBB9FBF128A2}" presName="quad3" presStyleLbl="node1" presStyleIdx="2" presStyleCnt="4" custScaleX="162061" custScaleY="126440" custLinFactX="33431" custLinFactNeighborX="100000" custLinFactNeighborY="-5611">
        <dgm:presLayoutVars>
          <dgm:chMax val="0"/>
          <dgm:chPref val="0"/>
          <dgm:bulletEnabled val="1"/>
        </dgm:presLayoutVars>
      </dgm:prSet>
      <dgm:spPr/>
      <dgm:t>
        <a:bodyPr/>
        <a:lstStyle/>
        <a:p>
          <a:endParaRPr lang="es-ES"/>
        </a:p>
      </dgm:t>
    </dgm:pt>
    <dgm:pt modelId="{F7663888-CF76-4FE8-BD63-59CF1855BD9F}" type="pres">
      <dgm:prSet presAssocID="{2054BEE5-14DD-4D64-8E8C-FBB9FBF128A2}" presName="quad4" presStyleLbl="node1" presStyleIdx="3" presStyleCnt="4" custScaleX="226583" custScaleY="131550" custLinFactX="-81904" custLinFactNeighborX="-100000" custLinFactNeighborY="-9716">
        <dgm:presLayoutVars>
          <dgm:chMax val="0"/>
          <dgm:chPref val="0"/>
          <dgm:bulletEnabled val="1"/>
        </dgm:presLayoutVars>
      </dgm:prSet>
      <dgm:spPr/>
      <dgm:t>
        <a:bodyPr/>
        <a:lstStyle/>
        <a:p>
          <a:endParaRPr lang="es-ES"/>
        </a:p>
      </dgm:t>
    </dgm:pt>
  </dgm:ptLst>
  <dgm:cxnLst>
    <dgm:cxn modelId="{AAF545F5-0AC7-4CBD-8C9A-8CDC0465742B}" type="presOf" srcId="{2054BEE5-14DD-4D64-8E8C-FBB9FBF128A2}" destId="{17656E05-D75B-477D-A8F9-AD4FA13AB280}" srcOrd="0" destOrd="0" presId="urn:microsoft.com/office/officeart/2005/8/layout/matrix3"/>
    <dgm:cxn modelId="{27684F3E-CBA0-4882-8AD2-AF1CB60168A7}" srcId="{2054BEE5-14DD-4D64-8E8C-FBB9FBF128A2}" destId="{E975B77F-CDA8-402D-A4A8-C7AEA50D32CE}" srcOrd="0" destOrd="0" parTransId="{D5C078DD-D06F-45C8-AFAF-A6CC9E7DF6DE}" sibTransId="{8D3394BA-0DC3-4E2F-8823-46B77D45EA5D}"/>
    <dgm:cxn modelId="{2D2C9A31-2F2B-4565-9846-A4079354C21D}" type="presOf" srcId="{69BBF5CF-DDF0-4256-8182-8F88AF31BB44}" destId="{8F96AFD5-212F-4D48-A205-9CDE5BC01F0A}" srcOrd="0" destOrd="0" presId="urn:microsoft.com/office/officeart/2005/8/layout/matrix3"/>
    <dgm:cxn modelId="{A972C8E4-9E37-40B8-928E-EC6A7C5F1E3E}" type="presOf" srcId="{E975B77F-CDA8-402D-A4A8-C7AEA50D32CE}" destId="{EAA1E023-F13B-4283-85D6-3708A7E8BB5F}" srcOrd="0" destOrd="0" presId="urn:microsoft.com/office/officeart/2005/8/layout/matrix3"/>
    <dgm:cxn modelId="{DC8C3FC2-2125-4B5F-8C86-D6E4713CF235}" srcId="{2054BEE5-14DD-4D64-8E8C-FBB9FBF128A2}" destId="{6DE4D6DE-808F-4ECE-BF5D-3C2EB9FF6DB1}" srcOrd="3" destOrd="0" parTransId="{F2E5F0CB-3005-41D4-B3EF-773DF893F92F}" sibTransId="{9E26119F-BAA7-4B99-85B5-9257FEDD60D2}"/>
    <dgm:cxn modelId="{7CEEE77F-4AE6-4CCB-B7E7-1929CF82FC87}" srcId="{2054BEE5-14DD-4D64-8E8C-FBB9FBF128A2}" destId="{67F404F0-7080-4BC5-B08A-A910A7781D28}" srcOrd="1" destOrd="0" parTransId="{E09B007A-3D12-4767-B1E7-D1EBE43DEC47}" sibTransId="{BB3463EB-A94E-4A89-8A2B-62C7FED83EAD}"/>
    <dgm:cxn modelId="{1C994EFC-85BD-4DF4-A78B-4EA6044DC013}" srcId="{2054BEE5-14DD-4D64-8E8C-FBB9FBF128A2}" destId="{64CD7E3E-0836-430E-8B40-16D31C0B349B}" srcOrd="4" destOrd="0" parTransId="{54AEEFBF-EC9F-4027-932B-AA631CD95FCB}" sibTransId="{8EEFB620-5265-4DAF-AC23-F3E81B425E3E}"/>
    <dgm:cxn modelId="{D0A73EAC-B637-483C-98B4-9638C5801B10}" type="presOf" srcId="{6DE4D6DE-808F-4ECE-BF5D-3C2EB9FF6DB1}" destId="{F7663888-CF76-4FE8-BD63-59CF1855BD9F}" srcOrd="0" destOrd="0" presId="urn:microsoft.com/office/officeart/2005/8/layout/matrix3"/>
    <dgm:cxn modelId="{9E349B6B-C24B-4BD3-86E1-854A51F447CD}" srcId="{2054BEE5-14DD-4D64-8E8C-FBB9FBF128A2}" destId="{69BBF5CF-DDF0-4256-8182-8F88AF31BB44}" srcOrd="2" destOrd="0" parTransId="{9F1FBA26-CA14-4AC1-82E2-51C7C3D41EBA}" sibTransId="{9E210BE2-B5C4-4CD7-B757-6A2C10DFAB42}"/>
    <dgm:cxn modelId="{7C137E30-E212-49CB-BCD1-772B56400F49}" type="presOf" srcId="{67F404F0-7080-4BC5-B08A-A910A7781D28}" destId="{94BDDFB6-3A78-4D00-99C1-8AEF75F1D41A}" srcOrd="0" destOrd="0" presId="urn:microsoft.com/office/officeart/2005/8/layout/matrix3"/>
    <dgm:cxn modelId="{ED832566-82FF-4391-A57D-CAD29AC16E8D}" type="presParOf" srcId="{17656E05-D75B-477D-A8F9-AD4FA13AB280}" destId="{35C9BEF6-244F-43B9-8465-22E8F93958DE}" srcOrd="0" destOrd="0" presId="urn:microsoft.com/office/officeart/2005/8/layout/matrix3"/>
    <dgm:cxn modelId="{689B7F80-1FF3-44F2-8665-87AB2AC97570}" type="presParOf" srcId="{17656E05-D75B-477D-A8F9-AD4FA13AB280}" destId="{EAA1E023-F13B-4283-85D6-3708A7E8BB5F}" srcOrd="1" destOrd="0" presId="urn:microsoft.com/office/officeart/2005/8/layout/matrix3"/>
    <dgm:cxn modelId="{88BEC835-B8D9-4B3B-82B3-9A02B07CE85C}" type="presParOf" srcId="{17656E05-D75B-477D-A8F9-AD4FA13AB280}" destId="{94BDDFB6-3A78-4D00-99C1-8AEF75F1D41A}" srcOrd="2" destOrd="0" presId="urn:microsoft.com/office/officeart/2005/8/layout/matrix3"/>
    <dgm:cxn modelId="{1F8CFD3A-1D9F-43AC-A8D0-6CE036F39ECD}" type="presParOf" srcId="{17656E05-D75B-477D-A8F9-AD4FA13AB280}" destId="{8F96AFD5-212F-4D48-A205-9CDE5BC01F0A}" srcOrd="3" destOrd="0" presId="urn:microsoft.com/office/officeart/2005/8/layout/matrix3"/>
    <dgm:cxn modelId="{2CB35C78-E92E-43CB-B6A7-EC38CFD4208C}" type="presParOf" srcId="{17656E05-D75B-477D-A8F9-AD4FA13AB280}" destId="{F7663888-CF76-4FE8-BD63-59CF1855BD9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4B0465E-9715-4838-B25A-B05A4143FE2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ES"/>
        </a:p>
      </dgm:t>
    </dgm:pt>
    <dgm:pt modelId="{14EC37D3-440F-4063-8DDB-588568F9C59A}">
      <dgm:prSet custT="1"/>
      <dgm:spPr>
        <a:solidFill>
          <a:srgbClr val="002060"/>
        </a:solidFill>
      </dgm:spPr>
      <dgm:t>
        <a:bodyPr/>
        <a:lstStyle/>
        <a:p>
          <a:pPr rtl="0"/>
          <a:r>
            <a:rPr lang="es-MX" sz="2400" b="1" dirty="0" smtClean="0">
              <a:latin typeface="Arial" panose="020B0604020202020204" pitchFamily="34" charset="0"/>
              <a:cs typeface="Arial" panose="020B0604020202020204" pitchFamily="34" charset="0"/>
            </a:rPr>
            <a:t>Avances en la formación del Mapa de Fiscalización: Información recibida por la SFP de los OEC.</a:t>
          </a:r>
          <a:endParaRPr lang="es-MX" sz="2400" dirty="0">
            <a:latin typeface="Arial" panose="020B0604020202020204" pitchFamily="34" charset="0"/>
            <a:cs typeface="Arial" panose="020B0604020202020204" pitchFamily="34" charset="0"/>
          </a:endParaRPr>
        </a:p>
      </dgm:t>
    </dgm:pt>
    <dgm:pt modelId="{4713A06A-9DC1-446E-95F0-78BD0F060902}" type="parTrans" cxnId="{8FA9F7D5-58DA-4097-912C-524628F78323}">
      <dgm:prSet/>
      <dgm:spPr/>
      <dgm:t>
        <a:bodyPr/>
        <a:lstStyle/>
        <a:p>
          <a:endParaRPr lang="es-ES"/>
        </a:p>
      </dgm:t>
    </dgm:pt>
    <dgm:pt modelId="{16E22F5D-A950-466D-AD4E-CB27AE474601}" type="sibTrans" cxnId="{8FA9F7D5-58DA-4097-912C-524628F78323}">
      <dgm:prSet/>
      <dgm:spPr/>
      <dgm:t>
        <a:bodyPr/>
        <a:lstStyle/>
        <a:p>
          <a:endParaRPr lang="es-ES"/>
        </a:p>
      </dgm:t>
    </dgm:pt>
    <dgm:pt modelId="{77018840-4348-406D-B861-221A49CDDE77}">
      <dgm:prSet custT="1"/>
      <dgm:spPr>
        <a:solidFill>
          <a:schemeClr val="accent5">
            <a:lumMod val="50000"/>
          </a:schemeClr>
        </a:solidFill>
      </dgm:spPr>
      <dgm:t>
        <a:bodyPr/>
        <a:lstStyle/>
        <a:p>
          <a:pPr rtl="0"/>
          <a:r>
            <a:rPr lang="es-MX" sz="2400" b="1" dirty="0" smtClean="0">
              <a:latin typeface="Arial" panose="020B0604020202020204" pitchFamily="34" charset="0"/>
              <a:cs typeface="Arial" panose="020B0604020202020204" pitchFamily="34" charset="0"/>
            </a:rPr>
            <a:t>La SFP realizó en coordinación con los OEC 224 auditorías; 188 al Gasto Federalizado y 36 al Gasto de Inversión en Infraestructura</a:t>
          </a:r>
          <a:endParaRPr lang="es-MX" sz="2400" dirty="0">
            <a:latin typeface="Arial" panose="020B0604020202020204" pitchFamily="34" charset="0"/>
            <a:cs typeface="Arial" panose="020B0604020202020204" pitchFamily="34" charset="0"/>
          </a:endParaRPr>
        </a:p>
      </dgm:t>
    </dgm:pt>
    <dgm:pt modelId="{6DF41CF0-78E3-4F03-A6FF-4915D72FEE1D}" type="parTrans" cxnId="{51AC424A-295C-41D0-AC71-E4DC75C1EE39}">
      <dgm:prSet/>
      <dgm:spPr/>
      <dgm:t>
        <a:bodyPr/>
        <a:lstStyle/>
        <a:p>
          <a:endParaRPr lang="es-ES"/>
        </a:p>
      </dgm:t>
    </dgm:pt>
    <dgm:pt modelId="{55013FB6-AC78-4E03-8B2B-9DBC8F7D8777}" type="sibTrans" cxnId="{51AC424A-295C-41D0-AC71-E4DC75C1EE39}">
      <dgm:prSet/>
      <dgm:spPr/>
      <dgm:t>
        <a:bodyPr/>
        <a:lstStyle/>
        <a:p>
          <a:endParaRPr lang="es-ES"/>
        </a:p>
      </dgm:t>
    </dgm:pt>
    <dgm:pt modelId="{C7DD4BD7-1423-4683-A74F-8258A564114B}">
      <dgm:prSet custT="1"/>
      <dgm:spPr>
        <a:solidFill>
          <a:schemeClr val="accent5">
            <a:lumMod val="50000"/>
          </a:schemeClr>
        </a:solidFill>
      </dgm:spPr>
      <dgm:t>
        <a:bodyPr/>
        <a:lstStyle/>
        <a:p>
          <a:pPr rtl="0"/>
          <a:r>
            <a:rPr lang="es-MX" sz="2400" b="1" dirty="0" smtClean="0">
              <a:latin typeface="Arial" panose="020B0604020202020204" pitchFamily="34" charset="0"/>
              <a:cs typeface="Arial" panose="020B0604020202020204" pitchFamily="34" charset="0"/>
            </a:rPr>
            <a:t>La SFP había recibido, al 31 de octubre, el programa de auditorías directas al Gasto Federalizado de 13 OEC. </a:t>
          </a:r>
          <a:endParaRPr lang="es-MX" sz="2400" dirty="0">
            <a:latin typeface="Arial" panose="020B0604020202020204" pitchFamily="34" charset="0"/>
            <a:cs typeface="Arial" panose="020B0604020202020204" pitchFamily="34" charset="0"/>
          </a:endParaRPr>
        </a:p>
      </dgm:t>
    </dgm:pt>
    <dgm:pt modelId="{F7BDB02F-2F19-4E97-98A0-9FE1E9FC21CF}" type="parTrans" cxnId="{DB47BC5B-1A03-4DCA-9DCC-C6FA7B0B8F7E}">
      <dgm:prSet/>
      <dgm:spPr/>
      <dgm:t>
        <a:bodyPr/>
        <a:lstStyle/>
        <a:p>
          <a:endParaRPr lang="es-ES"/>
        </a:p>
      </dgm:t>
    </dgm:pt>
    <dgm:pt modelId="{48FC880D-CB98-41A9-A636-0D923182FB45}" type="sibTrans" cxnId="{DB47BC5B-1A03-4DCA-9DCC-C6FA7B0B8F7E}">
      <dgm:prSet/>
      <dgm:spPr/>
      <dgm:t>
        <a:bodyPr/>
        <a:lstStyle/>
        <a:p>
          <a:endParaRPr lang="es-ES"/>
        </a:p>
      </dgm:t>
    </dgm:pt>
    <dgm:pt modelId="{FE1BC953-6C65-4988-9043-DD5193E562D0}" type="pres">
      <dgm:prSet presAssocID="{34B0465E-9715-4838-B25A-B05A4143FE28}" presName="Name0" presStyleCnt="0">
        <dgm:presLayoutVars>
          <dgm:dir/>
          <dgm:resizeHandles val="exact"/>
        </dgm:presLayoutVars>
      </dgm:prSet>
      <dgm:spPr/>
      <dgm:t>
        <a:bodyPr/>
        <a:lstStyle/>
        <a:p>
          <a:endParaRPr lang="es-ES"/>
        </a:p>
      </dgm:t>
    </dgm:pt>
    <dgm:pt modelId="{7802E2B5-8231-49AF-91E9-E58DAD3F8A4F}" type="pres">
      <dgm:prSet presAssocID="{14EC37D3-440F-4063-8DDB-588568F9C59A}" presName="node" presStyleLbl="node1" presStyleIdx="0" presStyleCnt="3">
        <dgm:presLayoutVars>
          <dgm:bulletEnabled val="1"/>
        </dgm:presLayoutVars>
      </dgm:prSet>
      <dgm:spPr/>
      <dgm:t>
        <a:bodyPr/>
        <a:lstStyle/>
        <a:p>
          <a:endParaRPr lang="es-ES"/>
        </a:p>
      </dgm:t>
    </dgm:pt>
    <dgm:pt modelId="{2A226F91-114F-4A6A-9953-0654584D96E7}" type="pres">
      <dgm:prSet presAssocID="{16E22F5D-A950-466D-AD4E-CB27AE474601}" presName="sibTrans" presStyleCnt="0"/>
      <dgm:spPr/>
    </dgm:pt>
    <dgm:pt modelId="{D779633C-044D-4854-BD5E-F1979E07767D}" type="pres">
      <dgm:prSet presAssocID="{77018840-4348-406D-B861-221A49CDDE77}" presName="node" presStyleLbl="node1" presStyleIdx="1" presStyleCnt="3">
        <dgm:presLayoutVars>
          <dgm:bulletEnabled val="1"/>
        </dgm:presLayoutVars>
      </dgm:prSet>
      <dgm:spPr/>
      <dgm:t>
        <a:bodyPr/>
        <a:lstStyle/>
        <a:p>
          <a:endParaRPr lang="es-ES"/>
        </a:p>
      </dgm:t>
    </dgm:pt>
    <dgm:pt modelId="{D3735051-65B0-4DD0-A30E-3F79CAC461E0}" type="pres">
      <dgm:prSet presAssocID="{55013FB6-AC78-4E03-8B2B-9DBC8F7D8777}" presName="sibTrans" presStyleCnt="0"/>
      <dgm:spPr/>
    </dgm:pt>
    <dgm:pt modelId="{134C4EDE-0E32-4E70-9C03-ED6B8F1D1A31}" type="pres">
      <dgm:prSet presAssocID="{C7DD4BD7-1423-4683-A74F-8258A564114B}" presName="node" presStyleLbl="node1" presStyleIdx="2" presStyleCnt="3">
        <dgm:presLayoutVars>
          <dgm:bulletEnabled val="1"/>
        </dgm:presLayoutVars>
      </dgm:prSet>
      <dgm:spPr/>
      <dgm:t>
        <a:bodyPr/>
        <a:lstStyle/>
        <a:p>
          <a:endParaRPr lang="es-ES"/>
        </a:p>
      </dgm:t>
    </dgm:pt>
  </dgm:ptLst>
  <dgm:cxnLst>
    <dgm:cxn modelId="{8FA9F7D5-58DA-4097-912C-524628F78323}" srcId="{34B0465E-9715-4838-B25A-B05A4143FE28}" destId="{14EC37D3-440F-4063-8DDB-588568F9C59A}" srcOrd="0" destOrd="0" parTransId="{4713A06A-9DC1-446E-95F0-78BD0F060902}" sibTransId="{16E22F5D-A950-466D-AD4E-CB27AE474601}"/>
    <dgm:cxn modelId="{51AC424A-295C-41D0-AC71-E4DC75C1EE39}" srcId="{34B0465E-9715-4838-B25A-B05A4143FE28}" destId="{77018840-4348-406D-B861-221A49CDDE77}" srcOrd="1" destOrd="0" parTransId="{6DF41CF0-78E3-4F03-A6FF-4915D72FEE1D}" sibTransId="{55013FB6-AC78-4E03-8B2B-9DBC8F7D8777}"/>
    <dgm:cxn modelId="{B1EBD631-A088-496F-994F-61B457640D9C}" type="presOf" srcId="{14EC37D3-440F-4063-8DDB-588568F9C59A}" destId="{7802E2B5-8231-49AF-91E9-E58DAD3F8A4F}" srcOrd="0" destOrd="0" presId="urn:microsoft.com/office/officeart/2005/8/layout/hList6"/>
    <dgm:cxn modelId="{FAECC946-947D-4384-9D1B-C63BDBE3C8C6}" type="presOf" srcId="{C7DD4BD7-1423-4683-A74F-8258A564114B}" destId="{134C4EDE-0E32-4E70-9C03-ED6B8F1D1A31}" srcOrd="0" destOrd="0" presId="urn:microsoft.com/office/officeart/2005/8/layout/hList6"/>
    <dgm:cxn modelId="{AA1C1E9E-EF7D-4A6C-AE75-8B1B660A39A1}" type="presOf" srcId="{77018840-4348-406D-B861-221A49CDDE77}" destId="{D779633C-044D-4854-BD5E-F1979E07767D}" srcOrd="0" destOrd="0" presId="urn:microsoft.com/office/officeart/2005/8/layout/hList6"/>
    <dgm:cxn modelId="{2BF28C83-39D9-49D6-B142-0E7B5DD77CDB}" type="presOf" srcId="{34B0465E-9715-4838-B25A-B05A4143FE28}" destId="{FE1BC953-6C65-4988-9043-DD5193E562D0}" srcOrd="0" destOrd="0" presId="urn:microsoft.com/office/officeart/2005/8/layout/hList6"/>
    <dgm:cxn modelId="{DB47BC5B-1A03-4DCA-9DCC-C6FA7B0B8F7E}" srcId="{34B0465E-9715-4838-B25A-B05A4143FE28}" destId="{C7DD4BD7-1423-4683-A74F-8258A564114B}" srcOrd="2" destOrd="0" parTransId="{F7BDB02F-2F19-4E97-98A0-9FE1E9FC21CF}" sibTransId="{48FC880D-CB98-41A9-A636-0D923182FB45}"/>
    <dgm:cxn modelId="{0601D91C-D7DB-4F7C-92DD-19E234D58AF9}" type="presParOf" srcId="{FE1BC953-6C65-4988-9043-DD5193E562D0}" destId="{7802E2B5-8231-49AF-91E9-E58DAD3F8A4F}" srcOrd="0" destOrd="0" presId="urn:microsoft.com/office/officeart/2005/8/layout/hList6"/>
    <dgm:cxn modelId="{396EFF1E-CB98-4B8B-BCE4-F6E48D125FFC}" type="presParOf" srcId="{FE1BC953-6C65-4988-9043-DD5193E562D0}" destId="{2A226F91-114F-4A6A-9953-0654584D96E7}" srcOrd="1" destOrd="0" presId="urn:microsoft.com/office/officeart/2005/8/layout/hList6"/>
    <dgm:cxn modelId="{1537C465-F078-47D0-8565-B549EAC20A6A}" type="presParOf" srcId="{FE1BC953-6C65-4988-9043-DD5193E562D0}" destId="{D779633C-044D-4854-BD5E-F1979E07767D}" srcOrd="2" destOrd="0" presId="urn:microsoft.com/office/officeart/2005/8/layout/hList6"/>
    <dgm:cxn modelId="{5E6E2CD9-F425-4C9C-987A-1F3F1076B34A}" type="presParOf" srcId="{FE1BC953-6C65-4988-9043-DD5193E562D0}" destId="{D3735051-65B0-4DD0-A30E-3F79CAC461E0}" srcOrd="3" destOrd="0" presId="urn:microsoft.com/office/officeart/2005/8/layout/hList6"/>
    <dgm:cxn modelId="{DE082FC3-0889-4ED4-B94D-BB31665AD5D8}" type="presParOf" srcId="{FE1BC953-6C65-4988-9043-DD5193E562D0}" destId="{134C4EDE-0E32-4E70-9C03-ED6B8F1D1A31}"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552340A-28C5-483A-B2B1-2BA4795054A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ES"/>
        </a:p>
      </dgm:t>
    </dgm:pt>
    <dgm:pt modelId="{E38E19DA-8B42-4530-A0ED-805C9F2E472B}">
      <dgm:prSet custT="1"/>
      <dgm:spPr/>
      <dgm:t>
        <a:bodyPr/>
        <a:lstStyle/>
        <a:p>
          <a:pPr rtl="0"/>
          <a:r>
            <a:rPr lang="es-MX" sz="2400" b="1" dirty="0" smtClean="0">
              <a:latin typeface="Arial" panose="020B0604020202020204" pitchFamily="34" charset="0"/>
              <a:cs typeface="Arial" panose="020B0604020202020204" pitchFamily="34" charset="0"/>
            </a:rPr>
            <a:t>Mapa de Fiscalización. Acciones Futuras</a:t>
          </a:r>
        </a:p>
        <a:p>
          <a:pPr rtl="0"/>
          <a:endParaRPr lang="es-MX" sz="2400" b="1" dirty="0" smtClean="0">
            <a:latin typeface="Arial" panose="020B0604020202020204" pitchFamily="34" charset="0"/>
            <a:cs typeface="Arial" panose="020B0604020202020204" pitchFamily="34" charset="0"/>
          </a:endParaRPr>
        </a:p>
        <a:p>
          <a:pPr rtl="0"/>
          <a:endParaRPr lang="es-MX" sz="2400" dirty="0">
            <a:latin typeface="Arial" panose="020B0604020202020204" pitchFamily="34" charset="0"/>
            <a:cs typeface="Arial" panose="020B0604020202020204" pitchFamily="34" charset="0"/>
          </a:endParaRPr>
        </a:p>
      </dgm:t>
    </dgm:pt>
    <dgm:pt modelId="{A3E7B0AE-6A08-4C1E-B889-07A699C1E3BD}" type="parTrans" cxnId="{613553CC-3052-404C-BC70-7DA5A3DD6D95}">
      <dgm:prSet/>
      <dgm:spPr/>
      <dgm:t>
        <a:bodyPr/>
        <a:lstStyle/>
        <a:p>
          <a:endParaRPr lang="es-ES"/>
        </a:p>
      </dgm:t>
    </dgm:pt>
    <dgm:pt modelId="{F48AE262-3C6C-4A1B-8F3F-9C4A33C4C1D4}" type="sibTrans" cxnId="{613553CC-3052-404C-BC70-7DA5A3DD6D95}">
      <dgm:prSet/>
      <dgm:spPr/>
      <dgm:t>
        <a:bodyPr/>
        <a:lstStyle/>
        <a:p>
          <a:endParaRPr lang="es-ES"/>
        </a:p>
      </dgm:t>
    </dgm:pt>
    <dgm:pt modelId="{B54A405B-49B7-420D-8B3D-76C88CAFFA3D}">
      <dgm:prSet custT="1"/>
      <dgm:spPr/>
      <dgm:t>
        <a:bodyPr/>
        <a:lstStyle/>
        <a:p>
          <a:pPr rtl="0"/>
          <a:r>
            <a:rPr lang="es-MX" sz="2400" b="1" dirty="0" smtClean="0">
              <a:latin typeface="Arial" panose="020B0604020202020204" pitchFamily="34" charset="0"/>
              <a:cs typeface="Arial" panose="020B0604020202020204" pitchFamily="34" charset="0"/>
            </a:rPr>
            <a:t>La AEGF y la Unidad de Operación Regional y Contraloría Social (UORCS)  de la SFP gestionarán para que todos los OEC y las EEF envíen la información solicitada del Mapa de Fiscalización. </a:t>
          </a:r>
          <a:endParaRPr lang="es-MX" sz="2400" dirty="0">
            <a:latin typeface="Arial" panose="020B0604020202020204" pitchFamily="34" charset="0"/>
            <a:cs typeface="Arial" panose="020B0604020202020204" pitchFamily="34" charset="0"/>
          </a:endParaRPr>
        </a:p>
      </dgm:t>
    </dgm:pt>
    <dgm:pt modelId="{A35DB80D-EDE5-479D-BB59-6C5ABBAB0468}" type="parTrans" cxnId="{84E70CBF-DEE9-4047-B025-0E2EFEA97214}">
      <dgm:prSet/>
      <dgm:spPr/>
      <dgm:t>
        <a:bodyPr/>
        <a:lstStyle/>
        <a:p>
          <a:endParaRPr lang="es-ES"/>
        </a:p>
      </dgm:t>
    </dgm:pt>
    <dgm:pt modelId="{13EEDA39-5C50-4924-993E-61E53BA62E5C}" type="sibTrans" cxnId="{84E70CBF-DEE9-4047-B025-0E2EFEA97214}">
      <dgm:prSet/>
      <dgm:spPr/>
      <dgm:t>
        <a:bodyPr/>
        <a:lstStyle/>
        <a:p>
          <a:endParaRPr lang="es-ES"/>
        </a:p>
      </dgm:t>
    </dgm:pt>
    <dgm:pt modelId="{BCF3C7CD-F5D3-4A02-9840-5742ABF57122}">
      <dgm:prSet custT="1"/>
      <dgm:spPr/>
      <dgm:t>
        <a:bodyPr/>
        <a:lstStyle/>
        <a:p>
          <a:pPr rtl="0"/>
          <a:r>
            <a:rPr lang="es-MX" sz="2400" b="1" dirty="0" smtClean="0">
              <a:latin typeface="Arial" panose="020B0604020202020204" pitchFamily="34" charset="0"/>
              <a:cs typeface="Arial" panose="020B0604020202020204" pitchFamily="34" charset="0"/>
            </a:rPr>
            <a:t>La ASF y la SFP informarán en la reunión nacional del SNF, a realizarse a fines de noviembre del año en curso, los resultados del Mapa de Fiscalización del Gasto Federalizado y la estrategia coordinada de fiscalización de la Cuenta Pública 2017</a:t>
          </a:r>
          <a:endParaRPr lang="es-MX" sz="2400" dirty="0">
            <a:latin typeface="Arial" panose="020B0604020202020204" pitchFamily="34" charset="0"/>
            <a:cs typeface="Arial" panose="020B0604020202020204" pitchFamily="34" charset="0"/>
          </a:endParaRPr>
        </a:p>
      </dgm:t>
    </dgm:pt>
    <dgm:pt modelId="{862F3D4F-E75C-433F-A2F1-9BA769219848}" type="parTrans" cxnId="{68C055D4-0AE2-44D9-A247-7B1BBCC1F216}">
      <dgm:prSet/>
      <dgm:spPr/>
      <dgm:t>
        <a:bodyPr/>
        <a:lstStyle/>
        <a:p>
          <a:endParaRPr lang="es-ES"/>
        </a:p>
      </dgm:t>
    </dgm:pt>
    <dgm:pt modelId="{AFED8FC2-FEBA-4639-88BC-2BF271914C61}" type="sibTrans" cxnId="{68C055D4-0AE2-44D9-A247-7B1BBCC1F216}">
      <dgm:prSet/>
      <dgm:spPr/>
      <dgm:t>
        <a:bodyPr/>
        <a:lstStyle/>
        <a:p>
          <a:endParaRPr lang="es-ES"/>
        </a:p>
      </dgm:t>
    </dgm:pt>
    <dgm:pt modelId="{73E2433E-251B-46D1-B4F2-D355A5CDFE97}" type="pres">
      <dgm:prSet presAssocID="{B552340A-28C5-483A-B2B1-2BA4795054A0}" presName="Name0" presStyleCnt="0">
        <dgm:presLayoutVars>
          <dgm:dir/>
          <dgm:animLvl val="lvl"/>
          <dgm:resizeHandles val="exact"/>
        </dgm:presLayoutVars>
      </dgm:prSet>
      <dgm:spPr/>
      <dgm:t>
        <a:bodyPr/>
        <a:lstStyle/>
        <a:p>
          <a:endParaRPr lang="es-ES"/>
        </a:p>
      </dgm:t>
    </dgm:pt>
    <dgm:pt modelId="{30D053D8-A920-4269-AF03-6A8F50B3B522}" type="pres">
      <dgm:prSet presAssocID="{E38E19DA-8B42-4530-A0ED-805C9F2E472B}" presName="boxAndChildren" presStyleCnt="0"/>
      <dgm:spPr/>
    </dgm:pt>
    <dgm:pt modelId="{E2F34137-9464-4A6D-9DEC-FC500184D952}" type="pres">
      <dgm:prSet presAssocID="{E38E19DA-8B42-4530-A0ED-805C9F2E472B}" presName="parentTextBox" presStyleLbl="node1" presStyleIdx="0" presStyleCnt="1"/>
      <dgm:spPr/>
      <dgm:t>
        <a:bodyPr/>
        <a:lstStyle/>
        <a:p>
          <a:endParaRPr lang="es-ES"/>
        </a:p>
      </dgm:t>
    </dgm:pt>
    <dgm:pt modelId="{FCB01B9C-3379-4CCC-B3A7-E6538E784D0C}" type="pres">
      <dgm:prSet presAssocID="{E38E19DA-8B42-4530-A0ED-805C9F2E472B}" presName="entireBox" presStyleLbl="node1" presStyleIdx="0" presStyleCnt="1"/>
      <dgm:spPr/>
      <dgm:t>
        <a:bodyPr/>
        <a:lstStyle/>
        <a:p>
          <a:endParaRPr lang="es-ES"/>
        </a:p>
      </dgm:t>
    </dgm:pt>
    <dgm:pt modelId="{E014562D-8E83-43E9-81FA-700EB4A68DBF}" type="pres">
      <dgm:prSet presAssocID="{E38E19DA-8B42-4530-A0ED-805C9F2E472B}" presName="descendantBox" presStyleCnt="0"/>
      <dgm:spPr/>
    </dgm:pt>
    <dgm:pt modelId="{148D7E83-A397-4205-A61F-FCEA52363417}" type="pres">
      <dgm:prSet presAssocID="{B54A405B-49B7-420D-8B3D-76C88CAFFA3D}" presName="childTextBox" presStyleLbl="fgAccFollowNode1" presStyleIdx="0" presStyleCnt="2" custScaleY="180153" custLinFactNeighborX="-1795" custLinFactNeighborY="3567">
        <dgm:presLayoutVars>
          <dgm:bulletEnabled val="1"/>
        </dgm:presLayoutVars>
      </dgm:prSet>
      <dgm:spPr/>
      <dgm:t>
        <a:bodyPr/>
        <a:lstStyle/>
        <a:p>
          <a:endParaRPr lang="es-ES"/>
        </a:p>
      </dgm:t>
    </dgm:pt>
    <dgm:pt modelId="{E7272018-6A80-4C78-AC1D-4BCA39EBCCD6}" type="pres">
      <dgm:prSet presAssocID="{BCF3C7CD-F5D3-4A02-9840-5742ABF57122}" presName="childTextBox" presStyleLbl="fgAccFollowNode1" presStyleIdx="1" presStyleCnt="2" custScaleX="97538" custScaleY="179952" custLinFactNeighborX="-160" custLinFactNeighborY="989">
        <dgm:presLayoutVars>
          <dgm:bulletEnabled val="1"/>
        </dgm:presLayoutVars>
      </dgm:prSet>
      <dgm:spPr/>
      <dgm:t>
        <a:bodyPr/>
        <a:lstStyle/>
        <a:p>
          <a:endParaRPr lang="es-ES"/>
        </a:p>
      </dgm:t>
    </dgm:pt>
  </dgm:ptLst>
  <dgm:cxnLst>
    <dgm:cxn modelId="{61F95CBE-4EA3-4167-92AE-2FEE18C4BBAE}" type="presOf" srcId="{B552340A-28C5-483A-B2B1-2BA4795054A0}" destId="{73E2433E-251B-46D1-B4F2-D355A5CDFE97}" srcOrd="0" destOrd="0" presId="urn:microsoft.com/office/officeart/2005/8/layout/process4"/>
    <dgm:cxn modelId="{613553CC-3052-404C-BC70-7DA5A3DD6D95}" srcId="{B552340A-28C5-483A-B2B1-2BA4795054A0}" destId="{E38E19DA-8B42-4530-A0ED-805C9F2E472B}" srcOrd="0" destOrd="0" parTransId="{A3E7B0AE-6A08-4C1E-B889-07A699C1E3BD}" sibTransId="{F48AE262-3C6C-4A1B-8F3F-9C4A33C4C1D4}"/>
    <dgm:cxn modelId="{1B59F275-1737-41C3-838E-DC1A09528939}" type="presOf" srcId="{B54A405B-49B7-420D-8B3D-76C88CAFFA3D}" destId="{148D7E83-A397-4205-A61F-FCEA52363417}" srcOrd="0" destOrd="0" presId="urn:microsoft.com/office/officeart/2005/8/layout/process4"/>
    <dgm:cxn modelId="{84E70CBF-DEE9-4047-B025-0E2EFEA97214}" srcId="{E38E19DA-8B42-4530-A0ED-805C9F2E472B}" destId="{B54A405B-49B7-420D-8B3D-76C88CAFFA3D}" srcOrd="0" destOrd="0" parTransId="{A35DB80D-EDE5-479D-BB59-6C5ABBAB0468}" sibTransId="{13EEDA39-5C50-4924-993E-61E53BA62E5C}"/>
    <dgm:cxn modelId="{6C68E728-E35B-4306-9C52-6706BD8339FA}" type="presOf" srcId="{E38E19DA-8B42-4530-A0ED-805C9F2E472B}" destId="{FCB01B9C-3379-4CCC-B3A7-E6538E784D0C}" srcOrd="1" destOrd="0" presId="urn:microsoft.com/office/officeart/2005/8/layout/process4"/>
    <dgm:cxn modelId="{769C6300-2144-4651-BFD3-12B0E4748258}" type="presOf" srcId="{BCF3C7CD-F5D3-4A02-9840-5742ABF57122}" destId="{E7272018-6A80-4C78-AC1D-4BCA39EBCCD6}" srcOrd="0" destOrd="0" presId="urn:microsoft.com/office/officeart/2005/8/layout/process4"/>
    <dgm:cxn modelId="{D7A68788-E3FA-42BF-A8D4-F5C57F9A4153}" type="presOf" srcId="{E38E19DA-8B42-4530-A0ED-805C9F2E472B}" destId="{E2F34137-9464-4A6D-9DEC-FC500184D952}" srcOrd="0" destOrd="0" presId="urn:microsoft.com/office/officeart/2005/8/layout/process4"/>
    <dgm:cxn modelId="{68C055D4-0AE2-44D9-A247-7B1BBCC1F216}" srcId="{E38E19DA-8B42-4530-A0ED-805C9F2E472B}" destId="{BCF3C7CD-F5D3-4A02-9840-5742ABF57122}" srcOrd="1" destOrd="0" parTransId="{862F3D4F-E75C-433F-A2F1-9BA769219848}" sibTransId="{AFED8FC2-FEBA-4639-88BC-2BF271914C61}"/>
    <dgm:cxn modelId="{3CACEA50-F2B2-4903-8EA6-B0DEC14C5992}" type="presParOf" srcId="{73E2433E-251B-46D1-B4F2-D355A5CDFE97}" destId="{30D053D8-A920-4269-AF03-6A8F50B3B522}" srcOrd="0" destOrd="0" presId="urn:microsoft.com/office/officeart/2005/8/layout/process4"/>
    <dgm:cxn modelId="{0300A817-45C2-44A6-B88D-E5779DC3DD16}" type="presParOf" srcId="{30D053D8-A920-4269-AF03-6A8F50B3B522}" destId="{E2F34137-9464-4A6D-9DEC-FC500184D952}" srcOrd="0" destOrd="0" presId="urn:microsoft.com/office/officeart/2005/8/layout/process4"/>
    <dgm:cxn modelId="{77C22258-D2E7-441D-9F53-206725EB9A69}" type="presParOf" srcId="{30D053D8-A920-4269-AF03-6A8F50B3B522}" destId="{FCB01B9C-3379-4CCC-B3A7-E6538E784D0C}" srcOrd="1" destOrd="0" presId="urn:microsoft.com/office/officeart/2005/8/layout/process4"/>
    <dgm:cxn modelId="{E685E5A5-9317-429C-A201-8B92205A72CD}" type="presParOf" srcId="{30D053D8-A920-4269-AF03-6A8F50B3B522}" destId="{E014562D-8E83-43E9-81FA-700EB4A68DBF}" srcOrd="2" destOrd="0" presId="urn:microsoft.com/office/officeart/2005/8/layout/process4"/>
    <dgm:cxn modelId="{099385B0-77EF-4A8A-890B-996335F58D08}" type="presParOf" srcId="{E014562D-8E83-43E9-81FA-700EB4A68DBF}" destId="{148D7E83-A397-4205-A61F-FCEA52363417}" srcOrd="0" destOrd="0" presId="urn:microsoft.com/office/officeart/2005/8/layout/process4"/>
    <dgm:cxn modelId="{8CF798A4-A4EE-4D1A-ABDB-8688B542E051}" type="presParOf" srcId="{E014562D-8E83-43E9-81FA-700EB4A68DBF}" destId="{E7272018-6A80-4C78-AC1D-4BCA39EBCCD6}"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1AE3DFE-67FE-43B4-B677-BF64339AC911}"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ES"/>
        </a:p>
      </dgm:t>
    </dgm:pt>
    <dgm:pt modelId="{9D2B06EC-E169-43A4-BEBC-009747E56E03}">
      <dgm:prSet custT="1"/>
      <dgm:spPr>
        <a:solidFill>
          <a:srgbClr val="CC0000"/>
        </a:solidFill>
      </dgm:spPr>
      <dgm:t>
        <a:bodyPr/>
        <a:lstStyle/>
        <a:p>
          <a:pPr rtl="0"/>
          <a:r>
            <a:rPr lang="es-MX" sz="2400" b="1" dirty="0" smtClean="0">
              <a:latin typeface="Arial" panose="020B0604020202020204" pitchFamily="34" charset="0"/>
              <a:cs typeface="Arial" panose="020B0604020202020204" pitchFamily="34" charset="0"/>
            </a:rPr>
            <a:t>Estrategia de fiscalización coordinada del Gasto Federalizado en el marco del SNF. </a:t>
          </a:r>
          <a:endParaRPr lang="es-MX" sz="2400" dirty="0">
            <a:latin typeface="Arial" panose="020B0604020202020204" pitchFamily="34" charset="0"/>
            <a:cs typeface="Arial" panose="020B0604020202020204" pitchFamily="34" charset="0"/>
          </a:endParaRPr>
        </a:p>
      </dgm:t>
    </dgm:pt>
    <dgm:pt modelId="{054305AA-9B84-4F2B-AD60-78E670854340}" type="parTrans" cxnId="{60BFE6E7-B6AC-4D8F-A5A7-F983FD70DF4A}">
      <dgm:prSet/>
      <dgm:spPr/>
      <dgm:t>
        <a:bodyPr/>
        <a:lstStyle/>
        <a:p>
          <a:endParaRPr lang="es-ES"/>
        </a:p>
      </dgm:t>
    </dgm:pt>
    <dgm:pt modelId="{B505338B-3EFB-4512-9731-0DC4A9B5D367}" type="sibTrans" cxnId="{60BFE6E7-B6AC-4D8F-A5A7-F983FD70DF4A}">
      <dgm:prSet/>
      <dgm:spPr/>
      <dgm:t>
        <a:bodyPr/>
        <a:lstStyle/>
        <a:p>
          <a:endParaRPr lang="es-ES"/>
        </a:p>
      </dgm:t>
    </dgm:pt>
    <dgm:pt modelId="{E2ED6D16-07D2-4B8C-A509-4F83B162B2D3}">
      <dgm:prSet custT="1"/>
      <dgm:spPr>
        <a:solidFill>
          <a:schemeClr val="tx2"/>
        </a:solidFill>
      </dgm:spPr>
      <dgm:t>
        <a:bodyPr/>
        <a:lstStyle/>
        <a:p>
          <a:pPr rtl="0"/>
          <a:r>
            <a:rPr lang="es-MX" sz="2400" b="1" dirty="0" smtClean="0">
              <a:latin typeface="Arial" panose="020B0604020202020204" pitchFamily="34" charset="0"/>
              <a:cs typeface="Arial" panose="020B0604020202020204" pitchFamily="34" charset="0"/>
            </a:rPr>
            <a:t>El Programa coordinado de auditorías, se incorporará al Sistema de Información del SNF, así como de la Plataforma Digital del SNA.</a:t>
          </a:r>
          <a:endParaRPr lang="es-MX" sz="2400" b="1" dirty="0">
            <a:latin typeface="Arial" panose="020B0604020202020204" pitchFamily="34" charset="0"/>
            <a:cs typeface="Arial" panose="020B0604020202020204" pitchFamily="34" charset="0"/>
          </a:endParaRPr>
        </a:p>
      </dgm:t>
    </dgm:pt>
    <dgm:pt modelId="{46E13D1F-0177-47F4-9EBD-C2186B8A8E98}" type="parTrans" cxnId="{672D9024-3206-4B98-ACA4-F106C1890511}">
      <dgm:prSet/>
      <dgm:spPr/>
      <dgm:t>
        <a:bodyPr/>
        <a:lstStyle/>
        <a:p>
          <a:endParaRPr lang="es-ES"/>
        </a:p>
      </dgm:t>
    </dgm:pt>
    <dgm:pt modelId="{F2D53896-A429-4B1E-A6D4-D2AF0A365AC3}" type="sibTrans" cxnId="{672D9024-3206-4B98-ACA4-F106C1890511}">
      <dgm:prSet/>
      <dgm:spPr/>
      <dgm:t>
        <a:bodyPr/>
        <a:lstStyle/>
        <a:p>
          <a:endParaRPr lang="es-ES"/>
        </a:p>
      </dgm:t>
    </dgm:pt>
    <dgm:pt modelId="{6575BA3E-1CD6-4CE8-B1C9-B45775F3FCA6}">
      <dgm:prSet custT="1"/>
      <dgm:spPr>
        <a:solidFill>
          <a:srgbClr val="002060"/>
        </a:solidFill>
      </dgm:spPr>
      <dgm:t>
        <a:bodyPr/>
        <a:lstStyle/>
        <a:p>
          <a:pPr rtl="0"/>
          <a:r>
            <a:rPr lang="es-MX" sz="2400" b="1" dirty="0" smtClean="0">
              <a:latin typeface="Arial" panose="020B0604020202020204" pitchFamily="34" charset="0"/>
              <a:cs typeface="Arial" panose="020B0604020202020204" pitchFamily="34" charset="0"/>
            </a:rPr>
            <a:t>Se incorporarán asimismo a la Plataforma Digital, las guías de auditoría homologadas ASF-SFP y los criterios para la determinación y </a:t>
          </a:r>
          <a:r>
            <a:rPr lang="es-MX" sz="2400" b="1" dirty="0" err="1" smtClean="0">
              <a:latin typeface="Arial" panose="020B0604020202020204" pitchFamily="34" charset="0"/>
              <a:cs typeface="Arial" panose="020B0604020202020204" pitchFamily="34" charset="0"/>
            </a:rPr>
            <a:t>solventación</a:t>
          </a:r>
          <a:r>
            <a:rPr lang="es-MX" sz="2400" b="1" dirty="0" smtClean="0">
              <a:latin typeface="Arial" panose="020B0604020202020204" pitchFamily="34" charset="0"/>
              <a:cs typeface="Arial" panose="020B0604020202020204" pitchFamily="34" charset="0"/>
            </a:rPr>
            <a:t> de las observaciones de auditoría, igualmente homologados.</a:t>
          </a:r>
          <a:endParaRPr lang="es-MX" sz="2400" b="1" dirty="0">
            <a:latin typeface="Arial" panose="020B0604020202020204" pitchFamily="34" charset="0"/>
            <a:cs typeface="Arial" panose="020B0604020202020204" pitchFamily="34" charset="0"/>
          </a:endParaRPr>
        </a:p>
      </dgm:t>
    </dgm:pt>
    <dgm:pt modelId="{195A8198-C460-43BF-A988-6574F68A58A0}" type="parTrans" cxnId="{DA971431-306E-4E03-9A0C-48B1861AD5A1}">
      <dgm:prSet/>
      <dgm:spPr/>
      <dgm:t>
        <a:bodyPr/>
        <a:lstStyle/>
        <a:p>
          <a:endParaRPr lang="es-ES"/>
        </a:p>
      </dgm:t>
    </dgm:pt>
    <dgm:pt modelId="{D7DEEB53-97A3-40EF-BCEE-9820AFAEB46D}" type="sibTrans" cxnId="{DA971431-306E-4E03-9A0C-48B1861AD5A1}">
      <dgm:prSet/>
      <dgm:spPr/>
      <dgm:t>
        <a:bodyPr/>
        <a:lstStyle/>
        <a:p>
          <a:endParaRPr lang="es-ES"/>
        </a:p>
      </dgm:t>
    </dgm:pt>
    <dgm:pt modelId="{B3628495-C5BF-48D5-9537-1BFD7E0A653D}" type="pres">
      <dgm:prSet presAssocID="{E1AE3DFE-67FE-43B4-B677-BF64339AC911}" presName="Name0" presStyleCnt="0">
        <dgm:presLayoutVars>
          <dgm:chPref val="1"/>
          <dgm:dir/>
          <dgm:animOne val="branch"/>
          <dgm:animLvl val="lvl"/>
          <dgm:resizeHandles/>
        </dgm:presLayoutVars>
      </dgm:prSet>
      <dgm:spPr/>
      <dgm:t>
        <a:bodyPr/>
        <a:lstStyle/>
        <a:p>
          <a:endParaRPr lang="es-ES"/>
        </a:p>
      </dgm:t>
    </dgm:pt>
    <dgm:pt modelId="{0B54762F-A30D-40AF-A503-F4A74677A514}" type="pres">
      <dgm:prSet presAssocID="{9D2B06EC-E169-43A4-BEBC-009747E56E03}" presName="vertOne" presStyleCnt="0"/>
      <dgm:spPr/>
    </dgm:pt>
    <dgm:pt modelId="{819D0D40-FABC-412C-AB40-A562ACBCF6C5}" type="pres">
      <dgm:prSet presAssocID="{9D2B06EC-E169-43A4-BEBC-009747E56E03}" presName="txOne" presStyleLbl="node0" presStyleIdx="0" presStyleCnt="3" custLinFactNeighborX="2793">
        <dgm:presLayoutVars>
          <dgm:chPref val="3"/>
        </dgm:presLayoutVars>
      </dgm:prSet>
      <dgm:spPr/>
      <dgm:t>
        <a:bodyPr/>
        <a:lstStyle/>
        <a:p>
          <a:endParaRPr lang="es-ES"/>
        </a:p>
      </dgm:t>
    </dgm:pt>
    <dgm:pt modelId="{104EC520-483C-47C4-9682-BD72E66E4F8D}" type="pres">
      <dgm:prSet presAssocID="{9D2B06EC-E169-43A4-BEBC-009747E56E03}" presName="horzOne" presStyleCnt="0"/>
      <dgm:spPr/>
    </dgm:pt>
    <dgm:pt modelId="{1C0BD131-036C-4152-BB88-1A82AC486787}" type="pres">
      <dgm:prSet presAssocID="{B505338B-3EFB-4512-9731-0DC4A9B5D367}" presName="sibSpaceOne" presStyleCnt="0"/>
      <dgm:spPr/>
    </dgm:pt>
    <dgm:pt modelId="{F3055DAF-30D6-4CDD-9B11-6E986A49FB87}" type="pres">
      <dgm:prSet presAssocID="{E2ED6D16-07D2-4B8C-A509-4F83B162B2D3}" presName="vertOne" presStyleCnt="0"/>
      <dgm:spPr/>
    </dgm:pt>
    <dgm:pt modelId="{AD1C5D3F-BE9B-47EA-A0C5-3D4409F76FC1}" type="pres">
      <dgm:prSet presAssocID="{E2ED6D16-07D2-4B8C-A509-4F83B162B2D3}" presName="txOne" presStyleLbl="node0" presStyleIdx="1" presStyleCnt="3">
        <dgm:presLayoutVars>
          <dgm:chPref val="3"/>
        </dgm:presLayoutVars>
      </dgm:prSet>
      <dgm:spPr/>
      <dgm:t>
        <a:bodyPr/>
        <a:lstStyle/>
        <a:p>
          <a:endParaRPr lang="es-ES"/>
        </a:p>
      </dgm:t>
    </dgm:pt>
    <dgm:pt modelId="{AD09FF55-FE4F-47E1-874A-4E7569063350}" type="pres">
      <dgm:prSet presAssocID="{E2ED6D16-07D2-4B8C-A509-4F83B162B2D3}" presName="horzOne" presStyleCnt="0"/>
      <dgm:spPr/>
    </dgm:pt>
    <dgm:pt modelId="{A2635486-16DD-4241-9BEB-539C281686CF}" type="pres">
      <dgm:prSet presAssocID="{F2D53896-A429-4B1E-A6D4-D2AF0A365AC3}" presName="sibSpaceOne" presStyleCnt="0"/>
      <dgm:spPr/>
    </dgm:pt>
    <dgm:pt modelId="{2EFF3D7E-5AF0-4720-B8B3-43770F221B5E}" type="pres">
      <dgm:prSet presAssocID="{6575BA3E-1CD6-4CE8-B1C9-B45775F3FCA6}" presName="vertOne" presStyleCnt="0"/>
      <dgm:spPr/>
    </dgm:pt>
    <dgm:pt modelId="{11921FA4-8A8F-4C0A-9205-8D9748A709D5}" type="pres">
      <dgm:prSet presAssocID="{6575BA3E-1CD6-4CE8-B1C9-B45775F3FCA6}" presName="txOne" presStyleLbl="node0" presStyleIdx="2" presStyleCnt="3" custScaleX="114675">
        <dgm:presLayoutVars>
          <dgm:chPref val="3"/>
        </dgm:presLayoutVars>
      </dgm:prSet>
      <dgm:spPr/>
      <dgm:t>
        <a:bodyPr/>
        <a:lstStyle/>
        <a:p>
          <a:endParaRPr lang="es-ES"/>
        </a:p>
      </dgm:t>
    </dgm:pt>
    <dgm:pt modelId="{AC9D668B-303E-4D67-831C-39ACB918D079}" type="pres">
      <dgm:prSet presAssocID="{6575BA3E-1CD6-4CE8-B1C9-B45775F3FCA6}" presName="horzOne" presStyleCnt="0"/>
      <dgm:spPr/>
    </dgm:pt>
  </dgm:ptLst>
  <dgm:cxnLst>
    <dgm:cxn modelId="{672D9024-3206-4B98-ACA4-F106C1890511}" srcId="{E1AE3DFE-67FE-43B4-B677-BF64339AC911}" destId="{E2ED6D16-07D2-4B8C-A509-4F83B162B2D3}" srcOrd="1" destOrd="0" parTransId="{46E13D1F-0177-47F4-9EBD-C2186B8A8E98}" sibTransId="{F2D53896-A429-4B1E-A6D4-D2AF0A365AC3}"/>
    <dgm:cxn modelId="{1640BC32-7A03-446C-9EF0-607F17338D92}" type="presOf" srcId="{6575BA3E-1CD6-4CE8-B1C9-B45775F3FCA6}" destId="{11921FA4-8A8F-4C0A-9205-8D9748A709D5}" srcOrd="0" destOrd="0" presId="urn:microsoft.com/office/officeart/2005/8/layout/hierarchy4"/>
    <dgm:cxn modelId="{B767AFDE-5985-4D8D-9C2F-07924C947778}" type="presOf" srcId="{E2ED6D16-07D2-4B8C-A509-4F83B162B2D3}" destId="{AD1C5D3F-BE9B-47EA-A0C5-3D4409F76FC1}" srcOrd="0" destOrd="0" presId="urn:microsoft.com/office/officeart/2005/8/layout/hierarchy4"/>
    <dgm:cxn modelId="{60BFE6E7-B6AC-4D8F-A5A7-F983FD70DF4A}" srcId="{E1AE3DFE-67FE-43B4-B677-BF64339AC911}" destId="{9D2B06EC-E169-43A4-BEBC-009747E56E03}" srcOrd="0" destOrd="0" parTransId="{054305AA-9B84-4F2B-AD60-78E670854340}" sibTransId="{B505338B-3EFB-4512-9731-0DC4A9B5D367}"/>
    <dgm:cxn modelId="{DA971431-306E-4E03-9A0C-48B1861AD5A1}" srcId="{E1AE3DFE-67FE-43B4-B677-BF64339AC911}" destId="{6575BA3E-1CD6-4CE8-B1C9-B45775F3FCA6}" srcOrd="2" destOrd="0" parTransId="{195A8198-C460-43BF-A988-6574F68A58A0}" sibTransId="{D7DEEB53-97A3-40EF-BCEE-9820AFAEB46D}"/>
    <dgm:cxn modelId="{7F5493E8-1D50-47BA-8AAC-7B3F88CBB0AC}" type="presOf" srcId="{9D2B06EC-E169-43A4-BEBC-009747E56E03}" destId="{819D0D40-FABC-412C-AB40-A562ACBCF6C5}" srcOrd="0" destOrd="0" presId="urn:microsoft.com/office/officeart/2005/8/layout/hierarchy4"/>
    <dgm:cxn modelId="{96468496-810F-4C8D-8241-575B86B3BF77}" type="presOf" srcId="{E1AE3DFE-67FE-43B4-B677-BF64339AC911}" destId="{B3628495-C5BF-48D5-9537-1BFD7E0A653D}" srcOrd="0" destOrd="0" presId="urn:microsoft.com/office/officeart/2005/8/layout/hierarchy4"/>
    <dgm:cxn modelId="{6C093C54-1271-4ED1-9E00-311777812D47}" type="presParOf" srcId="{B3628495-C5BF-48D5-9537-1BFD7E0A653D}" destId="{0B54762F-A30D-40AF-A503-F4A74677A514}" srcOrd="0" destOrd="0" presId="urn:microsoft.com/office/officeart/2005/8/layout/hierarchy4"/>
    <dgm:cxn modelId="{E4D8BBC4-C2D3-457E-A0EE-D54354151261}" type="presParOf" srcId="{0B54762F-A30D-40AF-A503-F4A74677A514}" destId="{819D0D40-FABC-412C-AB40-A562ACBCF6C5}" srcOrd="0" destOrd="0" presId="urn:microsoft.com/office/officeart/2005/8/layout/hierarchy4"/>
    <dgm:cxn modelId="{CFBAA4F3-1AB2-4006-B6D5-C5B65D27E21C}" type="presParOf" srcId="{0B54762F-A30D-40AF-A503-F4A74677A514}" destId="{104EC520-483C-47C4-9682-BD72E66E4F8D}" srcOrd="1" destOrd="0" presId="urn:microsoft.com/office/officeart/2005/8/layout/hierarchy4"/>
    <dgm:cxn modelId="{C849C5F9-29A9-41F8-802D-AE476E20F728}" type="presParOf" srcId="{B3628495-C5BF-48D5-9537-1BFD7E0A653D}" destId="{1C0BD131-036C-4152-BB88-1A82AC486787}" srcOrd="1" destOrd="0" presId="urn:microsoft.com/office/officeart/2005/8/layout/hierarchy4"/>
    <dgm:cxn modelId="{E87B303F-5487-4655-8FE9-BC5FBF9E5E44}" type="presParOf" srcId="{B3628495-C5BF-48D5-9537-1BFD7E0A653D}" destId="{F3055DAF-30D6-4CDD-9B11-6E986A49FB87}" srcOrd="2" destOrd="0" presId="urn:microsoft.com/office/officeart/2005/8/layout/hierarchy4"/>
    <dgm:cxn modelId="{815FEBEF-07E9-4192-AB44-84651F2A4C66}" type="presParOf" srcId="{F3055DAF-30D6-4CDD-9B11-6E986A49FB87}" destId="{AD1C5D3F-BE9B-47EA-A0C5-3D4409F76FC1}" srcOrd="0" destOrd="0" presId="urn:microsoft.com/office/officeart/2005/8/layout/hierarchy4"/>
    <dgm:cxn modelId="{F81F1AF5-E818-4DA8-B268-7D1C5016B119}" type="presParOf" srcId="{F3055DAF-30D6-4CDD-9B11-6E986A49FB87}" destId="{AD09FF55-FE4F-47E1-874A-4E7569063350}" srcOrd="1" destOrd="0" presId="urn:microsoft.com/office/officeart/2005/8/layout/hierarchy4"/>
    <dgm:cxn modelId="{51098950-6566-4988-8075-5858C066F57E}" type="presParOf" srcId="{B3628495-C5BF-48D5-9537-1BFD7E0A653D}" destId="{A2635486-16DD-4241-9BEB-539C281686CF}" srcOrd="3" destOrd="0" presId="urn:microsoft.com/office/officeart/2005/8/layout/hierarchy4"/>
    <dgm:cxn modelId="{EB82ECC6-716B-407C-B464-907AA8C5CBFE}" type="presParOf" srcId="{B3628495-C5BF-48D5-9537-1BFD7E0A653D}" destId="{2EFF3D7E-5AF0-4720-B8B3-43770F221B5E}" srcOrd="4" destOrd="0" presId="urn:microsoft.com/office/officeart/2005/8/layout/hierarchy4"/>
    <dgm:cxn modelId="{DD5DDCEE-9C0B-4EC8-8A26-DAE3A9A4D072}" type="presParOf" srcId="{2EFF3D7E-5AF0-4720-B8B3-43770F221B5E}" destId="{11921FA4-8A8F-4C0A-9205-8D9748A709D5}" srcOrd="0" destOrd="0" presId="urn:microsoft.com/office/officeart/2005/8/layout/hierarchy4"/>
    <dgm:cxn modelId="{B8C61E43-6180-431A-96DB-40BE80F4D1DA}" type="presParOf" srcId="{2EFF3D7E-5AF0-4720-B8B3-43770F221B5E}" destId="{AC9D668B-303E-4D67-831C-39ACB918D07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C7D593E-4F31-4E20-9EDB-00ABE86D566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D77FE83E-ABD7-4BF0-B74B-259A673C3A32}">
      <dgm:prSet custT="1"/>
      <dgm:spPr>
        <a:solidFill>
          <a:schemeClr val="accent3">
            <a:lumMod val="50000"/>
          </a:schemeClr>
        </a:solidFill>
      </dgm:spPr>
      <dgm:t>
        <a:bodyPr/>
        <a:lstStyle/>
        <a:p>
          <a:pPr rtl="0"/>
          <a:r>
            <a:rPr lang="es-MX" sz="2400" b="1" dirty="0" smtClean="0">
              <a:latin typeface="Arial" panose="020B0604020202020204" pitchFamily="34" charset="0"/>
              <a:cs typeface="Arial" panose="020B0604020202020204" pitchFamily="34" charset="0"/>
            </a:rPr>
            <a:t>Impulsar la homologación de los marcos jurídicos de las EEF para la fiscalización</a:t>
          </a:r>
          <a:endParaRPr lang="es-MX" sz="2400" dirty="0">
            <a:latin typeface="Arial" panose="020B0604020202020204" pitchFamily="34" charset="0"/>
            <a:cs typeface="Arial" panose="020B0604020202020204" pitchFamily="34" charset="0"/>
          </a:endParaRPr>
        </a:p>
      </dgm:t>
    </dgm:pt>
    <dgm:pt modelId="{8A40980B-02FA-45CF-B6D4-024B674E8C55}" type="parTrans" cxnId="{DA937562-14AE-4DE2-A9EF-936396DB4A46}">
      <dgm:prSet/>
      <dgm:spPr/>
      <dgm:t>
        <a:bodyPr/>
        <a:lstStyle/>
        <a:p>
          <a:endParaRPr lang="es-ES"/>
        </a:p>
      </dgm:t>
    </dgm:pt>
    <dgm:pt modelId="{DD7E1BD8-215F-47E2-AAF7-F5BD89F03B5C}" type="sibTrans" cxnId="{DA937562-14AE-4DE2-A9EF-936396DB4A46}">
      <dgm:prSet/>
      <dgm:spPr/>
      <dgm:t>
        <a:bodyPr/>
        <a:lstStyle/>
        <a:p>
          <a:endParaRPr lang="es-ES"/>
        </a:p>
      </dgm:t>
    </dgm:pt>
    <dgm:pt modelId="{278B38E9-3FDC-4BDE-A94C-439977F3AB7C}">
      <dgm:prSet custT="1"/>
      <dgm:spPr>
        <a:solidFill>
          <a:srgbClr val="008000"/>
        </a:solidFill>
      </dgm:spPr>
      <dgm:t>
        <a:bodyPr/>
        <a:lstStyle/>
        <a:p>
          <a:pPr rtl="0"/>
          <a:r>
            <a:rPr lang="es-MX" sz="2400" b="1" dirty="0" smtClean="0">
              <a:latin typeface="Arial" panose="020B0604020202020204" pitchFamily="34" charset="0"/>
              <a:cs typeface="Arial" panose="020B0604020202020204" pitchFamily="34" charset="0"/>
            </a:rPr>
            <a:t>Impulsar la construcción  de marcos conceptuales homologados respecto de la fiscalización y la forma de registro de las auditorías y su información asociada. </a:t>
          </a:r>
          <a:endParaRPr lang="es-MX" sz="2400" dirty="0">
            <a:latin typeface="Arial" panose="020B0604020202020204" pitchFamily="34" charset="0"/>
            <a:cs typeface="Arial" panose="020B0604020202020204" pitchFamily="34" charset="0"/>
          </a:endParaRPr>
        </a:p>
      </dgm:t>
    </dgm:pt>
    <dgm:pt modelId="{7B1C8E15-1107-4C18-9523-A2AE134EC1A0}" type="parTrans" cxnId="{C060DA9F-08E2-4274-8A47-FC597A6D853B}">
      <dgm:prSet/>
      <dgm:spPr/>
      <dgm:t>
        <a:bodyPr/>
        <a:lstStyle/>
        <a:p>
          <a:endParaRPr lang="es-ES"/>
        </a:p>
      </dgm:t>
    </dgm:pt>
    <dgm:pt modelId="{CE886FC2-D4A3-44F1-9009-7549D9292D7B}" type="sibTrans" cxnId="{C060DA9F-08E2-4274-8A47-FC597A6D853B}">
      <dgm:prSet/>
      <dgm:spPr/>
      <dgm:t>
        <a:bodyPr/>
        <a:lstStyle/>
        <a:p>
          <a:endParaRPr lang="es-ES"/>
        </a:p>
      </dgm:t>
    </dgm:pt>
    <dgm:pt modelId="{89896033-50D6-40A6-9F77-C12666DB7AAC}" type="pres">
      <dgm:prSet presAssocID="{FC7D593E-4F31-4E20-9EDB-00ABE86D566C}" presName="CompostProcess" presStyleCnt="0">
        <dgm:presLayoutVars>
          <dgm:dir/>
          <dgm:resizeHandles val="exact"/>
        </dgm:presLayoutVars>
      </dgm:prSet>
      <dgm:spPr/>
      <dgm:t>
        <a:bodyPr/>
        <a:lstStyle/>
        <a:p>
          <a:endParaRPr lang="es-ES"/>
        </a:p>
      </dgm:t>
    </dgm:pt>
    <dgm:pt modelId="{5374CF21-B1A2-4A74-8E63-9399C9DF3474}" type="pres">
      <dgm:prSet presAssocID="{FC7D593E-4F31-4E20-9EDB-00ABE86D566C}" presName="arrow" presStyleLbl="bgShp" presStyleIdx="0" presStyleCnt="1"/>
      <dgm:spPr/>
    </dgm:pt>
    <dgm:pt modelId="{F5D494D5-CA33-4C4F-9D94-95DB8D083244}" type="pres">
      <dgm:prSet presAssocID="{FC7D593E-4F31-4E20-9EDB-00ABE86D566C}" presName="linearProcess" presStyleCnt="0"/>
      <dgm:spPr/>
    </dgm:pt>
    <dgm:pt modelId="{5568983E-4B6B-427C-B89F-3833743AE1F4}" type="pres">
      <dgm:prSet presAssocID="{D77FE83E-ABD7-4BF0-B74B-259A673C3A32}" presName="textNode" presStyleLbl="node1" presStyleIdx="0" presStyleCnt="2" custScaleY="139706" custLinFactNeighborX="-1037" custLinFactNeighborY="-3676">
        <dgm:presLayoutVars>
          <dgm:bulletEnabled val="1"/>
        </dgm:presLayoutVars>
      </dgm:prSet>
      <dgm:spPr/>
      <dgm:t>
        <a:bodyPr/>
        <a:lstStyle/>
        <a:p>
          <a:endParaRPr lang="es-ES"/>
        </a:p>
      </dgm:t>
    </dgm:pt>
    <dgm:pt modelId="{3CB66DE9-78B3-4498-A284-C739D14C357B}" type="pres">
      <dgm:prSet presAssocID="{DD7E1BD8-215F-47E2-AAF7-F5BD89F03B5C}" presName="sibTrans" presStyleCnt="0"/>
      <dgm:spPr/>
    </dgm:pt>
    <dgm:pt modelId="{E41FF881-FE6A-4DF5-9985-47FA4872A812}" type="pres">
      <dgm:prSet presAssocID="{278B38E9-3FDC-4BDE-A94C-439977F3AB7C}" presName="textNode" presStyleLbl="node1" presStyleIdx="1" presStyleCnt="2" custScaleY="132353" custLinFactNeighborX="-78917" custLinFactNeighborY="-3676">
        <dgm:presLayoutVars>
          <dgm:bulletEnabled val="1"/>
        </dgm:presLayoutVars>
      </dgm:prSet>
      <dgm:spPr/>
      <dgm:t>
        <a:bodyPr/>
        <a:lstStyle/>
        <a:p>
          <a:endParaRPr lang="es-ES"/>
        </a:p>
      </dgm:t>
    </dgm:pt>
  </dgm:ptLst>
  <dgm:cxnLst>
    <dgm:cxn modelId="{DA937562-14AE-4DE2-A9EF-936396DB4A46}" srcId="{FC7D593E-4F31-4E20-9EDB-00ABE86D566C}" destId="{D77FE83E-ABD7-4BF0-B74B-259A673C3A32}" srcOrd="0" destOrd="0" parTransId="{8A40980B-02FA-45CF-B6D4-024B674E8C55}" sibTransId="{DD7E1BD8-215F-47E2-AAF7-F5BD89F03B5C}"/>
    <dgm:cxn modelId="{5C99C176-F52B-428B-87B0-571296363F8A}" type="presOf" srcId="{D77FE83E-ABD7-4BF0-B74B-259A673C3A32}" destId="{5568983E-4B6B-427C-B89F-3833743AE1F4}" srcOrd="0" destOrd="0" presId="urn:microsoft.com/office/officeart/2005/8/layout/hProcess9"/>
    <dgm:cxn modelId="{C060DA9F-08E2-4274-8A47-FC597A6D853B}" srcId="{FC7D593E-4F31-4E20-9EDB-00ABE86D566C}" destId="{278B38E9-3FDC-4BDE-A94C-439977F3AB7C}" srcOrd="1" destOrd="0" parTransId="{7B1C8E15-1107-4C18-9523-A2AE134EC1A0}" sibTransId="{CE886FC2-D4A3-44F1-9009-7549D9292D7B}"/>
    <dgm:cxn modelId="{A2486F08-2CF1-4738-9143-B235084BD79F}" type="presOf" srcId="{278B38E9-3FDC-4BDE-A94C-439977F3AB7C}" destId="{E41FF881-FE6A-4DF5-9985-47FA4872A812}" srcOrd="0" destOrd="0" presId="urn:microsoft.com/office/officeart/2005/8/layout/hProcess9"/>
    <dgm:cxn modelId="{6A581EB5-1E9A-4EC2-B81F-E00A63C23280}" type="presOf" srcId="{FC7D593E-4F31-4E20-9EDB-00ABE86D566C}" destId="{89896033-50D6-40A6-9F77-C12666DB7AAC}" srcOrd="0" destOrd="0" presId="urn:microsoft.com/office/officeart/2005/8/layout/hProcess9"/>
    <dgm:cxn modelId="{3AD93438-FBDB-440F-9BAB-03B1F156EEAA}" type="presParOf" srcId="{89896033-50D6-40A6-9F77-C12666DB7AAC}" destId="{5374CF21-B1A2-4A74-8E63-9399C9DF3474}" srcOrd="0" destOrd="0" presId="urn:microsoft.com/office/officeart/2005/8/layout/hProcess9"/>
    <dgm:cxn modelId="{1940E4FF-45A3-4E6A-9EF5-02993FE5DD16}" type="presParOf" srcId="{89896033-50D6-40A6-9F77-C12666DB7AAC}" destId="{F5D494D5-CA33-4C4F-9D94-95DB8D083244}" srcOrd="1" destOrd="0" presId="urn:microsoft.com/office/officeart/2005/8/layout/hProcess9"/>
    <dgm:cxn modelId="{5DA8D334-0B77-4F92-8BDD-557100EDAFF1}" type="presParOf" srcId="{F5D494D5-CA33-4C4F-9D94-95DB8D083244}" destId="{5568983E-4B6B-427C-B89F-3833743AE1F4}" srcOrd="0" destOrd="0" presId="urn:microsoft.com/office/officeart/2005/8/layout/hProcess9"/>
    <dgm:cxn modelId="{79504E1A-D2E6-4EF5-A92A-D38EF8BA1AF0}" type="presParOf" srcId="{F5D494D5-CA33-4C4F-9D94-95DB8D083244}" destId="{3CB66DE9-78B3-4498-A284-C739D14C357B}" srcOrd="1" destOrd="0" presId="urn:microsoft.com/office/officeart/2005/8/layout/hProcess9"/>
    <dgm:cxn modelId="{68CDAE20-5D9F-421B-A42B-53D904657CEB}" type="presParOf" srcId="{F5D494D5-CA33-4C4F-9D94-95DB8D083244}" destId="{E41FF881-FE6A-4DF5-9985-47FA4872A812}"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B6A0E57-5182-4896-BAF1-B7335F42572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A2DBA815-C0C1-4265-A6FE-848AA0E37344}">
      <dgm:prSet custT="1"/>
      <dgm:spPr/>
      <dgm:t>
        <a:bodyPr/>
        <a:lstStyle/>
        <a:p>
          <a:pPr rtl="0"/>
          <a:r>
            <a:rPr lang="es-MX" sz="2400" b="1" dirty="0" smtClean="0">
              <a:latin typeface="Arial" panose="020B0604020202020204" pitchFamily="34" charset="0"/>
              <a:cs typeface="Arial" panose="020B0604020202020204" pitchFamily="34" charset="0"/>
            </a:rPr>
            <a:t>En un mediano plazo, el Sistema de Información y Comunicación del SNF deberá incluir adicionalmente la información referente a:</a:t>
          </a:r>
          <a:endParaRPr lang="es-MX" sz="2400" dirty="0">
            <a:latin typeface="Arial" panose="020B0604020202020204" pitchFamily="34" charset="0"/>
            <a:cs typeface="Arial" panose="020B0604020202020204" pitchFamily="34" charset="0"/>
          </a:endParaRPr>
        </a:p>
      </dgm:t>
    </dgm:pt>
    <dgm:pt modelId="{3121388C-FED7-4973-B276-925EECF1E4ED}" type="parTrans" cxnId="{69596BFE-1554-479D-9AD4-0C28965B3F39}">
      <dgm:prSet/>
      <dgm:spPr/>
      <dgm:t>
        <a:bodyPr/>
        <a:lstStyle/>
        <a:p>
          <a:endParaRPr lang="es-ES"/>
        </a:p>
      </dgm:t>
    </dgm:pt>
    <dgm:pt modelId="{68D1C67E-8589-436F-A743-C3F24C5595DB}" type="sibTrans" cxnId="{69596BFE-1554-479D-9AD4-0C28965B3F39}">
      <dgm:prSet/>
      <dgm:spPr/>
      <dgm:t>
        <a:bodyPr/>
        <a:lstStyle/>
        <a:p>
          <a:endParaRPr lang="es-ES"/>
        </a:p>
      </dgm:t>
    </dgm:pt>
    <dgm:pt modelId="{B608D47A-7581-4293-856D-BF01019721B9}">
      <dgm:prSet custT="1"/>
      <dgm:spPr/>
      <dgm:t>
        <a:bodyPr/>
        <a:lstStyle/>
        <a:p>
          <a:pPr rtl="0"/>
          <a:r>
            <a:rPr lang="es-MX" sz="2400" b="1" dirty="0" smtClean="0">
              <a:latin typeface="Arial" panose="020B0604020202020204" pitchFamily="34" charset="0"/>
              <a:cs typeface="Arial" panose="020B0604020202020204" pitchFamily="34" charset="0"/>
            </a:rPr>
            <a:t>Informes de auditoría y otros informes sobre los resultados de la fiscalización y auditoría.</a:t>
          </a:r>
          <a:endParaRPr lang="es-MX" sz="2400" dirty="0">
            <a:latin typeface="Arial" panose="020B0604020202020204" pitchFamily="34" charset="0"/>
            <a:cs typeface="Arial" panose="020B0604020202020204" pitchFamily="34" charset="0"/>
          </a:endParaRPr>
        </a:p>
      </dgm:t>
    </dgm:pt>
    <dgm:pt modelId="{DA413169-28A7-46FB-87A6-C22F9052236A}" type="parTrans" cxnId="{E7FF4B30-3D01-411C-B15F-C96AD6593E39}">
      <dgm:prSet/>
      <dgm:spPr/>
      <dgm:t>
        <a:bodyPr/>
        <a:lstStyle/>
        <a:p>
          <a:endParaRPr lang="es-ES"/>
        </a:p>
      </dgm:t>
    </dgm:pt>
    <dgm:pt modelId="{8653C59D-EA14-4B61-B8CC-95696F74060E}" type="sibTrans" cxnId="{E7FF4B30-3D01-411C-B15F-C96AD6593E39}">
      <dgm:prSet/>
      <dgm:spPr/>
      <dgm:t>
        <a:bodyPr/>
        <a:lstStyle/>
        <a:p>
          <a:endParaRPr lang="es-ES"/>
        </a:p>
      </dgm:t>
    </dgm:pt>
    <dgm:pt modelId="{9D11EBE8-2368-4D1A-82CF-639B3981ECB9}">
      <dgm:prSet custT="1"/>
      <dgm:spPr/>
      <dgm:t>
        <a:bodyPr/>
        <a:lstStyle/>
        <a:p>
          <a:pPr rtl="0"/>
          <a:r>
            <a:rPr lang="es-MX" sz="2400" b="1" dirty="0" smtClean="0">
              <a:latin typeface="Arial" panose="020B0604020202020204" pitchFamily="34" charset="0"/>
              <a:cs typeface="Arial" panose="020B0604020202020204" pitchFamily="34" charset="0"/>
            </a:rPr>
            <a:t>Acciones promovidas y seguimiento de las mismas. </a:t>
          </a:r>
          <a:endParaRPr lang="es-MX" sz="2400" dirty="0">
            <a:latin typeface="Arial" panose="020B0604020202020204" pitchFamily="34" charset="0"/>
            <a:cs typeface="Arial" panose="020B0604020202020204" pitchFamily="34" charset="0"/>
          </a:endParaRPr>
        </a:p>
      </dgm:t>
    </dgm:pt>
    <dgm:pt modelId="{8FA43432-CD21-4F5E-A172-56EDA792306B}" type="parTrans" cxnId="{1A6AABD6-8294-4104-A501-F9C096BCC507}">
      <dgm:prSet/>
      <dgm:spPr/>
      <dgm:t>
        <a:bodyPr/>
        <a:lstStyle/>
        <a:p>
          <a:endParaRPr lang="es-ES"/>
        </a:p>
      </dgm:t>
    </dgm:pt>
    <dgm:pt modelId="{AFA79291-392B-457D-9C58-E521D44021BD}" type="sibTrans" cxnId="{1A6AABD6-8294-4104-A501-F9C096BCC507}">
      <dgm:prSet/>
      <dgm:spPr/>
      <dgm:t>
        <a:bodyPr/>
        <a:lstStyle/>
        <a:p>
          <a:endParaRPr lang="es-ES"/>
        </a:p>
      </dgm:t>
    </dgm:pt>
    <dgm:pt modelId="{AAB2FF91-FDC7-42A4-8B74-4B8B99866F63}">
      <dgm:prSet custT="1"/>
      <dgm:spPr/>
      <dgm:t>
        <a:bodyPr/>
        <a:lstStyle/>
        <a:p>
          <a:pPr rtl="0"/>
          <a:r>
            <a:rPr lang="es-MX" sz="2400" b="1" dirty="0" smtClean="0">
              <a:latin typeface="Arial" panose="020B0604020202020204" pitchFamily="34" charset="0"/>
              <a:cs typeface="Arial" panose="020B0604020202020204" pitchFamily="34" charset="0"/>
            </a:rPr>
            <a:t>Información para la planeación del Programa de Auditorías.</a:t>
          </a:r>
          <a:endParaRPr lang="es-MX" sz="2400" dirty="0">
            <a:latin typeface="Arial" panose="020B0604020202020204" pitchFamily="34" charset="0"/>
            <a:cs typeface="Arial" panose="020B0604020202020204" pitchFamily="34" charset="0"/>
          </a:endParaRPr>
        </a:p>
      </dgm:t>
    </dgm:pt>
    <dgm:pt modelId="{AEFF24F6-E9F8-48C3-859F-6B467870165D}" type="parTrans" cxnId="{7D2839B6-618E-4C69-95E5-D7D7FDA31E3C}">
      <dgm:prSet/>
      <dgm:spPr/>
      <dgm:t>
        <a:bodyPr/>
        <a:lstStyle/>
        <a:p>
          <a:endParaRPr lang="es-ES"/>
        </a:p>
      </dgm:t>
    </dgm:pt>
    <dgm:pt modelId="{BABA949D-4EAB-405D-B254-FC14A29AB377}" type="sibTrans" cxnId="{7D2839B6-618E-4C69-95E5-D7D7FDA31E3C}">
      <dgm:prSet/>
      <dgm:spPr/>
      <dgm:t>
        <a:bodyPr/>
        <a:lstStyle/>
        <a:p>
          <a:endParaRPr lang="es-ES"/>
        </a:p>
      </dgm:t>
    </dgm:pt>
    <dgm:pt modelId="{3476CB52-DB9B-4E41-B982-B68E157EA310}">
      <dgm:prSet custT="1"/>
      <dgm:spPr/>
      <dgm:t>
        <a:bodyPr/>
        <a:lstStyle/>
        <a:p>
          <a:pPr rtl="0"/>
          <a:r>
            <a:rPr lang="es-MX" sz="2400" b="1" dirty="0" smtClean="0">
              <a:latin typeface="Arial" panose="020B0604020202020204" pitchFamily="34" charset="0"/>
              <a:cs typeface="Arial" panose="020B0604020202020204" pitchFamily="34" charset="0"/>
            </a:rPr>
            <a:t>Otros informes previstos por la normativa.</a:t>
          </a:r>
          <a:endParaRPr lang="es-MX" sz="2400" dirty="0">
            <a:latin typeface="Arial" panose="020B0604020202020204" pitchFamily="34" charset="0"/>
            <a:cs typeface="Arial" panose="020B0604020202020204" pitchFamily="34" charset="0"/>
          </a:endParaRPr>
        </a:p>
      </dgm:t>
    </dgm:pt>
    <dgm:pt modelId="{074D08E5-60B3-40B0-BE01-D99ADD336330}" type="parTrans" cxnId="{087C074C-4AF3-4E38-925C-F4D139136558}">
      <dgm:prSet/>
      <dgm:spPr/>
      <dgm:t>
        <a:bodyPr/>
        <a:lstStyle/>
        <a:p>
          <a:endParaRPr lang="es-ES"/>
        </a:p>
      </dgm:t>
    </dgm:pt>
    <dgm:pt modelId="{C0EBE903-6365-4CBE-954E-40DF71317B2E}" type="sibTrans" cxnId="{087C074C-4AF3-4E38-925C-F4D139136558}">
      <dgm:prSet/>
      <dgm:spPr/>
      <dgm:t>
        <a:bodyPr/>
        <a:lstStyle/>
        <a:p>
          <a:endParaRPr lang="es-ES"/>
        </a:p>
      </dgm:t>
    </dgm:pt>
    <dgm:pt modelId="{185D1F89-D969-4F94-BCDC-D050F1DC2C1F}" type="pres">
      <dgm:prSet presAssocID="{3B6A0E57-5182-4896-BAF1-B7335F425723}" presName="Name0" presStyleCnt="0">
        <dgm:presLayoutVars>
          <dgm:dir/>
          <dgm:animLvl val="lvl"/>
          <dgm:resizeHandles val="exact"/>
        </dgm:presLayoutVars>
      </dgm:prSet>
      <dgm:spPr/>
      <dgm:t>
        <a:bodyPr/>
        <a:lstStyle/>
        <a:p>
          <a:endParaRPr lang="es-ES"/>
        </a:p>
      </dgm:t>
    </dgm:pt>
    <dgm:pt modelId="{5189757D-5809-43B8-8F72-3BF2D7AA13A5}" type="pres">
      <dgm:prSet presAssocID="{A2DBA815-C0C1-4265-A6FE-848AA0E37344}" presName="composite" presStyleCnt="0"/>
      <dgm:spPr/>
    </dgm:pt>
    <dgm:pt modelId="{BFCD9E11-25EF-4879-98EC-1ACCF595CE29}" type="pres">
      <dgm:prSet presAssocID="{A2DBA815-C0C1-4265-A6FE-848AA0E37344}" presName="parTx" presStyleLbl="alignNode1" presStyleIdx="0" presStyleCnt="1">
        <dgm:presLayoutVars>
          <dgm:chMax val="0"/>
          <dgm:chPref val="0"/>
          <dgm:bulletEnabled val="1"/>
        </dgm:presLayoutVars>
      </dgm:prSet>
      <dgm:spPr/>
      <dgm:t>
        <a:bodyPr/>
        <a:lstStyle/>
        <a:p>
          <a:endParaRPr lang="es-ES"/>
        </a:p>
      </dgm:t>
    </dgm:pt>
    <dgm:pt modelId="{7016B3D8-40F3-4325-80F2-62BAA8CF9521}" type="pres">
      <dgm:prSet presAssocID="{A2DBA815-C0C1-4265-A6FE-848AA0E37344}" presName="desTx" presStyleLbl="alignAccFollowNode1" presStyleIdx="0" presStyleCnt="1">
        <dgm:presLayoutVars>
          <dgm:bulletEnabled val="1"/>
        </dgm:presLayoutVars>
      </dgm:prSet>
      <dgm:spPr/>
      <dgm:t>
        <a:bodyPr/>
        <a:lstStyle/>
        <a:p>
          <a:endParaRPr lang="es-ES"/>
        </a:p>
      </dgm:t>
    </dgm:pt>
  </dgm:ptLst>
  <dgm:cxnLst>
    <dgm:cxn modelId="{7D2839B6-618E-4C69-95E5-D7D7FDA31E3C}" srcId="{A2DBA815-C0C1-4265-A6FE-848AA0E37344}" destId="{AAB2FF91-FDC7-42A4-8B74-4B8B99866F63}" srcOrd="2" destOrd="0" parTransId="{AEFF24F6-E9F8-48C3-859F-6B467870165D}" sibTransId="{BABA949D-4EAB-405D-B254-FC14A29AB377}"/>
    <dgm:cxn modelId="{1A6AABD6-8294-4104-A501-F9C096BCC507}" srcId="{A2DBA815-C0C1-4265-A6FE-848AA0E37344}" destId="{9D11EBE8-2368-4D1A-82CF-639B3981ECB9}" srcOrd="1" destOrd="0" parTransId="{8FA43432-CD21-4F5E-A172-56EDA792306B}" sibTransId="{AFA79291-392B-457D-9C58-E521D44021BD}"/>
    <dgm:cxn modelId="{AC0D0B3E-27D5-46EB-9850-758C94A42A95}" type="presOf" srcId="{B608D47A-7581-4293-856D-BF01019721B9}" destId="{7016B3D8-40F3-4325-80F2-62BAA8CF9521}" srcOrd="0" destOrd="0" presId="urn:microsoft.com/office/officeart/2005/8/layout/hList1"/>
    <dgm:cxn modelId="{2658DA60-38E3-48CB-8D41-CCE1FF8BA29F}" type="presOf" srcId="{A2DBA815-C0C1-4265-A6FE-848AA0E37344}" destId="{BFCD9E11-25EF-4879-98EC-1ACCF595CE29}" srcOrd="0" destOrd="0" presId="urn:microsoft.com/office/officeart/2005/8/layout/hList1"/>
    <dgm:cxn modelId="{64789979-CAB5-4A21-83FF-CEF38A4B4C32}" type="presOf" srcId="{AAB2FF91-FDC7-42A4-8B74-4B8B99866F63}" destId="{7016B3D8-40F3-4325-80F2-62BAA8CF9521}" srcOrd="0" destOrd="2" presId="urn:microsoft.com/office/officeart/2005/8/layout/hList1"/>
    <dgm:cxn modelId="{D169A050-05D1-4042-AFC7-B31475852152}" type="presOf" srcId="{3B6A0E57-5182-4896-BAF1-B7335F425723}" destId="{185D1F89-D969-4F94-BCDC-D050F1DC2C1F}" srcOrd="0" destOrd="0" presId="urn:microsoft.com/office/officeart/2005/8/layout/hList1"/>
    <dgm:cxn modelId="{E7FF4B30-3D01-411C-B15F-C96AD6593E39}" srcId="{A2DBA815-C0C1-4265-A6FE-848AA0E37344}" destId="{B608D47A-7581-4293-856D-BF01019721B9}" srcOrd="0" destOrd="0" parTransId="{DA413169-28A7-46FB-87A6-C22F9052236A}" sibTransId="{8653C59D-EA14-4B61-B8CC-95696F74060E}"/>
    <dgm:cxn modelId="{087C074C-4AF3-4E38-925C-F4D139136558}" srcId="{A2DBA815-C0C1-4265-A6FE-848AA0E37344}" destId="{3476CB52-DB9B-4E41-B982-B68E157EA310}" srcOrd="3" destOrd="0" parTransId="{074D08E5-60B3-40B0-BE01-D99ADD336330}" sibTransId="{C0EBE903-6365-4CBE-954E-40DF71317B2E}"/>
    <dgm:cxn modelId="{D73A5534-ABAC-481C-99E5-547BF009CAB0}" type="presOf" srcId="{3476CB52-DB9B-4E41-B982-B68E157EA310}" destId="{7016B3D8-40F3-4325-80F2-62BAA8CF9521}" srcOrd="0" destOrd="3" presId="urn:microsoft.com/office/officeart/2005/8/layout/hList1"/>
    <dgm:cxn modelId="{69596BFE-1554-479D-9AD4-0C28965B3F39}" srcId="{3B6A0E57-5182-4896-BAF1-B7335F425723}" destId="{A2DBA815-C0C1-4265-A6FE-848AA0E37344}" srcOrd="0" destOrd="0" parTransId="{3121388C-FED7-4973-B276-925EECF1E4ED}" sibTransId="{68D1C67E-8589-436F-A743-C3F24C5595DB}"/>
    <dgm:cxn modelId="{1D2AFB58-0390-4F72-BBE7-A8189135AB87}" type="presOf" srcId="{9D11EBE8-2368-4D1A-82CF-639B3981ECB9}" destId="{7016B3D8-40F3-4325-80F2-62BAA8CF9521}" srcOrd="0" destOrd="1" presId="urn:microsoft.com/office/officeart/2005/8/layout/hList1"/>
    <dgm:cxn modelId="{3E55091B-6C8F-4EBC-B1DB-A2BFFD5EEDF0}" type="presParOf" srcId="{185D1F89-D969-4F94-BCDC-D050F1DC2C1F}" destId="{5189757D-5809-43B8-8F72-3BF2D7AA13A5}" srcOrd="0" destOrd="0" presId="urn:microsoft.com/office/officeart/2005/8/layout/hList1"/>
    <dgm:cxn modelId="{01ECBCC3-5C74-4F0E-AB18-B83873634E5F}" type="presParOf" srcId="{5189757D-5809-43B8-8F72-3BF2D7AA13A5}" destId="{BFCD9E11-25EF-4879-98EC-1ACCF595CE29}" srcOrd="0" destOrd="0" presId="urn:microsoft.com/office/officeart/2005/8/layout/hList1"/>
    <dgm:cxn modelId="{C7D7F85A-93CA-460A-A47F-BEC9A0B4C375}" type="presParOf" srcId="{5189757D-5809-43B8-8F72-3BF2D7AA13A5}" destId="{7016B3D8-40F3-4325-80F2-62BAA8CF95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C80F3-99C6-4FAA-B1D1-FE3860E599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5D4536EC-8C48-454F-ACE3-FB5C37E22E4C}">
      <dgm:prSet custT="1"/>
      <dgm:spPr/>
      <dgm:t>
        <a:bodyPr/>
        <a:lstStyle/>
        <a:p>
          <a:pPr algn="just" rtl="0"/>
          <a:r>
            <a:rPr lang="es-MX" sz="2400" b="1" dirty="0" smtClean="0">
              <a:latin typeface="Arial" panose="020B0604020202020204" pitchFamily="34" charset="0"/>
              <a:cs typeface="Arial" panose="020B0604020202020204" pitchFamily="34" charset="0"/>
            </a:rPr>
            <a:t>El formato será utilizado asimismo para registrar la información de las auditorías a realizarse en la Cuenta Pública 2017 por parte de los integrantes del Sistema Nacional de Fiscalización. </a:t>
          </a:r>
          <a:endParaRPr lang="es-MX" sz="2400" dirty="0">
            <a:latin typeface="Arial" panose="020B0604020202020204" pitchFamily="34" charset="0"/>
            <a:cs typeface="Arial" panose="020B0604020202020204" pitchFamily="34" charset="0"/>
          </a:endParaRPr>
        </a:p>
      </dgm:t>
    </dgm:pt>
    <dgm:pt modelId="{68E85FF5-7AFB-4068-8FDE-8069238C74B1}" type="parTrans" cxnId="{1EE88DFF-54D4-4BFB-97A7-B527FFEDDD89}">
      <dgm:prSet/>
      <dgm:spPr/>
      <dgm:t>
        <a:bodyPr/>
        <a:lstStyle/>
        <a:p>
          <a:endParaRPr lang="es-ES"/>
        </a:p>
      </dgm:t>
    </dgm:pt>
    <dgm:pt modelId="{E96509F2-7AC7-4A0F-A73B-2220B5748620}" type="sibTrans" cxnId="{1EE88DFF-54D4-4BFB-97A7-B527FFEDDD89}">
      <dgm:prSet/>
      <dgm:spPr/>
      <dgm:t>
        <a:bodyPr/>
        <a:lstStyle/>
        <a:p>
          <a:endParaRPr lang="es-ES"/>
        </a:p>
      </dgm:t>
    </dgm:pt>
    <dgm:pt modelId="{F9E0DB1E-8B25-4729-804D-6C09EE663B08}" type="pres">
      <dgm:prSet presAssocID="{2D2C80F3-99C6-4FAA-B1D1-FE3860E5993D}" presName="linear" presStyleCnt="0">
        <dgm:presLayoutVars>
          <dgm:animLvl val="lvl"/>
          <dgm:resizeHandles val="exact"/>
        </dgm:presLayoutVars>
      </dgm:prSet>
      <dgm:spPr/>
      <dgm:t>
        <a:bodyPr/>
        <a:lstStyle/>
        <a:p>
          <a:endParaRPr lang="es-ES"/>
        </a:p>
      </dgm:t>
    </dgm:pt>
    <dgm:pt modelId="{BA3781D9-F3EE-45AC-9558-10CF62C8D709}" type="pres">
      <dgm:prSet presAssocID="{5D4536EC-8C48-454F-ACE3-FB5C37E22E4C}" presName="parentText" presStyleLbl="node1" presStyleIdx="0" presStyleCnt="1" custScaleY="155430" custLinFactNeighborX="-1132" custLinFactNeighborY="3758">
        <dgm:presLayoutVars>
          <dgm:chMax val="0"/>
          <dgm:bulletEnabled val="1"/>
        </dgm:presLayoutVars>
      </dgm:prSet>
      <dgm:spPr/>
      <dgm:t>
        <a:bodyPr/>
        <a:lstStyle/>
        <a:p>
          <a:endParaRPr lang="es-ES"/>
        </a:p>
      </dgm:t>
    </dgm:pt>
  </dgm:ptLst>
  <dgm:cxnLst>
    <dgm:cxn modelId="{9A3455A0-3272-45F4-A6CD-2C855F480F3F}" type="presOf" srcId="{5D4536EC-8C48-454F-ACE3-FB5C37E22E4C}" destId="{BA3781D9-F3EE-45AC-9558-10CF62C8D709}" srcOrd="0" destOrd="0" presId="urn:microsoft.com/office/officeart/2005/8/layout/vList2"/>
    <dgm:cxn modelId="{1EE88DFF-54D4-4BFB-97A7-B527FFEDDD89}" srcId="{2D2C80F3-99C6-4FAA-B1D1-FE3860E5993D}" destId="{5D4536EC-8C48-454F-ACE3-FB5C37E22E4C}" srcOrd="0" destOrd="0" parTransId="{68E85FF5-7AFB-4068-8FDE-8069238C74B1}" sibTransId="{E96509F2-7AC7-4A0F-A73B-2220B5748620}"/>
    <dgm:cxn modelId="{32648CB7-1E23-438E-A34D-B81702396CD2}" type="presOf" srcId="{2D2C80F3-99C6-4FAA-B1D1-FE3860E5993D}" destId="{F9E0DB1E-8B25-4729-804D-6C09EE663B08}" srcOrd="0" destOrd="0" presId="urn:microsoft.com/office/officeart/2005/8/layout/vList2"/>
    <dgm:cxn modelId="{2AB2388C-7143-484A-8812-F40DA289C045}" type="presParOf" srcId="{F9E0DB1E-8B25-4729-804D-6C09EE663B08}" destId="{BA3781D9-F3EE-45AC-9558-10CF62C8D7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04D422-1873-40A6-9647-3C0D40EF582D}"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s-ES"/>
        </a:p>
      </dgm:t>
    </dgm:pt>
    <dgm:pt modelId="{D43A9262-DC32-4645-9B76-FCB249A468C2}">
      <dgm:prSet custT="1"/>
      <dgm:spPr>
        <a:solidFill>
          <a:schemeClr val="tx2"/>
        </a:solidFill>
      </dgm:spPr>
      <dgm:t>
        <a:bodyPr/>
        <a:lstStyle/>
        <a:p>
          <a:pPr rtl="0"/>
          <a:r>
            <a:rPr lang="es-MX" sz="2400" b="1" dirty="0" smtClean="0">
              <a:latin typeface="Arial" panose="020B0604020202020204" pitchFamily="34" charset="0"/>
              <a:cs typeface="Arial" panose="020B0604020202020204" pitchFamily="34" charset="0"/>
            </a:rPr>
            <a:t>Avances en la formulación del Mapa de Fiscalización: Información recibida de las EEF al 31 de octubre.</a:t>
          </a:r>
        </a:p>
        <a:p>
          <a:pPr rtl="0"/>
          <a:endParaRPr lang="es-MX" sz="1900" dirty="0"/>
        </a:p>
      </dgm:t>
    </dgm:pt>
    <dgm:pt modelId="{5C34A118-B5BE-4B88-AE2D-F53E036F87D4}" type="parTrans" cxnId="{2D0A4B99-06F6-452B-BF00-EAFC411D4BE8}">
      <dgm:prSet/>
      <dgm:spPr/>
      <dgm:t>
        <a:bodyPr/>
        <a:lstStyle/>
        <a:p>
          <a:endParaRPr lang="es-ES"/>
        </a:p>
      </dgm:t>
    </dgm:pt>
    <dgm:pt modelId="{3F401003-A825-4844-A56D-968A62BCA5B5}" type="sibTrans" cxnId="{2D0A4B99-06F6-452B-BF00-EAFC411D4BE8}">
      <dgm:prSet/>
      <dgm:spPr/>
      <dgm:t>
        <a:bodyPr/>
        <a:lstStyle/>
        <a:p>
          <a:endParaRPr lang="es-ES"/>
        </a:p>
      </dgm:t>
    </dgm:pt>
    <dgm:pt modelId="{7EC8F093-C3E7-413F-8538-B5B8C931E5B7}">
      <dgm:prSet/>
      <dgm:spPr>
        <a:solidFill>
          <a:schemeClr val="tx2"/>
        </a:solidFill>
      </dgm:spPr>
      <dgm:t>
        <a:bodyPr/>
        <a:lstStyle/>
        <a:p>
          <a:pPr rtl="0"/>
          <a:r>
            <a:rPr lang="es-MX" b="1" dirty="0" smtClean="0">
              <a:latin typeface="Arial" panose="020B0604020202020204" pitchFamily="34" charset="0"/>
              <a:cs typeface="Arial" panose="020B0604020202020204" pitchFamily="34" charset="0"/>
            </a:rPr>
            <a:t>16 EEF envían información de auditorías al gasto federalizado programable y a las participaciones federales.</a:t>
          </a:r>
          <a:endParaRPr lang="es-MX" dirty="0">
            <a:latin typeface="Arial" panose="020B0604020202020204" pitchFamily="34" charset="0"/>
            <a:cs typeface="Arial" panose="020B0604020202020204" pitchFamily="34" charset="0"/>
          </a:endParaRPr>
        </a:p>
      </dgm:t>
    </dgm:pt>
    <dgm:pt modelId="{BDB1EDD5-BDCF-46AC-A86B-488B0D497263}" type="parTrans" cxnId="{51422230-656F-4371-B068-A38D87F89790}">
      <dgm:prSet/>
      <dgm:spPr/>
      <dgm:t>
        <a:bodyPr/>
        <a:lstStyle/>
        <a:p>
          <a:endParaRPr lang="es-ES"/>
        </a:p>
      </dgm:t>
    </dgm:pt>
    <dgm:pt modelId="{62CE713E-AD5A-4CE6-85A3-9E48A3E9824A}" type="sibTrans" cxnId="{51422230-656F-4371-B068-A38D87F89790}">
      <dgm:prSet/>
      <dgm:spPr/>
      <dgm:t>
        <a:bodyPr/>
        <a:lstStyle/>
        <a:p>
          <a:endParaRPr lang="es-ES"/>
        </a:p>
      </dgm:t>
    </dgm:pt>
    <dgm:pt modelId="{C4BE0AA1-6A44-4832-9BC9-1B0E5BD7B087}">
      <dgm:prSet custT="1"/>
      <dgm:spPr>
        <a:solidFill>
          <a:schemeClr val="tx2"/>
        </a:solidFill>
      </dgm:spPr>
      <dgm:t>
        <a:bodyPr/>
        <a:lstStyle/>
        <a:p>
          <a:pPr rtl="0"/>
          <a:r>
            <a:rPr lang="es-MX" sz="2400" b="1" dirty="0" smtClean="0">
              <a:latin typeface="Arial" panose="020B0604020202020204" pitchFamily="34" charset="0"/>
              <a:cs typeface="Arial" panose="020B0604020202020204" pitchFamily="34" charset="0"/>
            </a:rPr>
            <a:t>26 EEF dieron respuesta al requerimiento, pero 4 no envían información. Dos manifestaron que “no auditan recursos federales”.</a:t>
          </a:r>
          <a:endParaRPr lang="es-MX" sz="2400" dirty="0">
            <a:latin typeface="Arial" panose="020B0604020202020204" pitchFamily="34" charset="0"/>
            <a:cs typeface="Arial" panose="020B0604020202020204" pitchFamily="34" charset="0"/>
          </a:endParaRPr>
        </a:p>
      </dgm:t>
    </dgm:pt>
    <dgm:pt modelId="{6EAB4066-0929-4140-8C35-7DB017B90708}" type="parTrans" cxnId="{BA269F42-D331-431A-B3B0-E25E50C8C37E}">
      <dgm:prSet/>
      <dgm:spPr/>
      <dgm:t>
        <a:bodyPr/>
        <a:lstStyle/>
        <a:p>
          <a:endParaRPr lang="es-ES"/>
        </a:p>
      </dgm:t>
    </dgm:pt>
    <dgm:pt modelId="{CD138137-A0C9-4C82-87BE-BAF74C45F048}" type="sibTrans" cxnId="{BA269F42-D331-431A-B3B0-E25E50C8C37E}">
      <dgm:prSet/>
      <dgm:spPr/>
      <dgm:t>
        <a:bodyPr/>
        <a:lstStyle/>
        <a:p>
          <a:endParaRPr lang="es-ES"/>
        </a:p>
      </dgm:t>
    </dgm:pt>
    <dgm:pt modelId="{00F8C739-9110-402F-8659-E20E038EF2A1}" type="pres">
      <dgm:prSet presAssocID="{2604D422-1873-40A6-9647-3C0D40EF582D}" presName="Name0" presStyleCnt="0">
        <dgm:presLayoutVars>
          <dgm:dir/>
          <dgm:resizeHandles val="exact"/>
        </dgm:presLayoutVars>
      </dgm:prSet>
      <dgm:spPr/>
      <dgm:t>
        <a:bodyPr/>
        <a:lstStyle/>
        <a:p>
          <a:endParaRPr lang="es-ES"/>
        </a:p>
      </dgm:t>
    </dgm:pt>
    <dgm:pt modelId="{353758F7-F324-4C35-976D-93FCECAEE7E1}" type="pres">
      <dgm:prSet presAssocID="{D43A9262-DC32-4645-9B76-FCB249A468C2}" presName="node" presStyleLbl="node1" presStyleIdx="0" presStyleCnt="3" custScaleX="107767">
        <dgm:presLayoutVars>
          <dgm:bulletEnabled val="1"/>
        </dgm:presLayoutVars>
      </dgm:prSet>
      <dgm:spPr/>
      <dgm:t>
        <a:bodyPr/>
        <a:lstStyle/>
        <a:p>
          <a:endParaRPr lang="es-ES"/>
        </a:p>
      </dgm:t>
    </dgm:pt>
    <dgm:pt modelId="{495985D8-54EA-43B9-9D33-A681AC0E9425}" type="pres">
      <dgm:prSet presAssocID="{3F401003-A825-4844-A56D-968A62BCA5B5}" presName="sibTrans" presStyleCnt="0"/>
      <dgm:spPr/>
    </dgm:pt>
    <dgm:pt modelId="{C7CE736F-DDE5-4CD9-9D8B-39F62825851F}" type="pres">
      <dgm:prSet presAssocID="{C4BE0AA1-6A44-4832-9BC9-1B0E5BD7B087}" presName="node" presStyleLbl="node1" presStyleIdx="1" presStyleCnt="3">
        <dgm:presLayoutVars>
          <dgm:bulletEnabled val="1"/>
        </dgm:presLayoutVars>
      </dgm:prSet>
      <dgm:spPr/>
      <dgm:t>
        <a:bodyPr/>
        <a:lstStyle/>
        <a:p>
          <a:endParaRPr lang="es-ES"/>
        </a:p>
      </dgm:t>
    </dgm:pt>
    <dgm:pt modelId="{CE5BA076-ED33-4220-B847-2E709BAB6EA1}" type="pres">
      <dgm:prSet presAssocID="{CD138137-A0C9-4C82-87BE-BAF74C45F048}" presName="sibTrans" presStyleCnt="0"/>
      <dgm:spPr/>
    </dgm:pt>
    <dgm:pt modelId="{7B3B8295-A8F6-4D8B-8D6E-8A66B8B5C11D}" type="pres">
      <dgm:prSet presAssocID="{7EC8F093-C3E7-413F-8538-B5B8C931E5B7}" presName="node" presStyleLbl="node1" presStyleIdx="2" presStyleCnt="3">
        <dgm:presLayoutVars>
          <dgm:bulletEnabled val="1"/>
        </dgm:presLayoutVars>
      </dgm:prSet>
      <dgm:spPr/>
      <dgm:t>
        <a:bodyPr/>
        <a:lstStyle/>
        <a:p>
          <a:endParaRPr lang="es-ES"/>
        </a:p>
      </dgm:t>
    </dgm:pt>
  </dgm:ptLst>
  <dgm:cxnLst>
    <dgm:cxn modelId="{2D0A4B99-06F6-452B-BF00-EAFC411D4BE8}" srcId="{2604D422-1873-40A6-9647-3C0D40EF582D}" destId="{D43A9262-DC32-4645-9B76-FCB249A468C2}" srcOrd="0" destOrd="0" parTransId="{5C34A118-B5BE-4B88-AE2D-F53E036F87D4}" sibTransId="{3F401003-A825-4844-A56D-968A62BCA5B5}"/>
    <dgm:cxn modelId="{51422230-656F-4371-B068-A38D87F89790}" srcId="{2604D422-1873-40A6-9647-3C0D40EF582D}" destId="{7EC8F093-C3E7-413F-8538-B5B8C931E5B7}" srcOrd="2" destOrd="0" parTransId="{BDB1EDD5-BDCF-46AC-A86B-488B0D497263}" sibTransId="{62CE713E-AD5A-4CE6-85A3-9E48A3E9824A}"/>
    <dgm:cxn modelId="{25E6F8BF-5205-472D-85BA-A7FC7F12C665}" type="presOf" srcId="{C4BE0AA1-6A44-4832-9BC9-1B0E5BD7B087}" destId="{C7CE736F-DDE5-4CD9-9D8B-39F62825851F}" srcOrd="0" destOrd="0" presId="urn:microsoft.com/office/officeart/2005/8/layout/hList6"/>
    <dgm:cxn modelId="{18D89757-2989-4EDA-95DA-8B05F8636A11}" type="presOf" srcId="{2604D422-1873-40A6-9647-3C0D40EF582D}" destId="{00F8C739-9110-402F-8659-E20E038EF2A1}" srcOrd="0" destOrd="0" presId="urn:microsoft.com/office/officeart/2005/8/layout/hList6"/>
    <dgm:cxn modelId="{F5F53980-FE45-41ED-BD14-B419E7E5084D}" type="presOf" srcId="{D43A9262-DC32-4645-9B76-FCB249A468C2}" destId="{353758F7-F324-4C35-976D-93FCECAEE7E1}" srcOrd="0" destOrd="0" presId="urn:microsoft.com/office/officeart/2005/8/layout/hList6"/>
    <dgm:cxn modelId="{BA269F42-D331-431A-B3B0-E25E50C8C37E}" srcId="{2604D422-1873-40A6-9647-3C0D40EF582D}" destId="{C4BE0AA1-6A44-4832-9BC9-1B0E5BD7B087}" srcOrd="1" destOrd="0" parTransId="{6EAB4066-0929-4140-8C35-7DB017B90708}" sibTransId="{CD138137-A0C9-4C82-87BE-BAF74C45F048}"/>
    <dgm:cxn modelId="{6A374D14-BD16-46BA-8A72-BE25A9D0D1DA}" type="presOf" srcId="{7EC8F093-C3E7-413F-8538-B5B8C931E5B7}" destId="{7B3B8295-A8F6-4D8B-8D6E-8A66B8B5C11D}" srcOrd="0" destOrd="0" presId="urn:microsoft.com/office/officeart/2005/8/layout/hList6"/>
    <dgm:cxn modelId="{C1BC2FA2-213D-43DA-8E34-76F10E7F72E1}" type="presParOf" srcId="{00F8C739-9110-402F-8659-E20E038EF2A1}" destId="{353758F7-F324-4C35-976D-93FCECAEE7E1}" srcOrd="0" destOrd="0" presId="urn:microsoft.com/office/officeart/2005/8/layout/hList6"/>
    <dgm:cxn modelId="{A026A12C-37BA-496B-93E2-A303F3C4B14E}" type="presParOf" srcId="{00F8C739-9110-402F-8659-E20E038EF2A1}" destId="{495985D8-54EA-43B9-9D33-A681AC0E9425}" srcOrd="1" destOrd="0" presId="urn:microsoft.com/office/officeart/2005/8/layout/hList6"/>
    <dgm:cxn modelId="{7B9B5E40-DE8A-4B46-A7AB-38CDC0B60679}" type="presParOf" srcId="{00F8C739-9110-402F-8659-E20E038EF2A1}" destId="{C7CE736F-DDE5-4CD9-9D8B-39F62825851F}" srcOrd="2" destOrd="0" presId="urn:microsoft.com/office/officeart/2005/8/layout/hList6"/>
    <dgm:cxn modelId="{23E46FF1-DF44-447F-A461-72D050E5A590}" type="presParOf" srcId="{00F8C739-9110-402F-8659-E20E038EF2A1}" destId="{CE5BA076-ED33-4220-B847-2E709BAB6EA1}" srcOrd="3" destOrd="0" presId="urn:microsoft.com/office/officeart/2005/8/layout/hList6"/>
    <dgm:cxn modelId="{DBE1BFF8-D206-459C-8145-95DB4B0884C6}" type="presParOf" srcId="{00F8C739-9110-402F-8659-E20E038EF2A1}" destId="{7B3B8295-A8F6-4D8B-8D6E-8A66B8B5C11D}"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799DA3-883A-4823-95D1-2F223CFA2D5D}"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s-ES"/>
        </a:p>
      </dgm:t>
    </dgm:pt>
    <dgm:pt modelId="{21F7A84B-54F1-498E-8450-510CBE34DE3D}">
      <dgm:prSet custT="1"/>
      <dgm:spPr>
        <a:solidFill>
          <a:schemeClr val="tx2"/>
        </a:solidFill>
      </dgm:spPr>
      <dgm:t>
        <a:bodyPr/>
        <a:lstStyle/>
        <a:p>
          <a:pPr rtl="0"/>
          <a:r>
            <a:rPr lang="es-MX" sz="2300" b="1" dirty="0" smtClean="0">
              <a:latin typeface="Arial" panose="020B0604020202020204" pitchFamily="34" charset="0"/>
              <a:cs typeface="Arial" panose="020B0604020202020204" pitchFamily="34" charset="0"/>
            </a:rPr>
            <a:t>6 EEF solo reportan revisiones al gasto federalizado programable </a:t>
          </a:r>
          <a:r>
            <a:rPr lang="es-MX" sz="2200" b="1" dirty="0" smtClean="0">
              <a:latin typeface="Arial" panose="020B0604020202020204" pitchFamily="34" charset="0"/>
              <a:cs typeface="Arial" panose="020B0604020202020204" pitchFamily="34" charset="0"/>
            </a:rPr>
            <a:t>(no de las participaciones)</a:t>
          </a:r>
          <a:endParaRPr lang="es-MX" sz="2200" dirty="0">
            <a:latin typeface="Arial" panose="020B0604020202020204" pitchFamily="34" charset="0"/>
            <a:cs typeface="Arial" panose="020B0604020202020204" pitchFamily="34" charset="0"/>
          </a:endParaRPr>
        </a:p>
      </dgm:t>
    </dgm:pt>
    <dgm:pt modelId="{22E524A7-6CA5-4589-8468-4B40B3A30A2F}" type="parTrans" cxnId="{2B9B01C6-0561-43AC-BBEE-8FDE9DE3254B}">
      <dgm:prSet/>
      <dgm:spPr/>
      <dgm:t>
        <a:bodyPr/>
        <a:lstStyle/>
        <a:p>
          <a:endParaRPr lang="es-ES"/>
        </a:p>
      </dgm:t>
    </dgm:pt>
    <dgm:pt modelId="{71D7EDF8-EB0F-42E5-B16C-0CE8B778F2FD}" type="sibTrans" cxnId="{2B9B01C6-0561-43AC-BBEE-8FDE9DE3254B}">
      <dgm:prSet/>
      <dgm:spPr/>
      <dgm:t>
        <a:bodyPr/>
        <a:lstStyle/>
        <a:p>
          <a:endParaRPr lang="es-ES"/>
        </a:p>
      </dgm:t>
    </dgm:pt>
    <dgm:pt modelId="{1B50A02D-B4D0-435E-96B7-77F952A411F2}">
      <dgm:prSet custT="1"/>
      <dgm:spPr>
        <a:solidFill>
          <a:schemeClr val="tx2"/>
        </a:solidFill>
      </dgm:spPr>
      <dgm:t>
        <a:bodyPr/>
        <a:lstStyle/>
        <a:p>
          <a:pPr rtl="0"/>
          <a:r>
            <a:rPr lang="es-MX" sz="2200" b="1" dirty="0" smtClean="0">
              <a:latin typeface="Arial" panose="020B0604020202020204" pitchFamily="34" charset="0"/>
              <a:cs typeface="Arial" panose="020B0604020202020204" pitchFamily="34" charset="0"/>
            </a:rPr>
            <a:t>22 EEF informan de las auditorías al gasto federalizado 2016 y 2 de ellas además de los recursos 2017</a:t>
          </a:r>
          <a:endParaRPr lang="es-MX" sz="2200" dirty="0">
            <a:latin typeface="Arial" panose="020B0604020202020204" pitchFamily="34" charset="0"/>
            <a:cs typeface="Arial" panose="020B0604020202020204" pitchFamily="34" charset="0"/>
          </a:endParaRPr>
        </a:p>
      </dgm:t>
    </dgm:pt>
    <dgm:pt modelId="{5BA051F1-4BE1-472A-B946-6539B5EDD1B0}" type="parTrans" cxnId="{A68AC837-66B6-4B54-BDBD-760FBA52D09D}">
      <dgm:prSet/>
      <dgm:spPr/>
      <dgm:t>
        <a:bodyPr/>
        <a:lstStyle/>
        <a:p>
          <a:endParaRPr lang="es-ES"/>
        </a:p>
      </dgm:t>
    </dgm:pt>
    <dgm:pt modelId="{0AE79F16-6BBE-4C2D-9A24-78BBF75D6C7F}" type="sibTrans" cxnId="{A68AC837-66B6-4B54-BDBD-760FBA52D09D}">
      <dgm:prSet/>
      <dgm:spPr/>
      <dgm:t>
        <a:bodyPr/>
        <a:lstStyle/>
        <a:p>
          <a:endParaRPr lang="es-ES"/>
        </a:p>
      </dgm:t>
    </dgm:pt>
    <dgm:pt modelId="{2A9DAA1A-A061-4A88-BB9A-AF0EAF570462}">
      <dgm:prSet custT="1"/>
      <dgm:spPr>
        <a:solidFill>
          <a:schemeClr val="tx2"/>
        </a:solidFill>
      </dgm:spPr>
      <dgm:t>
        <a:bodyPr/>
        <a:lstStyle/>
        <a:p>
          <a:pPr algn="ctr" rtl="0"/>
          <a:r>
            <a:rPr lang="es-MX" sz="2400" b="1" dirty="0" smtClean="0">
              <a:latin typeface="Arial" panose="020B0604020202020204" pitchFamily="34" charset="0"/>
              <a:cs typeface="Arial" panose="020B0604020202020204" pitchFamily="34" charset="0"/>
            </a:rPr>
            <a:t>El mayor número de auditorías se realiza a los municipios, particularmente al FISM, FORTAMUN y a las participaciones</a:t>
          </a:r>
          <a:endParaRPr lang="es-MX" sz="1800" dirty="0">
            <a:latin typeface="Arial" panose="020B0604020202020204" pitchFamily="34" charset="0"/>
            <a:cs typeface="Arial" panose="020B0604020202020204" pitchFamily="34" charset="0"/>
          </a:endParaRPr>
        </a:p>
      </dgm:t>
    </dgm:pt>
    <dgm:pt modelId="{18E5B5AE-8080-4DD5-B05F-68ADB3BC3DC6}" type="parTrans" cxnId="{FD92F7F6-9F24-42A7-BA30-0AD60DC302BA}">
      <dgm:prSet/>
      <dgm:spPr/>
      <dgm:t>
        <a:bodyPr/>
        <a:lstStyle/>
        <a:p>
          <a:endParaRPr lang="es-ES"/>
        </a:p>
      </dgm:t>
    </dgm:pt>
    <dgm:pt modelId="{7C692E25-88FF-4E7F-934F-5EA8BA935662}" type="sibTrans" cxnId="{FD92F7F6-9F24-42A7-BA30-0AD60DC302BA}">
      <dgm:prSet/>
      <dgm:spPr/>
      <dgm:t>
        <a:bodyPr/>
        <a:lstStyle/>
        <a:p>
          <a:endParaRPr lang="es-ES"/>
        </a:p>
      </dgm:t>
    </dgm:pt>
    <dgm:pt modelId="{32953A0A-9E84-4B56-AD09-4FE7759804EC}">
      <dgm:prSet custT="1"/>
      <dgm:spPr>
        <a:solidFill>
          <a:schemeClr val="tx2"/>
        </a:solidFill>
      </dgm:spPr>
      <dgm:t>
        <a:bodyPr/>
        <a:lstStyle/>
        <a:p>
          <a:pPr rtl="0"/>
          <a:r>
            <a:rPr lang="es-MX" sz="2400" b="1" dirty="0" smtClean="0">
              <a:latin typeface="Arial" panose="020B0604020202020204" pitchFamily="34" charset="0"/>
              <a:cs typeface="Arial" panose="020B0604020202020204" pitchFamily="34" charset="0"/>
            </a:rPr>
            <a:t>La mayoría de las auditorías se reportan “en proceso”</a:t>
          </a:r>
          <a:endParaRPr lang="es-MX" sz="2400" dirty="0">
            <a:latin typeface="Arial" panose="020B0604020202020204" pitchFamily="34" charset="0"/>
            <a:cs typeface="Arial" panose="020B0604020202020204" pitchFamily="34" charset="0"/>
          </a:endParaRPr>
        </a:p>
      </dgm:t>
    </dgm:pt>
    <dgm:pt modelId="{25D71F4D-BFE3-4C02-B621-33B9C7286B83}" type="parTrans" cxnId="{71117646-1B99-4B60-853A-E1D51E84AC5D}">
      <dgm:prSet/>
      <dgm:spPr/>
      <dgm:t>
        <a:bodyPr/>
        <a:lstStyle/>
        <a:p>
          <a:endParaRPr lang="es-ES"/>
        </a:p>
      </dgm:t>
    </dgm:pt>
    <dgm:pt modelId="{FE4B0955-C196-4DEE-BCB7-E05B46B3CBB8}" type="sibTrans" cxnId="{71117646-1B99-4B60-853A-E1D51E84AC5D}">
      <dgm:prSet/>
      <dgm:spPr/>
      <dgm:t>
        <a:bodyPr/>
        <a:lstStyle/>
        <a:p>
          <a:endParaRPr lang="es-ES"/>
        </a:p>
      </dgm:t>
    </dgm:pt>
    <dgm:pt modelId="{0AE2E887-87F2-4AA9-9AF2-C199FF91C817}" type="pres">
      <dgm:prSet presAssocID="{76799DA3-883A-4823-95D1-2F223CFA2D5D}" presName="Name0" presStyleCnt="0">
        <dgm:presLayoutVars>
          <dgm:dir/>
          <dgm:resizeHandles val="exact"/>
        </dgm:presLayoutVars>
      </dgm:prSet>
      <dgm:spPr/>
      <dgm:t>
        <a:bodyPr/>
        <a:lstStyle/>
        <a:p>
          <a:endParaRPr lang="es-ES"/>
        </a:p>
      </dgm:t>
    </dgm:pt>
    <dgm:pt modelId="{76C4396B-88FF-428F-B901-832D513C9E51}" type="pres">
      <dgm:prSet presAssocID="{21F7A84B-54F1-498E-8450-510CBE34DE3D}" presName="node" presStyleLbl="node1" presStyleIdx="0" presStyleCnt="4" custScaleX="521607" custLinFactX="2547" custLinFactNeighborX="100000" custLinFactNeighborY="0">
        <dgm:presLayoutVars>
          <dgm:bulletEnabled val="1"/>
        </dgm:presLayoutVars>
      </dgm:prSet>
      <dgm:spPr/>
      <dgm:t>
        <a:bodyPr/>
        <a:lstStyle/>
        <a:p>
          <a:endParaRPr lang="es-ES"/>
        </a:p>
      </dgm:t>
    </dgm:pt>
    <dgm:pt modelId="{D37CE60A-625C-4507-9F26-2291A6598C59}" type="pres">
      <dgm:prSet presAssocID="{71D7EDF8-EB0F-42E5-B16C-0CE8B778F2FD}" presName="sibTrans" presStyleCnt="0"/>
      <dgm:spPr/>
    </dgm:pt>
    <dgm:pt modelId="{23185CF3-F7A8-4555-BBA6-1A6EA048B3A1}" type="pres">
      <dgm:prSet presAssocID="{1B50A02D-B4D0-435E-96B7-77F952A411F2}" presName="node" presStyleLbl="node1" presStyleIdx="1" presStyleCnt="4" custScaleX="394276" custLinFactNeighborX="14551">
        <dgm:presLayoutVars>
          <dgm:bulletEnabled val="1"/>
        </dgm:presLayoutVars>
      </dgm:prSet>
      <dgm:spPr/>
      <dgm:t>
        <a:bodyPr/>
        <a:lstStyle/>
        <a:p>
          <a:endParaRPr lang="es-ES"/>
        </a:p>
      </dgm:t>
    </dgm:pt>
    <dgm:pt modelId="{55728FB7-155A-48FC-815F-3E20A902BCCD}" type="pres">
      <dgm:prSet presAssocID="{0AE79F16-6BBE-4C2D-9A24-78BBF75D6C7F}" presName="sibTrans" presStyleCnt="0"/>
      <dgm:spPr/>
    </dgm:pt>
    <dgm:pt modelId="{0DC027D3-743D-4172-B0CB-BE8FC39B4F3E}" type="pres">
      <dgm:prSet presAssocID="{2A9DAA1A-A061-4A88-BB9A-AF0EAF570462}" presName="node" presStyleLbl="node1" presStyleIdx="2" presStyleCnt="4" custScaleX="533962" custLinFactNeighborX="-27233" custLinFactNeighborY="0">
        <dgm:presLayoutVars>
          <dgm:bulletEnabled val="1"/>
        </dgm:presLayoutVars>
      </dgm:prSet>
      <dgm:spPr/>
      <dgm:t>
        <a:bodyPr/>
        <a:lstStyle/>
        <a:p>
          <a:endParaRPr lang="es-ES"/>
        </a:p>
      </dgm:t>
    </dgm:pt>
    <dgm:pt modelId="{0E442CC3-09D8-46CA-9611-A1595DDF0C7F}" type="pres">
      <dgm:prSet presAssocID="{7C692E25-88FF-4E7F-934F-5EA8BA935662}" presName="sibTrans" presStyleCnt="0"/>
      <dgm:spPr/>
    </dgm:pt>
    <dgm:pt modelId="{8546424C-AAAB-450B-A3A8-78DBEC20D781}" type="pres">
      <dgm:prSet presAssocID="{32953A0A-9E84-4B56-AD09-4FE7759804EC}" presName="node" presStyleLbl="node1" presStyleIdx="3" presStyleCnt="4" custScaleX="376232" custLinFactX="-4742" custLinFactNeighborX="-100000" custLinFactNeighborY="0">
        <dgm:presLayoutVars>
          <dgm:bulletEnabled val="1"/>
        </dgm:presLayoutVars>
      </dgm:prSet>
      <dgm:spPr/>
      <dgm:t>
        <a:bodyPr/>
        <a:lstStyle/>
        <a:p>
          <a:endParaRPr lang="es-ES"/>
        </a:p>
      </dgm:t>
    </dgm:pt>
  </dgm:ptLst>
  <dgm:cxnLst>
    <dgm:cxn modelId="{6DCCC0D1-556C-409F-AE16-630D067DCF2C}" type="presOf" srcId="{32953A0A-9E84-4B56-AD09-4FE7759804EC}" destId="{8546424C-AAAB-450B-A3A8-78DBEC20D781}" srcOrd="0" destOrd="0" presId="urn:microsoft.com/office/officeart/2005/8/layout/hList6"/>
    <dgm:cxn modelId="{FD92F7F6-9F24-42A7-BA30-0AD60DC302BA}" srcId="{76799DA3-883A-4823-95D1-2F223CFA2D5D}" destId="{2A9DAA1A-A061-4A88-BB9A-AF0EAF570462}" srcOrd="2" destOrd="0" parTransId="{18E5B5AE-8080-4DD5-B05F-68ADB3BC3DC6}" sibTransId="{7C692E25-88FF-4E7F-934F-5EA8BA935662}"/>
    <dgm:cxn modelId="{0A0F94EA-EDF2-4DEB-8FF9-1A52BC544979}" type="presOf" srcId="{21F7A84B-54F1-498E-8450-510CBE34DE3D}" destId="{76C4396B-88FF-428F-B901-832D513C9E51}" srcOrd="0" destOrd="0" presId="urn:microsoft.com/office/officeart/2005/8/layout/hList6"/>
    <dgm:cxn modelId="{4038A322-F43D-40E0-97D7-F55F93E0F4E2}" type="presOf" srcId="{1B50A02D-B4D0-435E-96B7-77F952A411F2}" destId="{23185CF3-F7A8-4555-BBA6-1A6EA048B3A1}" srcOrd="0" destOrd="0" presId="urn:microsoft.com/office/officeart/2005/8/layout/hList6"/>
    <dgm:cxn modelId="{6CC7D10F-BC1F-47AA-9A38-1A214CE50C13}" type="presOf" srcId="{76799DA3-883A-4823-95D1-2F223CFA2D5D}" destId="{0AE2E887-87F2-4AA9-9AF2-C199FF91C817}" srcOrd="0" destOrd="0" presId="urn:microsoft.com/office/officeart/2005/8/layout/hList6"/>
    <dgm:cxn modelId="{C9B462FE-51D2-48BD-822C-CB2FA1D9354C}" type="presOf" srcId="{2A9DAA1A-A061-4A88-BB9A-AF0EAF570462}" destId="{0DC027D3-743D-4172-B0CB-BE8FC39B4F3E}" srcOrd="0" destOrd="0" presId="urn:microsoft.com/office/officeart/2005/8/layout/hList6"/>
    <dgm:cxn modelId="{71117646-1B99-4B60-853A-E1D51E84AC5D}" srcId="{76799DA3-883A-4823-95D1-2F223CFA2D5D}" destId="{32953A0A-9E84-4B56-AD09-4FE7759804EC}" srcOrd="3" destOrd="0" parTransId="{25D71F4D-BFE3-4C02-B621-33B9C7286B83}" sibTransId="{FE4B0955-C196-4DEE-BCB7-E05B46B3CBB8}"/>
    <dgm:cxn modelId="{A68AC837-66B6-4B54-BDBD-760FBA52D09D}" srcId="{76799DA3-883A-4823-95D1-2F223CFA2D5D}" destId="{1B50A02D-B4D0-435E-96B7-77F952A411F2}" srcOrd="1" destOrd="0" parTransId="{5BA051F1-4BE1-472A-B946-6539B5EDD1B0}" sibTransId="{0AE79F16-6BBE-4C2D-9A24-78BBF75D6C7F}"/>
    <dgm:cxn modelId="{2B9B01C6-0561-43AC-BBEE-8FDE9DE3254B}" srcId="{76799DA3-883A-4823-95D1-2F223CFA2D5D}" destId="{21F7A84B-54F1-498E-8450-510CBE34DE3D}" srcOrd="0" destOrd="0" parTransId="{22E524A7-6CA5-4589-8468-4B40B3A30A2F}" sibTransId="{71D7EDF8-EB0F-42E5-B16C-0CE8B778F2FD}"/>
    <dgm:cxn modelId="{742AC06E-8219-4FE9-8B09-55EC4D618770}" type="presParOf" srcId="{0AE2E887-87F2-4AA9-9AF2-C199FF91C817}" destId="{76C4396B-88FF-428F-B901-832D513C9E51}" srcOrd="0" destOrd="0" presId="urn:microsoft.com/office/officeart/2005/8/layout/hList6"/>
    <dgm:cxn modelId="{B2E56B43-36D2-455B-BADF-35FDAF9635F6}" type="presParOf" srcId="{0AE2E887-87F2-4AA9-9AF2-C199FF91C817}" destId="{D37CE60A-625C-4507-9F26-2291A6598C59}" srcOrd="1" destOrd="0" presId="urn:microsoft.com/office/officeart/2005/8/layout/hList6"/>
    <dgm:cxn modelId="{834B1689-DA43-4C56-A863-F94EDA33A589}" type="presParOf" srcId="{0AE2E887-87F2-4AA9-9AF2-C199FF91C817}" destId="{23185CF3-F7A8-4555-BBA6-1A6EA048B3A1}" srcOrd="2" destOrd="0" presId="urn:microsoft.com/office/officeart/2005/8/layout/hList6"/>
    <dgm:cxn modelId="{28DF12F9-FFE8-4AA7-A6A1-3808A763CA5B}" type="presParOf" srcId="{0AE2E887-87F2-4AA9-9AF2-C199FF91C817}" destId="{55728FB7-155A-48FC-815F-3E20A902BCCD}" srcOrd="3" destOrd="0" presId="urn:microsoft.com/office/officeart/2005/8/layout/hList6"/>
    <dgm:cxn modelId="{DC52A8CE-64E0-4CE3-86F4-ECF6FB9FCD0E}" type="presParOf" srcId="{0AE2E887-87F2-4AA9-9AF2-C199FF91C817}" destId="{0DC027D3-743D-4172-B0CB-BE8FC39B4F3E}" srcOrd="4" destOrd="0" presId="urn:microsoft.com/office/officeart/2005/8/layout/hList6"/>
    <dgm:cxn modelId="{78520DE4-AB03-48C6-BB86-83BF90451578}" type="presParOf" srcId="{0AE2E887-87F2-4AA9-9AF2-C199FF91C817}" destId="{0E442CC3-09D8-46CA-9611-A1595DDF0C7F}" srcOrd="5" destOrd="0" presId="urn:microsoft.com/office/officeart/2005/8/layout/hList6"/>
    <dgm:cxn modelId="{D030A7C7-4EED-497D-87D9-EE5B1C3762E7}" type="presParOf" srcId="{0AE2E887-87F2-4AA9-9AF2-C199FF91C817}" destId="{8546424C-AAAB-450B-A3A8-78DBEC20D781}"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780DF6-4E7C-4562-BC19-6C4ED7867577}"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s-ES"/>
        </a:p>
      </dgm:t>
    </dgm:pt>
    <dgm:pt modelId="{AB9313D6-82BD-4B3D-8E8D-A77357AA6155}">
      <dgm:prSet custT="1"/>
      <dgm:spPr/>
      <dgm:t>
        <a:bodyPr/>
        <a:lstStyle/>
        <a:p>
          <a:pPr rtl="0"/>
          <a:r>
            <a:rPr lang="es-MX" sz="2400" b="1" dirty="0" smtClean="0">
              <a:latin typeface="Arial" panose="020B0604020202020204" pitchFamily="34" charset="0"/>
              <a:cs typeface="Arial" panose="020B0604020202020204" pitchFamily="34" charset="0"/>
            </a:rPr>
            <a:t>Avances en la formulación del Mapa de Fiscalización: Información recibida de las EEF al 31 de octubre.</a:t>
          </a:r>
          <a:endParaRPr lang="es-MX" sz="2400" dirty="0">
            <a:latin typeface="Arial" panose="020B0604020202020204" pitchFamily="34" charset="0"/>
            <a:cs typeface="Arial" panose="020B0604020202020204" pitchFamily="34" charset="0"/>
          </a:endParaRPr>
        </a:p>
      </dgm:t>
    </dgm:pt>
    <dgm:pt modelId="{E51E5723-A7AF-4930-A9BD-9C1F8D99C119}" type="parTrans" cxnId="{BCC78FFF-B2B7-4313-819A-1FBC3E2B0BA1}">
      <dgm:prSet/>
      <dgm:spPr/>
      <dgm:t>
        <a:bodyPr/>
        <a:lstStyle/>
        <a:p>
          <a:endParaRPr lang="es-ES"/>
        </a:p>
      </dgm:t>
    </dgm:pt>
    <dgm:pt modelId="{89A6168A-0B6B-49C7-A7FA-E88ECDAF1B56}" type="sibTrans" cxnId="{BCC78FFF-B2B7-4313-819A-1FBC3E2B0BA1}">
      <dgm:prSet/>
      <dgm:spPr/>
      <dgm:t>
        <a:bodyPr/>
        <a:lstStyle/>
        <a:p>
          <a:endParaRPr lang="es-ES"/>
        </a:p>
      </dgm:t>
    </dgm:pt>
    <dgm:pt modelId="{1203C6EA-F233-4C54-B99C-597C44C8F6D9}">
      <dgm:prSet custT="1"/>
      <dgm:spPr/>
      <dgm:t>
        <a:bodyPr/>
        <a:lstStyle/>
        <a:p>
          <a:pPr rtl="0"/>
          <a:r>
            <a:rPr lang="es-MX" sz="2400" b="1" dirty="0" smtClean="0">
              <a:latin typeface="Arial" panose="020B0604020202020204" pitchFamily="34" charset="0"/>
              <a:cs typeface="Arial" panose="020B0604020202020204" pitchFamily="34" charset="0"/>
            </a:rPr>
            <a:t>21 EEF enviaron la información en el formato propuesto y 1 en formato diferente.</a:t>
          </a:r>
          <a:endParaRPr lang="es-MX" sz="2400" dirty="0">
            <a:latin typeface="Arial" panose="020B0604020202020204" pitchFamily="34" charset="0"/>
            <a:cs typeface="Arial" panose="020B0604020202020204" pitchFamily="34" charset="0"/>
          </a:endParaRPr>
        </a:p>
      </dgm:t>
    </dgm:pt>
    <dgm:pt modelId="{6CEE32D5-DA04-47B9-B208-D2CEAFA30447}" type="parTrans" cxnId="{958C5B51-A134-4E23-BC5D-9DDE4F322529}">
      <dgm:prSet/>
      <dgm:spPr/>
      <dgm:t>
        <a:bodyPr/>
        <a:lstStyle/>
        <a:p>
          <a:endParaRPr lang="es-ES"/>
        </a:p>
      </dgm:t>
    </dgm:pt>
    <dgm:pt modelId="{13CF35FC-866A-4891-A358-4026EC32A527}" type="sibTrans" cxnId="{958C5B51-A134-4E23-BC5D-9DDE4F322529}">
      <dgm:prSet/>
      <dgm:spPr/>
      <dgm:t>
        <a:bodyPr/>
        <a:lstStyle/>
        <a:p>
          <a:endParaRPr lang="es-ES"/>
        </a:p>
      </dgm:t>
    </dgm:pt>
    <dgm:pt modelId="{4B8C3C0D-49FB-4D5E-A6C2-03FBB7B048A4}">
      <dgm:prSet custT="1"/>
      <dgm:spPr/>
      <dgm:t>
        <a:bodyPr/>
        <a:lstStyle/>
        <a:p>
          <a:pPr rtl="0"/>
          <a:r>
            <a:rPr lang="es-MX" sz="2400" b="1" dirty="0" smtClean="0">
              <a:latin typeface="Arial" panose="020B0604020202020204" pitchFamily="34" charset="0"/>
              <a:cs typeface="Arial" panose="020B0604020202020204" pitchFamily="34" charset="0"/>
            </a:rPr>
            <a:t>17 EEF enviaron la información detallada.</a:t>
          </a:r>
          <a:endParaRPr lang="es-MX" sz="2400" dirty="0">
            <a:latin typeface="Arial" panose="020B0604020202020204" pitchFamily="34" charset="0"/>
            <a:cs typeface="Arial" panose="020B0604020202020204" pitchFamily="34" charset="0"/>
          </a:endParaRPr>
        </a:p>
      </dgm:t>
    </dgm:pt>
    <dgm:pt modelId="{1C3389EB-4A59-4113-BBDB-5C58A6657BB0}" type="parTrans" cxnId="{8EEFE1A0-7C72-4B21-8A1C-2C487D084C4A}">
      <dgm:prSet/>
      <dgm:spPr/>
      <dgm:t>
        <a:bodyPr/>
        <a:lstStyle/>
        <a:p>
          <a:endParaRPr lang="es-ES"/>
        </a:p>
      </dgm:t>
    </dgm:pt>
    <dgm:pt modelId="{D54903F2-7CB0-4F9F-B3A3-887A50D8EC45}" type="sibTrans" cxnId="{8EEFE1A0-7C72-4B21-8A1C-2C487D084C4A}">
      <dgm:prSet/>
      <dgm:spPr/>
      <dgm:t>
        <a:bodyPr/>
        <a:lstStyle/>
        <a:p>
          <a:endParaRPr lang="es-ES"/>
        </a:p>
      </dgm:t>
    </dgm:pt>
    <dgm:pt modelId="{260F1B58-06F2-41BF-ABF4-62B4F4B50EAB}">
      <dgm:prSet custT="1"/>
      <dgm:spPr/>
      <dgm:t>
        <a:bodyPr/>
        <a:lstStyle/>
        <a:p>
          <a:pPr rtl="0"/>
          <a:r>
            <a:rPr lang="es-MX" sz="2400" b="1" dirty="0" smtClean="0">
              <a:latin typeface="Arial" panose="020B0604020202020204" pitchFamily="34" charset="0"/>
              <a:cs typeface="Arial" panose="020B0604020202020204" pitchFamily="34" charset="0"/>
            </a:rPr>
            <a:t>5 EEF enviaron la información agregada en el formato y detallada en anexos.</a:t>
          </a:r>
          <a:endParaRPr lang="es-MX" sz="2400" dirty="0">
            <a:latin typeface="Arial" panose="020B0604020202020204" pitchFamily="34" charset="0"/>
            <a:cs typeface="Arial" panose="020B0604020202020204" pitchFamily="34" charset="0"/>
          </a:endParaRPr>
        </a:p>
      </dgm:t>
    </dgm:pt>
    <dgm:pt modelId="{314B8FD0-0A67-4F69-82DC-5A5DFFFE2133}" type="parTrans" cxnId="{E1614E3B-360F-497B-A749-EADE3D538856}">
      <dgm:prSet/>
      <dgm:spPr/>
      <dgm:t>
        <a:bodyPr/>
        <a:lstStyle/>
        <a:p>
          <a:endParaRPr lang="es-ES"/>
        </a:p>
      </dgm:t>
    </dgm:pt>
    <dgm:pt modelId="{3649FFE3-99A2-4F30-AC66-85AAFD485DF2}" type="sibTrans" cxnId="{E1614E3B-360F-497B-A749-EADE3D538856}">
      <dgm:prSet/>
      <dgm:spPr/>
      <dgm:t>
        <a:bodyPr/>
        <a:lstStyle/>
        <a:p>
          <a:endParaRPr lang="es-ES"/>
        </a:p>
      </dgm:t>
    </dgm:pt>
    <dgm:pt modelId="{F26714DD-E930-4931-8840-87C4D7BF98A8}" type="pres">
      <dgm:prSet presAssocID="{D7780DF6-4E7C-4562-BC19-6C4ED7867577}" presName="Name0" presStyleCnt="0">
        <dgm:presLayoutVars>
          <dgm:dir/>
          <dgm:animLvl val="lvl"/>
          <dgm:resizeHandles val="exact"/>
        </dgm:presLayoutVars>
      </dgm:prSet>
      <dgm:spPr/>
      <dgm:t>
        <a:bodyPr/>
        <a:lstStyle/>
        <a:p>
          <a:endParaRPr lang="es-ES"/>
        </a:p>
      </dgm:t>
    </dgm:pt>
    <dgm:pt modelId="{FFB776EA-B8C8-4D66-9962-37EBCD96048A}" type="pres">
      <dgm:prSet presAssocID="{AB9313D6-82BD-4B3D-8E8D-A77357AA6155}" presName="linNode" presStyleCnt="0"/>
      <dgm:spPr/>
    </dgm:pt>
    <dgm:pt modelId="{0A8EA64D-105A-4E34-B078-2402C7142BCD}" type="pres">
      <dgm:prSet presAssocID="{AB9313D6-82BD-4B3D-8E8D-A77357AA6155}" presName="parentText" presStyleLbl="node1" presStyleIdx="0" presStyleCnt="1" custLinFactNeighborY="-3549">
        <dgm:presLayoutVars>
          <dgm:chMax val="1"/>
          <dgm:bulletEnabled val="1"/>
        </dgm:presLayoutVars>
      </dgm:prSet>
      <dgm:spPr/>
      <dgm:t>
        <a:bodyPr/>
        <a:lstStyle/>
        <a:p>
          <a:endParaRPr lang="es-ES"/>
        </a:p>
      </dgm:t>
    </dgm:pt>
    <dgm:pt modelId="{4A46A74B-1C9E-4BD0-89DA-30BF36D4087A}" type="pres">
      <dgm:prSet presAssocID="{AB9313D6-82BD-4B3D-8E8D-A77357AA6155}" presName="descendantText" presStyleLbl="alignAccFollowNode1" presStyleIdx="0" presStyleCnt="1">
        <dgm:presLayoutVars>
          <dgm:bulletEnabled val="1"/>
        </dgm:presLayoutVars>
      </dgm:prSet>
      <dgm:spPr/>
      <dgm:t>
        <a:bodyPr/>
        <a:lstStyle/>
        <a:p>
          <a:endParaRPr lang="es-ES"/>
        </a:p>
      </dgm:t>
    </dgm:pt>
  </dgm:ptLst>
  <dgm:cxnLst>
    <dgm:cxn modelId="{8EEFE1A0-7C72-4B21-8A1C-2C487D084C4A}" srcId="{AB9313D6-82BD-4B3D-8E8D-A77357AA6155}" destId="{4B8C3C0D-49FB-4D5E-A6C2-03FBB7B048A4}" srcOrd="1" destOrd="0" parTransId="{1C3389EB-4A59-4113-BBDB-5C58A6657BB0}" sibTransId="{D54903F2-7CB0-4F9F-B3A3-887A50D8EC45}"/>
    <dgm:cxn modelId="{0476ED17-CECC-419C-B1A6-3C69FFB454F8}" type="presOf" srcId="{D7780DF6-4E7C-4562-BC19-6C4ED7867577}" destId="{F26714DD-E930-4931-8840-87C4D7BF98A8}" srcOrd="0" destOrd="0" presId="urn:microsoft.com/office/officeart/2005/8/layout/vList5"/>
    <dgm:cxn modelId="{A7E4522C-1BBE-43E5-9421-744A248935D2}" type="presOf" srcId="{4B8C3C0D-49FB-4D5E-A6C2-03FBB7B048A4}" destId="{4A46A74B-1C9E-4BD0-89DA-30BF36D4087A}" srcOrd="0" destOrd="1" presId="urn:microsoft.com/office/officeart/2005/8/layout/vList5"/>
    <dgm:cxn modelId="{08C91C37-503D-48BE-8A27-F66ADAC57A1B}" type="presOf" srcId="{260F1B58-06F2-41BF-ABF4-62B4F4B50EAB}" destId="{4A46A74B-1C9E-4BD0-89DA-30BF36D4087A}" srcOrd="0" destOrd="2" presId="urn:microsoft.com/office/officeart/2005/8/layout/vList5"/>
    <dgm:cxn modelId="{EE72BC2F-7D03-4A26-8C9E-EACA6C4D0C72}" type="presOf" srcId="{1203C6EA-F233-4C54-B99C-597C44C8F6D9}" destId="{4A46A74B-1C9E-4BD0-89DA-30BF36D4087A}" srcOrd="0" destOrd="0" presId="urn:microsoft.com/office/officeart/2005/8/layout/vList5"/>
    <dgm:cxn modelId="{BCC78FFF-B2B7-4313-819A-1FBC3E2B0BA1}" srcId="{D7780DF6-4E7C-4562-BC19-6C4ED7867577}" destId="{AB9313D6-82BD-4B3D-8E8D-A77357AA6155}" srcOrd="0" destOrd="0" parTransId="{E51E5723-A7AF-4930-A9BD-9C1F8D99C119}" sibTransId="{89A6168A-0B6B-49C7-A7FA-E88ECDAF1B56}"/>
    <dgm:cxn modelId="{BD8DEA3E-8622-48AF-B3AC-46A5A36CB328}" type="presOf" srcId="{AB9313D6-82BD-4B3D-8E8D-A77357AA6155}" destId="{0A8EA64D-105A-4E34-B078-2402C7142BCD}" srcOrd="0" destOrd="0" presId="urn:microsoft.com/office/officeart/2005/8/layout/vList5"/>
    <dgm:cxn modelId="{E1614E3B-360F-497B-A749-EADE3D538856}" srcId="{AB9313D6-82BD-4B3D-8E8D-A77357AA6155}" destId="{260F1B58-06F2-41BF-ABF4-62B4F4B50EAB}" srcOrd="2" destOrd="0" parTransId="{314B8FD0-0A67-4F69-82DC-5A5DFFFE2133}" sibTransId="{3649FFE3-99A2-4F30-AC66-85AAFD485DF2}"/>
    <dgm:cxn modelId="{958C5B51-A134-4E23-BC5D-9DDE4F322529}" srcId="{AB9313D6-82BD-4B3D-8E8D-A77357AA6155}" destId="{1203C6EA-F233-4C54-B99C-597C44C8F6D9}" srcOrd="0" destOrd="0" parTransId="{6CEE32D5-DA04-47B9-B208-D2CEAFA30447}" sibTransId="{13CF35FC-866A-4891-A358-4026EC32A527}"/>
    <dgm:cxn modelId="{38934B34-8B51-4CE5-8D34-0466EA1B24E8}" type="presParOf" srcId="{F26714DD-E930-4931-8840-87C4D7BF98A8}" destId="{FFB776EA-B8C8-4D66-9962-37EBCD96048A}" srcOrd="0" destOrd="0" presId="urn:microsoft.com/office/officeart/2005/8/layout/vList5"/>
    <dgm:cxn modelId="{B704E787-B099-44FD-9334-436E756D9A41}" type="presParOf" srcId="{FFB776EA-B8C8-4D66-9962-37EBCD96048A}" destId="{0A8EA64D-105A-4E34-B078-2402C7142BCD}" srcOrd="0" destOrd="0" presId="urn:microsoft.com/office/officeart/2005/8/layout/vList5"/>
    <dgm:cxn modelId="{BFBD5853-2378-4897-8F33-B9A53A1ACDD1}" type="presParOf" srcId="{FFB776EA-B8C8-4D66-9962-37EBCD96048A}" destId="{4A46A74B-1C9E-4BD0-89DA-30BF36D4087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A1C764-3DEA-4268-B4F6-FE18BCC007B5}"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s-ES"/>
        </a:p>
      </dgm:t>
    </dgm:pt>
    <dgm:pt modelId="{B14B46D4-A878-491D-B9F1-34DE49828D07}">
      <dgm:prSet custT="1"/>
      <dgm:spPr/>
      <dgm:t>
        <a:bodyPr/>
        <a:lstStyle/>
        <a:p>
          <a:pPr rtl="0"/>
          <a:r>
            <a:rPr lang="es-MX" sz="2400" b="1" dirty="0" smtClean="0">
              <a:latin typeface="Arial" panose="020B0604020202020204" pitchFamily="34" charset="0"/>
              <a:cs typeface="Arial" panose="020B0604020202020204" pitchFamily="34" charset="0"/>
            </a:rPr>
            <a:t>Auditan la Cuenta Pública de manera general, no por fondo/ programa (incluye Gasto Federalizado, Gasto Estatal y recursos propios).</a:t>
          </a:r>
          <a:endParaRPr lang="es-MX" sz="2400" dirty="0"/>
        </a:p>
      </dgm:t>
    </dgm:pt>
    <dgm:pt modelId="{ADADE99A-85EC-4D56-B59A-340095778422}" type="parTrans" cxnId="{15B94773-6849-43D8-9098-17D7E639754B}">
      <dgm:prSet/>
      <dgm:spPr/>
      <dgm:t>
        <a:bodyPr/>
        <a:lstStyle/>
        <a:p>
          <a:endParaRPr lang="es-ES"/>
        </a:p>
      </dgm:t>
    </dgm:pt>
    <dgm:pt modelId="{C5A1AFE8-CD89-489C-A94E-2345EBB9A229}" type="sibTrans" cxnId="{15B94773-6849-43D8-9098-17D7E639754B}">
      <dgm:prSet/>
      <dgm:spPr/>
      <dgm:t>
        <a:bodyPr/>
        <a:lstStyle/>
        <a:p>
          <a:endParaRPr lang="es-ES"/>
        </a:p>
      </dgm:t>
    </dgm:pt>
    <dgm:pt modelId="{58BBA84E-5416-4D57-9E6C-CEB0ADABA386}">
      <dgm:prSet custT="1"/>
      <dgm:spPr/>
      <dgm:t>
        <a:bodyPr/>
        <a:lstStyle/>
        <a:p>
          <a:pPr rtl="0"/>
          <a:r>
            <a:rPr lang="es-MX" sz="2400" b="1" dirty="0" smtClean="0">
              <a:latin typeface="Arial" panose="020B0604020202020204" pitchFamily="34" charset="0"/>
              <a:cs typeface="Arial" panose="020B0604020202020204" pitchFamily="34" charset="0"/>
            </a:rPr>
            <a:t>Revisan en un ente, en una sola auditoría, diversos programas.</a:t>
          </a:r>
          <a:endParaRPr lang="es-ES" sz="2400" dirty="0">
            <a:latin typeface="Arial" panose="020B0604020202020204" pitchFamily="34" charset="0"/>
            <a:cs typeface="Arial" panose="020B0604020202020204" pitchFamily="34" charset="0"/>
          </a:endParaRPr>
        </a:p>
      </dgm:t>
    </dgm:pt>
    <dgm:pt modelId="{0229E389-3C70-4655-852B-91B274FAC659}" type="parTrans" cxnId="{BB168663-C5DA-423C-869C-86FCC7B152FD}">
      <dgm:prSet/>
      <dgm:spPr/>
      <dgm:t>
        <a:bodyPr/>
        <a:lstStyle/>
        <a:p>
          <a:endParaRPr lang="es-ES"/>
        </a:p>
      </dgm:t>
    </dgm:pt>
    <dgm:pt modelId="{51653A9D-76D7-4068-B331-D900D0410D58}" type="sibTrans" cxnId="{BB168663-C5DA-423C-869C-86FCC7B152FD}">
      <dgm:prSet/>
      <dgm:spPr/>
      <dgm:t>
        <a:bodyPr/>
        <a:lstStyle/>
        <a:p>
          <a:endParaRPr lang="es-ES"/>
        </a:p>
      </dgm:t>
    </dgm:pt>
    <dgm:pt modelId="{2DC07EF4-1DDF-4503-B324-5F4495122DBC}">
      <dgm:prSet custT="1"/>
      <dgm:spPr/>
      <dgm:t>
        <a:bodyPr/>
        <a:lstStyle/>
        <a:p>
          <a:pPr rtl="0"/>
          <a:r>
            <a:rPr lang="es-MX" sz="2400" b="1" dirty="0" smtClean="0">
              <a:latin typeface="Arial" panose="020B0604020202020204" pitchFamily="34" charset="0"/>
              <a:cs typeface="Arial" panose="020B0604020202020204" pitchFamily="34" charset="0"/>
            </a:rPr>
            <a:t>Revisan un fondo en diversos entes</a:t>
          </a:r>
          <a:r>
            <a:rPr lang="es-MX" sz="2400" b="1" dirty="0" smtClean="0"/>
            <a:t>.</a:t>
          </a:r>
          <a:endParaRPr lang="es-ES" sz="2400" dirty="0"/>
        </a:p>
      </dgm:t>
    </dgm:pt>
    <dgm:pt modelId="{0D82D7A1-4FE3-4A1F-8D2A-6E41BA5FA936}" type="parTrans" cxnId="{BCC42A1B-C2EC-4EF7-8A61-10878135D137}">
      <dgm:prSet/>
      <dgm:spPr/>
      <dgm:t>
        <a:bodyPr/>
        <a:lstStyle/>
        <a:p>
          <a:endParaRPr lang="es-ES"/>
        </a:p>
      </dgm:t>
    </dgm:pt>
    <dgm:pt modelId="{4CA0FF77-47D7-4CC0-8D0C-3460ACEC3482}" type="sibTrans" cxnId="{BCC42A1B-C2EC-4EF7-8A61-10878135D137}">
      <dgm:prSet/>
      <dgm:spPr/>
      <dgm:t>
        <a:bodyPr/>
        <a:lstStyle/>
        <a:p>
          <a:endParaRPr lang="es-ES"/>
        </a:p>
      </dgm:t>
    </dgm:pt>
    <dgm:pt modelId="{D9EA0EF1-FF96-42A4-A546-287902A5D5BE}">
      <dgm:prSet custT="1"/>
      <dgm:spPr/>
      <dgm:t>
        <a:bodyPr/>
        <a:lstStyle/>
        <a:p>
          <a:pPr rtl="0"/>
          <a:r>
            <a:rPr lang="es-MX" sz="2400" b="1" dirty="0" smtClean="0">
              <a:latin typeface="Arial" panose="020B0604020202020204" pitchFamily="34" charset="0"/>
              <a:cs typeface="Arial" panose="020B0604020202020204" pitchFamily="34" charset="0"/>
            </a:rPr>
            <a:t>Auditan partidas/ capítulos de gasto, no por fondo o programa.</a:t>
          </a:r>
          <a:endParaRPr lang="es-ES" sz="2400" dirty="0">
            <a:latin typeface="Arial" panose="020B0604020202020204" pitchFamily="34" charset="0"/>
            <a:cs typeface="Arial" panose="020B0604020202020204" pitchFamily="34" charset="0"/>
          </a:endParaRPr>
        </a:p>
      </dgm:t>
    </dgm:pt>
    <dgm:pt modelId="{1B14CAA7-8219-4166-A96C-312E2383ED28}" type="parTrans" cxnId="{8A814BEF-58E3-4111-A71D-CD2D3FB3526C}">
      <dgm:prSet/>
      <dgm:spPr/>
      <dgm:t>
        <a:bodyPr/>
        <a:lstStyle/>
        <a:p>
          <a:endParaRPr lang="es-ES"/>
        </a:p>
      </dgm:t>
    </dgm:pt>
    <dgm:pt modelId="{A8D73917-EB7B-4ED1-9C8A-F02F7D41163D}" type="sibTrans" cxnId="{8A814BEF-58E3-4111-A71D-CD2D3FB3526C}">
      <dgm:prSet/>
      <dgm:spPr/>
      <dgm:t>
        <a:bodyPr/>
        <a:lstStyle/>
        <a:p>
          <a:endParaRPr lang="es-ES"/>
        </a:p>
      </dgm:t>
    </dgm:pt>
    <dgm:pt modelId="{E34C2418-4E90-476D-9461-7AAB6A208DEA}" type="pres">
      <dgm:prSet presAssocID="{29A1C764-3DEA-4268-B4F6-FE18BCC007B5}" presName="matrix" presStyleCnt="0">
        <dgm:presLayoutVars>
          <dgm:chMax val="1"/>
          <dgm:dir/>
          <dgm:resizeHandles val="exact"/>
        </dgm:presLayoutVars>
      </dgm:prSet>
      <dgm:spPr/>
      <dgm:t>
        <a:bodyPr/>
        <a:lstStyle/>
        <a:p>
          <a:endParaRPr lang="es-ES"/>
        </a:p>
      </dgm:t>
    </dgm:pt>
    <dgm:pt modelId="{2918073F-66F5-4A75-B705-C9AD0E7C589A}" type="pres">
      <dgm:prSet presAssocID="{29A1C764-3DEA-4268-B4F6-FE18BCC007B5}" presName="diamond" presStyleLbl="bgShp" presStyleIdx="0" presStyleCnt="1" custScaleX="137551" custLinFactNeighborX="5502" custLinFactNeighborY="-1936"/>
      <dgm:spPr/>
    </dgm:pt>
    <dgm:pt modelId="{EE37D0C6-681E-409E-A180-EB3B2F091981}" type="pres">
      <dgm:prSet presAssocID="{29A1C764-3DEA-4268-B4F6-FE18BCC007B5}" presName="quad1" presStyleLbl="node1" presStyleIdx="0" presStyleCnt="4" custScaleX="249033" custScaleY="117315" custLinFactNeighborX="-37285" custLinFactNeighborY="422">
        <dgm:presLayoutVars>
          <dgm:chMax val="0"/>
          <dgm:chPref val="0"/>
          <dgm:bulletEnabled val="1"/>
        </dgm:presLayoutVars>
      </dgm:prSet>
      <dgm:spPr/>
      <dgm:t>
        <a:bodyPr/>
        <a:lstStyle/>
        <a:p>
          <a:endParaRPr lang="es-ES"/>
        </a:p>
      </dgm:t>
    </dgm:pt>
    <dgm:pt modelId="{EF0EFC35-CFDF-4B6A-9BCB-E0A914CCDD5E}" type="pres">
      <dgm:prSet presAssocID="{29A1C764-3DEA-4268-B4F6-FE18BCC007B5}" presName="quad2" presStyleLbl="node1" presStyleIdx="1" presStyleCnt="4" custScaleX="194618" custScaleY="117663" custLinFactNeighborX="80616" custLinFactNeighborY="-174">
        <dgm:presLayoutVars>
          <dgm:chMax val="0"/>
          <dgm:chPref val="0"/>
          <dgm:bulletEnabled val="1"/>
        </dgm:presLayoutVars>
      </dgm:prSet>
      <dgm:spPr/>
      <dgm:t>
        <a:bodyPr/>
        <a:lstStyle/>
        <a:p>
          <a:endParaRPr lang="es-ES"/>
        </a:p>
      </dgm:t>
    </dgm:pt>
    <dgm:pt modelId="{B4FFD7B7-1982-472F-B464-0B75C45E0D58}" type="pres">
      <dgm:prSet presAssocID="{29A1C764-3DEA-4268-B4F6-FE18BCC007B5}" presName="quad3" presStyleLbl="node1" presStyleIdx="2" presStyleCnt="4" custScaleX="241838" custLinFactNeighborX="-40872" custLinFactNeighborY="4996">
        <dgm:presLayoutVars>
          <dgm:chMax val="0"/>
          <dgm:chPref val="0"/>
          <dgm:bulletEnabled val="1"/>
        </dgm:presLayoutVars>
      </dgm:prSet>
      <dgm:spPr/>
      <dgm:t>
        <a:bodyPr/>
        <a:lstStyle/>
        <a:p>
          <a:endParaRPr lang="es-ES"/>
        </a:p>
      </dgm:t>
    </dgm:pt>
    <dgm:pt modelId="{0B2CDA8E-07BF-46F4-987C-25F4BC10BEBE}" type="pres">
      <dgm:prSet presAssocID="{29A1C764-3DEA-4268-B4F6-FE18BCC007B5}" presName="quad4" presStyleLbl="node1" presStyleIdx="3" presStyleCnt="4" custScaleX="188515" custLinFactNeighborX="78676" custLinFactNeighborY="4996">
        <dgm:presLayoutVars>
          <dgm:chMax val="0"/>
          <dgm:chPref val="0"/>
          <dgm:bulletEnabled val="1"/>
        </dgm:presLayoutVars>
      </dgm:prSet>
      <dgm:spPr/>
      <dgm:t>
        <a:bodyPr/>
        <a:lstStyle/>
        <a:p>
          <a:endParaRPr lang="es-ES"/>
        </a:p>
      </dgm:t>
    </dgm:pt>
  </dgm:ptLst>
  <dgm:cxnLst>
    <dgm:cxn modelId="{BB653FC8-BE6B-4032-A614-DF52CE048CC4}" type="presOf" srcId="{B14B46D4-A878-491D-B9F1-34DE49828D07}" destId="{EE37D0C6-681E-409E-A180-EB3B2F091981}" srcOrd="0" destOrd="0" presId="urn:microsoft.com/office/officeart/2005/8/layout/matrix3"/>
    <dgm:cxn modelId="{2CA84A6B-BF2E-46A5-9E9D-933FE2F7CE82}" type="presOf" srcId="{29A1C764-3DEA-4268-B4F6-FE18BCC007B5}" destId="{E34C2418-4E90-476D-9461-7AAB6A208DEA}" srcOrd="0" destOrd="0" presId="urn:microsoft.com/office/officeart/2005/8/layout/matrix3"/>
    <dgm:cxn modelId="{BB168663-C5DA-423C-869C-86FCC7B152FD}" srcId="{29A1C764-3DEA-4268-B4F6-FE18BCC007B5}" destId="{58BBA84E-5416-4D57-9E6C-CEB0ADABA386}" srcOrd="1" destOrd="0" parTransId="{0229E389-3C70-4655-852B-91B274FAC659}" sibTransId="{51653A9D-76D7-4068-B331-D900D0410D58}"/>
    <dgm:cxn modelId="{BCC42A1B-C2EC-4EF7-8A61-10878135D137}" srcId="{29A1C764-3DEA-4268-B4F6-FE18BCC007B5}" destId="{2DC07EF4-1DDF-4503-B324-5F4495122DBC}" srcOrd="2" destOrd="0" parTransId="{0D82D7A1-4FE3-4A1F-8D2A-6E41BA5FA936}" sibTransId="{4CA0FF77-47D7-4CC0-8D0C-3460ACEC3482}"/>
    <dgm:cxn modelId="{5928AF70-CA54-4A67-8CCF-8E51E7FC52C8}" type="presOf" srcId="{2DC07EF4-1DDF-4503-B324-5F4495122DBC}" destId="{B4FFD7B7-1982-472F-B464-0B75C45E0D58}" srcOrd="0" destOrd="0" presId="urn:microsoft.com/office/officeart/2005/8/layout/matrix3"/>
    <dgm:cxn modelId="{8A814BEF-58E3-4111-A71D-CD2D3FB3526C}" srcId="{29A1C764-3DEA-4268-B4F6-FE18BCC007B5}" destId="{D9EA0EF1-FF96-42A4-A546-287902A5D5BE}" srcOrd="3" destOrd="0" parTransId="{1B14CAA7-8219-4166-A96C-312E2383ED28}" sibTransId="{A8D73917-EB7B-4ED1-9C8A-F02F7D41163D}"/>
    <dgm:cxn modelId="{15B94773-6849-43D8-9098-17D7E639754B}" srcId="{29A1C764-3DEA-4268-B4F6-FE18BCC007B5}" destId="{B14B46D4-A878-491D-B9F1-34DE49828D07}" srcOrd="0" destOrd="0" parTransId="{ADADE99A-85EC-4D56-B59A-340095778422}" sibTransId="{C5A1AFE8-CD89-489C-A94E-2345EBB9A229}"/>
    <dgm:cxn modelId="{34B7DC98-B381-4049-B2ED-3E7A5E4F6CB5}" type="presOf" srcId="{58BBA84E-5416-4D57-9E6C-CEB0ADABA386}" destId="{EF0EFC35-CFDF-4B6A-9BCB-E0A914CCDD5E}" srcOrd="0" destOrd="0" presId="urn:microsoft.com/office/officeart/2005/8/layout/matrix3"/>
    <dgm:cxn modelId="{5A6DC8D7-80CF-4152-B62E-AC94FA2E7ACE}" type="presOf" srcId="{D9EA0EF1-FF96-42A4-A546-287902A5D5BE}" destId="{0B2CDA8E-07BF-46F4-987C-25F4BC10BEBE}" srcOrd="0" destOrd="0" presId="urn:microsoft.com/office/officeart/2005/8/layout/matrix3"/>
    <dgm:cxn modelId="{92F23341-FD23-4A3F-BF0F-84ABE91F078E}" type="presParOf" srcId="{E34C2418-4E90-476D-9461-7AAB6A208DEA}" destId="{2918073F-66F5-4A75-B705-C9AD0E7C589A}" srcOrd="0" destOrd="0" presId="urn:microsoft.com/office/officeart/2005/8/layout/matrix3"/>
    <dgm:cxn modelId="{AD662FE9-17B2-4FB4-A0B6-2BD0B74F3F06}" type="presParOf" srcId="{E34C2418-4E90-476D-9461-7AAB6A208DEA}" destId="{EE37D0C6-681E-409E-A180-EB3B2F091981}" srcOrd="1" destOrd="0" presId="urn:microsoft.com/office/officeart/2005/8/layout/matrix3"/>
    <dgm:cxn modelId="{F54EEEBF-ECF1-4A4A-BAF5-3532D69866AA}" type="presParOf" srcId="{E34C2418-4E90-476D-9461-7AAB6A208DEA}" destId="{EF0EFC35-CFDF-4B6A-9BCB-E0A914CCDD5E}" srcOrd="2" destOrd="0" presId="urn:microsoft.com/office/officeart/2005/8/layout/matrix3"/>
    <dgm:cxn modelId="{CB4A2E41-C40D-4291-8032-C2E95A5C9CC3}" type="presParOf" srcId="{E34C2418-4E90-476D-9461-7AAB6A208DEA}" destId="{B4FFD7B7-1982-472F-B464-0B75C45E0D58}" srcOrd="3" destOrd="0" presId="urn:microsoft.com/office/officeart/2005/8/layout/matrix3"/>
    <dgm:cxn modelId="{1FEF3CD5-E4BA-4EF5-A5F4-B298AA523830}" type="presParOf" srcId="{E34C2418-4E90-476D-9461-7AAB6A208DEA}" destId="{0B2CDA8E-07BF-46F4-987C-25F4BC10BEB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CDF595-6B9D-4DFD-A379-B2B0BB032C5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s-ES"/>
        </a:p>
      </dgm:t>
    </dgm:pt>
    <dgm:pt modelId="{142CEC80-FD0D-4BEE-8A9C-9C5A2737BFCC}">
      <dgm:prSet custT="1"/>
      <dgm:spPr>
        <a:solidFill>
          <a:srgbClr val="00B0F0">
            <a:alpha val="50000"/>
          </a:srgbClr>
        </a:solidFill>
      </dgm:spPr>
      <dgm:t>
        <a:bodyPr/>
        <a:lstStyle/>
        <a:p>
          <a:pPr rtl="0"/>
          <a:r>
            <a:rPr lang="es-MX" sz="2400" b="1" dirty="0" smtClean="0">
              <a:latin typeface="Arial" panose="020B0604020202020204" pitchFamily="34" charset="0"/>
              <a:cs typeface="Arial" panose="020B0604020202020204" pitchFamily="34" charset="0"/>
            </a:rPr>
            <a:t>Marcos jurídicos diferentes</a:t>
          </a:r>
          <a:endParaRPr lang="es-MX" sz="2400" dirty="0">
            <a:latin typeface="Arial" panose="020B0604020202020204" pitchFamily="34" charset="0"/>
            <a:cs typeface="Arial" panose="020B0604020202020204" pitchFamily="34" charset="0"/>
          </a:endParaRPr>
        </a:p>
      </dgm:t>
    </dgm:pt>
    <dgm:pt modelId="{DBB0DC70-B5B5-4D2E-8F29-CCBB1E53F6D9}" type="parTrans" cxnId="{F49C4B09-6375-44D7-BE4E-E415D717A777}">
      <dgm:prSet/>
      <dgm:spPr/>
      <dgm:t>
        <a:bodyPr/>
        <a:lstStyle/>
        <a:p>
          <a:endParaRPr lang="es-ES"/>
        </a:p>
      </dgm:t>
    </dgm:pt>
    <dgm:pt modelId="{BC0B4BD4-8C8C-4F65-8643-7E4F223C45A7}" type="sibTrans" cxnId="{F49C4B09-6375-44D7-BE4E-E415D717A777}">
      <dgm:prSet/>
      <dgm:spPr/>
      <dgm:t>
        <a:bodyPr/>
        <a:lstStyle/>
        <a:p>
          <a:endParaRPr lang="es-ES"/>
        </a:p>
      </dgm:t>
    </dgm:pt>
    <dgm:pt modelId="{F6B70124-226B-4CB3-B4F3-F4FC60D26F1A}">
      <dgm:prSet custT="1"/>
      <dgm:spPr>
        <a:solidFill>
          <a:srgbClr val="FFFF00">
            <a:alpha val="50000"/>
          </a:srgbClr>
        </a:solidFill>
      </dgm:spPr>
      <dgm:t>
        <a:bodyPr/>
        <a:lstStyle/>
        <a:p>
          <a:pPr rtl="0"/>
          <a:r>
            <a:rPr lang="es-MX" sz="2400" b="1" dirty="0" smtClean="0">
              <a:latin typeface="Arial" panose="020B0604020202020204" pitchFamily="34" charset="0"/>
              <a:cs typeface="Arial" panose="020B0604020202020204" pitchFamily="34" charset="0"/>
            </a:rPr>
            <a:t>Metodologías de fiscalización distintas</a:t>
          </a:r>
          <a:endParaRPr lang="es-MX" sz="2400" dirty="0">
            <a:latin typeface="Arial" panose="020B0604020202020204" pitchFamily="34" charset="0"/>
            <a:cs typeface="Arial" panose="020B0604020202020204" pitchFamily="34" charset="0"/>
          </a:endParaRPr>
        </a:p>
      </dgm:t>
    </dgm:pt>
    <dgm:pt modelId="{981FEB7E-5391-4225-8F1D-0B72A8FB139F}" type="parTrans" cxnId="{B61ABDCE-916F-4BA5-9103-92A9590254D8}">
      <dgm:prSet/>
      <dgm:spPr/>
      <dgm:t>
        <a:bodyPr/>
        <a:lstStyle/>
        <a:p>
          <a:endParaRPr lang="es-ES"/>
        </a:p>
      </dgm:t>
    </dgm:pt>
    <dgm:pt modelId="{F743C82F-BF28-4623-9D00-6F79B6209F5C}" type="sibTrans" cxnId="{B61ABDCE-916F-4BA5-9103-92A9590254D8}">
      <dgm:prSet/>
      <dgm:spPr/>
      <dgm:t>
        <a:bodyPr/>
        <a:lstStyle/>
        <a:p>
          <a:endParaRPr lang="es-ES"/>
        </a:p>
      </dgm:t>
    </dgm:pt>
    <dgm:pt modelId="{BC2099ED-9128-4BB8-B061-E1CDF8D1CA2A}">
      <dgm:prSet custT="1"/>
      <dgm:spPr>
        <a:solidFill>
          <a:srgbClr val="00B050">
            <a:alpha val="50000"/>
          </a:srgbClr>
        </a:solidFill>
      </dgm:spPr>
      <dgm:t>
        <a:bodyPr/>
        <a:lstStyle/>
        <a:p>
          <a:pPr rtl="0"/>
          <a:r>
            <a:rPr lang="es-MX" sz="2400" b="1" dirty="0" smtClean="0">
              <a:latin typeface="Arial" panose="020B0604020202020204" pitchFamily="34" charset="0"/>
              <a:cs typeface="Arial" panose="020B0604020202020204" pitchFamily="34" charset="0"/>
            </a:rPr>
            <a:t>Modelos no uniformes sobre la conceptualización de la auditoría como unidad de registro</a:t>
          </a:r>
          <a:endParaRPr lang="es-MX" sz="2400" dirty="0">
            <a:latin typeface="Arial" panose="020B0604020202020204" pitchFamily="34" charset="0"/>
            <a:cs typeface="Arial" panose="020B0604020202020204" pitchFamily="34" charset="0"/>
          </a:endParaRPr>
        </a:p>
      </dgm:t>
    </dgm:pt>
    <dgm:pt modelId="{3DCAB330-E9EB-4ADC-BBFF-84FF5781188F}" type="parTrans" cxnId="{F282AD6B-34BD-4FA9-9446-0A4180B0FD0E}">
      <dgm:prSet/>
      <dgm:spPr/>
      <dgm:t>
        <a:bodyPr/>
        <a:lstStyle/>
        <a:p>
          <a:endParaRPr lang="es-ES"/>
        </a:p>
      </dgm:t>
    </dgm:pt>
    <dgm:pt modelId="{AF95ADC7-B390-459F-A7E2-1F995F6ACCFD}" type="sibTrans" cxnId="{F282AD6B-34BD-4FA9-9446-0A4180B0FD0E}">
      <dgm:prSet/>
      <dgm:spPr/>
      <dgm:t>
        <a:bodyPr/>
        <a:lstStyle/>
        <a:p>
          <a:endParaRPr lang="es-ES"/>
        </a:p>
      </dgm:t>
    </dgm:pt>
    <dgm:pt modelId="{6036153F-AD39-4333-9FC4-126912BAE417}" type="pres">
      <dgm:prSet presAssocID="{B1CDF595-6B9D-4DFD-A379-B2B0BB032C52}" presName="compositeShape" presStyleCnt="0">
        <dgm:presLayoutVars>
          <dgm:chMax val="7"/>
          <dgm:dir/>
          <dgm:resizeHandles val="exact"/>
        </dgm:presLayoutVars>
      </dgm:prSet>
      <dgm:spPr/>
      <dgm:t>
        <a:bodyPr/>
        <a:lstStyle/>
        <a:p>
          <a:endParaRPr lang="es-ES"/>
        </a:p>
      </dgm:t>
    </dgm:pt>
    <dgm:pt modelId="{2F739866-47E1-44EF-A5CE-1FB739299B91}" type="pres">
      <dgm:prSet presAssocID="{142CEC80-FD0D-4BEE-8A9C-9C5A2737BFCC}" presName="circ1" presStyleLbl="vennNode1" presStyleIdx="0" presStyleCnt="3" custScaleX="151485" custScaleY="135530" custLinFactNeighborX="5823" custLinFactNeighborY="2069"/>
      <dgm:spPr/>
      <dgm:t>
        <a:bodyPr/>
        <a:lstStyle/>
        <a:p>
          <a:endParaRPr lang="es-ES"/>
        </a:p>
      </dgm:t>
    </dgm:pt>
    <dgm:pt modelId="{D8D31AD4-FC41-4DDC-BD4F-8303600B2982}" type="pres">
      <dgm:prSet presAssocID="{142CEC80-FD0D-4BEE-8A9C-9C5A2737BFCC}" presName="circ1Tx" presStyleLbl="revTx" presStyleIdx="0" presStyleCnt="0">
        <dgm:presLayoutVars>
          <dgm:chMax val="0"/>
          <dgm:chPref val="0"/>
          <dgm:bulletEnabled val="1"/>
        </dgm:presLayoutVars>
      </dgm:prSet>
      <dgm:spPr/>
      <dgm:t>
        <a:bodyPr/>
        <a:lstStyle/>
        <a:p>
          <a:endParaRPr lang="es-ES"/>
        </a:p>
      </dgm:t>
    </dgm:pt>
    <dgm:pt modelId="{A2656E7E-1954-49B2-B37C-EF50A872F942}" type="pres">
      <dgm:prSet presAssocID="{F6B70124-226B-4CB3-B4F3-F4FC60D26F1A}" presName="circ2" presStyleLbl="vennNode1" presStyleIdx="1" presStyleCnt="3" custScaleX="164552" custScaleY="126396" custLinFactNeighborX="32766" custLinFactNeighborY="7635"/>
      <dgm:spPr/>
      <dgm:t>
        <a:bodyPr/>
        <a:lstStyle/>
        <a:p>
          <a:endParaRPr lang="es-ES"/>
        </a:p>
      </dgm:t>
    </dgm:pt>
    <dgm:pt modelId="{465EFD6C-C9AD-4D2B-BB65-2D62D2DADBA3}" type="pres">
      <dgm:prSet presAssocID="{F6B70124-226B-4CB3-B4F3-F4FC60D26F1A}" presName="circ2Tx" presStyleLbl="revTx" presStyleIdx="0" presStyleCnt="0">
        <dgm:presLayoutVars>
          <dgm:chMax val="0"/>
          <dgm:chPref val="0"/>
          <dgm:bulletEnabled val="1"/>
        </dgm:presLayoutVars>
      </dgm:prSet>
      <dgm:spPr/>
      <dgm:t>
        <a:bodyPr/>
        <a:lstStyle/>
        <a:p>
          <a:endParaRPr lang="es-ES"/>
        </a:p>
      </dgm:t>
    </dgm:pt>
    <dgm:pt modelId="{72884B0D-8678-482A-9786-DB50BA53FC88}" type="pres">
      <dgm:prSet presAssocID="{BC2099ED-9128-4BB8-B061-E1CDF8D1CA2A}" presName="circ3" presStyleLbl="vennNode1" presStyleIdx="2" presStyleCnt="3" custScaleX="179280" custScaleY="135120" custLinFactNeighborX="-35660" custLinFactNeighborY="1236"/>
      <dgm:spPr/>
      <dgm:t>
        <a:bodyPr/>
        <a:lstStyle/>
        <a:p>
          <a:endParaRPr lang="es-ES"/>
        </a:p>
      </dgm:t>
    </dgm:pt>
    <dgm:pt modelId="{97567D6C-0E52-47EC-835B-4FEEC27BE432}" type="pres">
      <dgm:prSet presAssocID="{BC2099ED-9128-4BB8-B061-E1CDF8D1CA2A}" presName="circ3Tx" presStyleLbl="revTx" presStyleIdx="0" presStyleCnt="0">
        <dgm:presLayoutVars>
          <dgm:chMax val="0"/>
          <dgm:chPref val="0"/>
          <dgm:bulletEnabled val="1"/>
        </dgm:presLayoutVars>
      </dgm:prSet>
      <dgm:spPr/>
      <dgm:t>
        <a:bodyPr/>
        <a:lstStyle/>
        <a:p>
          <a:endParaRPr lang="es-ES"/>
        </a:p>
      </dgm:t>
    </dgm:pt>
  </dgm:ptLst>
  <dgm:cxnLst>
    <dgm:cxn modelId="{90F76EE0-668D-4068-9422-3312375B8859}" type="presOf" srcId="{142CEC80-FD0D-4BEE-8A9C-9C5A2737BFCC}" destId="{D8D31AD4-FC41-4DDC-BD4F-8303600B2982}" srcOrd="1" destOrd="0" presId="urn:microsoft.com/office/officeart/2005/8/layout/venn1"/>
    <dgm:cxn modelId="{3460E057-1569-46E6-B88B-021F72A5FC4B}" type="presOf" srcId="{F6B70124-226B-4CB3-B4F3-F4FC60D26F1A}" destId="{465EFD6C-C9AD-4D2B-BB65-2D62D2DADBA3}" srcOrd="1" destOrd="0" presId="urn:microsoft.com/office/officeart/2005/8/layout/venn1"/>
    <dgm:cxn modelId="{F49C4B09-6375-44D7-BE4E-E415D717A777}" srcId="{B1CDF595-6B9D-4DFD-A379-B2B0BB032C52}" destId="{142CEC80-FD0D-4BEE-8A9C-9C5A2737BFCC}" srcOrd="0" destOrd="0" parTransId="{DBB0DC70-B5B5-4D2E-8F29-CCBB1E53F6D9}" sibTransId="{BC0B4BD4-8C8C-4F65-8643-7E4F223C45A7}"/>
    <dgm:cxn modelId="{EA798A9B-00F7-4700-9B3E-DEF0E6E1EFF3}" type="presOf" srcId="{BC2099ED-9128-4BB8-B061-E1CDF8D1CA2A}" destId="{97567D6C-0E52-47EC-835B-4FEEC27BE432}" srcOrd="1" destOrd="0" presId="urn:microsoft.com/office/officeart/2005/8/layout/venn1"/>
    <dgm:cxn modelId="{B61ABDCE-916F-4BA5-9103-92A9590254D8}" srcId="{B1CDF595-6B9D-4DFD-A379-B2B0BB032C52}" destId="{F6B70124-226B-4CB3-B4F3-F4FC60D26F1A}" srcOrd="1" destOrd="0" parTransId="{981FEB7E-5391-4225-8F1D-0B72A8FB139F}" sibTransId="{F743C82F-BF28-4623-9D00-6F79B6209F5C}"/>
    <dgm:cxn modelId="{2E1E8B73-9103-4A5E-A0CA-185CE74695C2}" type="presOf" srcId="{B1CDF595-6B9D-4DFD-A379-B2B0BB032C52}" destId="{6036153F-AD39-4333-9FC4-126912BAE417}" srcOrd="0" destOrd="0" presId="urn:microsoft.com/office/officeart/2005/8/layout/venn1"/>
    <dgm:cxn modelId="{9C493D86-813A-4931-A216-1E2948299167}" type="presOf" srcId="{142CEC80-FD0D-4BEE-8A9C-9C5A2737BFCC}" destId="{2F739866-47E1-44EF-A5CE-1FB739299B91}" srcOrd="0" destOrd="0" presId="urn:microsoft.com/office/officeart/2005/8/layout/venn1"/>
    <dgm:cxn modelId="{B326F652-3983-48BD-AE05-0740371F3FB6}" type="presOf" srcId="{F6B70124-226B-4CB3-B4F3-F4FC60D26F1A}" destId="{A2656E7E-1954-49B2-B37C-EF50A872F942}" srcOrd="0" destOrd="0" presId="urn:microsoft.com/office/officeart/2005/8/layout/venn1"/>
    <dgm:cxn modelId="{2A58A235-8913-48CA-B485-BCC4F037C553}" type="presOf" srcId="{BC2099ED-9128-4BB8-B061-E1CDF8D1CA2A}" destId="{72884B0D-8678-482A-9786-DB50BA53FC88}" srcOrd="0" destOrd="0" presId="urn:microsoft.com/office/officeart/2005/8/layout/venn1"/>
    <dgm:cxn modelId="{F282AD6B-34BD-4FA9-9446-0A4180B0FD0E}" srcId="{B1CDF595-6B9D-4DFD-A379-B2B0BB032C52}" destId="{BC2099ED-9128-4BB8-B061-E1CDF8D1CA2A}" srcOrd="2" destOrd="0" parTransId="{3DCAB330-E9EB-4ADC-BBFF-84FF5781188F}" sibTransId="{AF95ADC7-B390-459F-A7E2-1F995F6ACCFD}"/>
    <dgm:cxn modelId="{DD85C081-A33A-4A85-9648-7EB3A9AB65C9}" type="presParOf" srcId="{6036153F-AD39-4333-9FC4-126912BAE417}" destId="{2F739866-47E1-44EF-A5CE-1FB739299B91}" srcOrd="0" destOrd="0" presId="urn:microsoft.com/office/officeart/2005/8/layout/venn1"/>
    <dgm:cxn modelId="{AEF89ECE-286E-45BF-AE5A-2A4825E439AD}" type="presParOf" srcId="{6036153F-AD39-4333-9FC4-126912BAE417}" destId="{D8D31AD4-FC41-4DDC-BD4F-8303600B2982}" srcOrd="1" destOrd="0" presId="urn:microsoft.com/office/officeart/2005/8/layout/venn1"/>
    <dgm:cxn modelId="{73F9BA75-A692-42BA-A92E-F41748FF75B4}" type="presParOf" srcId="{6036153F-AD39-4333-9FC4-126912BAE417}" destId="{A2656E7E-1954-49B2-B37C-EF50A872F942}" srcOrd="2" destOrd="0" presId="urn:microsoft.com/office/officeart/2005/8/layout/venn1"/>
    <dgm:cxn modelId="{1447D4CF-41E4-4E04-96E4-496BEB481772}" type="presParOf" srcId="{6036153F-AD39-4333-9FC4-126912BAE417}" destId="{465EFD6C-C9AD-4D2B-BB65-2D62D2DADBA3}" srcOrd="3" destOrd="0" presId="urn:microsoft.com/office/officeart/2005/8/layout/venn1"/>
    <dgm:cxn modelId="{96AC3D4A-A37C-465C-8499-A947B2D0F647}" type="presParOf" srcId="{6036153F-AD39-4333-9FC4-126912BAE417}" destId="{72884B0D-8678-482A-9786-DB50BA53FC88}" srcOrd="4" destOrd="0" presId="urn:microsoft.com/office/officeart/2005/8/layout/venn1"/>
    <dgm:cxn modelId="{8B74605E-0E5B-4E3D-BB41-633F618E6E5D}" type="presParOf" srcId="{6036153F-AD39-4333-9FC4-126912BAE417}" destId="{97567D6C-0E52-47EC-835B-4FEEC27BE43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50E586-BD77-4605-B463-56C4E2D3204F}"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s-ES"/>
        </a:p>
      </dgm:t>
    </dgm:pt>
    <dgm:pt modelId="{7062C646-CFF2-4E47-B6FB-FECA3C9099A5}">
      <dgm:prSet custT="1"/>
      <dgm:spPr/>
      <dgm:t>
        <a:bodyPr/>
        <a:lstStyle/>
        <a:p>
          <a:pPr algn="just" rtl="0"/>
          <a:r>
            <a:rPr lang="es-MX" sz="2400" b="1" dirty="0" smtClean="0">
              <a:latin typeface="Arial" panose="020B0604020202020204" pitchFamily="34" charset="0"/>
              <a:cs typeface="Arial" panose="020B0604020202020204" pitchFamily="34" charset="0"/>
            </a:rPr>
            <a:t>Integrar el Mapa de Fiscalización y para coordinar esfuerzos de fiscalización entre los distintos entes de auditoría.</a:t>
          </a:r>
          <a:endParaRPr lang="es-MX" sz="2400" dirty="0">
            <a:latin typeface="Arial" panose="020B0604020202020204" pitchFamily="34" charset="0"/>
            <a:cs typeface="Arial" panose="020B0604020202020204" pitchFamily="34" charset="0"/>
          </a:endParaRPr>
        </a:p>
      </dgm:t>
    </dgm:pt>
    <dgm:pt modelId="{EE2AA728-ABD5-4D8A-8C2F-A0003356BF74}" type="parTrans" cxnId="{41EEAEB0-BF72-40BF-98A1-F5263D57B63A}">
      <dgm:prSet/>
      <dgm:spPr/>
      <dgm:t>
        <a:bodyPr/>
        <a:lstStyle/>
        <a:p>
          <a:endParaRPr lang="es-ES"/>
        </a:p>
      </dgm:t>
    </dgm:pt>
    <dgm:pt modelId="{28FA1FF2-CDD6-4A11-B14C-03CCDAC71B2D}" type="sibTrans" cxnId="{41EEAEB0-BF72-40BF-98A1-F5263D57B63A}">
      <dgm:prSet/>
      <dgm:spPr/>
      <dgm:t>
        <a:bodyPr/>
        <a:lstStyle/>
        <a:p>
          <a:endParaRPr lang="es-ES"/>
        </a:p>
      </dgm:t>
    </dgm:pt>
    <dgm:pt modelId="{BEC88677-929B-4EFA-9B19-0AEEEA5D1D03}">
      <dgm:prSet custT="1"/>
      <dgm:spPr/>
      <dgm:t>
        <a:bodyPr/>
        <a:lstStyle/>
        <a:p>
          <a:pPr algn="just" rtl="0"/>
          <a:r>
            <a:rPr lang="es-MX" sz="2400" b="1" dirty="0" smtClean="0">
              <a:latin typeface="Arial" panose="020B0604020202020204" pitchFamily="34" charset="0"/>
              <a:cs typeface="Arial" panose="020B0604020202020204" pitchFamily="34" charset="0"/>
            </a:rPr>
            <a:t>Diseñar e implementar el Sistema de Información  y Comunicación del Sistema Nacional del Fiscalización (SICSNF)</a:t>
          </a:r>
          <a:endParaRPr lang="es-MX" sz="2400" b="1" dirty="0">
            <a:latin typeface="Arial" panose="020B0604020202020204" pitchFamily="34" charset="0"/>
            <a:cs typeface="Arial" panose="020B0604020202020204" pitchFamily="34" charset="0"/>
          </a:endParaRPr>
        </a:p>
      </dgm:t>
    </dgm:pt>
    <dgm:pt modelId="{9111A466-F45E-45B1-98F5-966EFAB0348E}" type="parTrans" cxnId="{8C150FCB-75B3-44F4-B282-81DC3068523F}">
      <dgm:prSet/>
      <dgm:spPr/>
      <dgm:t>
        <a:bodyPr/>
        <a:lstStyle/>
        <a:p>
          <a:endParaRPr lang="es-ES"/>
        </a:p>
      </dgm:t>
    </dgm:pt>
    <dgm:pt modelId="{486FC55D-E11A-4E86-9F9C-38E4ED32A355}" type="sibTrans" cxnId="{8C150FCB-75B3-44F4-B282-81DC3068523F}">
      <dgm:prSet/>
      <dgm:spPr/>
      <dgm:t>
        <a:bodyPr/>
        <a:lstStyle/>
        <a:p>
          <a:endParaRPr lang="es-ES"/>
        </a:p>
      </dgm:t>
    </dgm:pt>
    <dgm:pt modelId="{CA2E443F-9A7F-4BF8-ABDF-D679F03C1E1F}" type="pres">
      <dgm:prSet presAssocID="{8C50E586-BD77-4605-B463-56C4E2D3204F}" presName="Name0" presStyleCnt="0">
        <dgm:presLayoutVars>
          <dgm:dir/>
        </dgm:presLayoutVars>
      </dgm:prSet>
      <dgm:spPr/>
      <dgm:t>
        <a:bodyPr/>
        <a:lstStyle/>
        <a:p>
          <a:endParaRPr lang="es-ES"/>
        </a:p>
      </dgm:t>
    </dgm:pt>
    <dgm:pt modelId="{F9BEF8A8-97E6-4B59-868E-558C457AC185}" type="pres">
      <dgm:prSet presAssocID="{7062C646-CFF2-4E47-B6FB-FECA3C9099A5}" presName="noChildren" presStyleCnt="0"/>
      <dgm:spPr/>
    </dgm:pt>
    <dgm:pt modelId="{583DD7D0-FD4A-4FDE-B658-3811DDF4B703}" type="pres">
      <dgm:prSet presAssocID="{7062C646-CFF2-4E47-B6FB-FECA3C9099A5}" presName="gap" presStyleCnt="0"/>
      <dgm:spPr/>
    </dgm:pt>
    <dgm:pt modelId="{6F8DB4B2-1167-4982-88B8-F5F5845DF448}" type="pres">
      <dgm:prSet presAssocID="{7062C646-CFF2-4E47-B6FB-FECA3C9099A5}" presName="medCircle2" presStyleLbl="vennNode1" presStyleIdx="0" presStyleCnt="2" custLinFactNeighborX="-20917" custLinFactNeighborY="819"/>
      <dgm:spPr>
        <a:solidFill>
          <a:schemeClr val="tx2">
            <a:alpha val="50000"/>
          </a:schemeClr>
        </a:solidFill>
      </dgm:spPr>
    </dgm:pt>
    <dgm:pt modelId="{D91F5340-044C-4A4E-A258-1E65A763ED5B}" type="pres">
      <dgm:prSet presAssocID="{7062C646-CFF2-4E47-B6FB-FECA3C9099A5}" presName="txLvlOnly1" presStyleLbl="revTx" presStyleIdx="0" presStyleCnt="2" custLinFactNeighborX="621" custLinFactNeighborY="818"/>
      <dgm:spPr/>
      <dgm:t>
        <a:bodyPr/>
        <a:lstStyle/>
        <a:p>
          <a:endParaRPr lang="es-ES"/>
        </a:p>
      </dgm:t>
    </dgm:pt>
    <dgm:pt modelId="{59C77F36-57AC-40B5-81DE-2FD39783EE9B}" type="pres">
      <dgm:prSet presAssocID="{BEC88677-929B-4EFA-9B19-0AEEEA5D1D03}" presName="noChildren" presStyleCnt="0"/>
      <dgm:spPr/>
    </dgm:pt>
    <dgm:pt modelId="{824E75BC-DEBA-4F36-935B-A5A81CEA8F59}" type="pres">
      <dgm:prSet presAssocID="{BEC88677-929B-4EFA-9B19-0AEEEA5D1D03}" presName="gap" presStyleCnt="0"/>
      <dgm:spPr/>
    </dgm:pt>
    <dgm:pt modelId="{718E183E-7AD8-4F1E-8FEE-8410709E2424}" type="pres">
      <dgm:prSet presAssocID="{BEC88677-929B-4EFA-9B19-0AEEEA5D1D03}" presName="medCircle2" presStyleLbl="vennNode1" presStyleIdx="1" presStyleCnt="2" custLinFactNeighborX="-10313" custLinFactNeighborY="26511"/>
      <dgm:spPr>
        <a:solidFill>
          <a:schemeClr val="tx2">
            <a:alpha val="50000"/>
          </a:schemeClr>
        </a:solidFill>
      </dgm:spPr>
    </dgm:pt>
    <dgm:pt modelId="{51591992-0DCA-478D-8984-BAE47C3B5861}" type="pres">
      <dgm:prSet presAssocID="{BEC88677-929B-4EFA-9B19-0AEEEA5D1D03}" presName="txLvlOnly1" presStyleLbl="revTx" presStyleIdx="1" presStyleCnt="2" custLinFactNeighborX="1615" custLinFactNeighborY="26511"/>
      <dgm:spPr/>
      <dgm:t>
        <a:bodyPr/>
        <a:lstStyle/>
        <a:p>
          <a:endParaRPr lang="es-ES"/>
        </a:p>
      </dgm:t>
    </dgm:pt>
  </dgm:ptLst>
  <dgm:cxnLst>
    <dgm:cxn modelId="{8C150FCB-75B3-44F4-B282-81DC3068523F}" srcId="{8C50E586-BD77-4605-B463-56C4E2D3204F}" destId="{BEC88677-929B-4EFA-9B19-0AEEEA5D1D03}" srcOrd="1" destOrd="0" parTransId="{9111A466-F45E-45B1-98F5-966EFAB0348E}" sibTransId="{486FC55D-E11A-4E86-9F9C-38E4ED32A355}"/>
    <dgm:cxn modelId="{41EEAEB0-BF72-40BF-98A1-F5263D57B63A}" srcId="{8C50E586-BD77-4605-B463-56C4E2D3204F}" destId="{7062C646-CFF2-4E47-B6FB-FECA3C9099A5}" srcOrd="0" destOrd="0" parTransId="{EE2AA728-ABD5-4D8A-8C2F-A0003356BF74}" sibTransId="{28FA1FF2-CDD6-4A11-B14C-03CCDAC71B2D}"/>
    <dgm:cxn modelId="{D902FBD2-5ACB-47D0-8C3A-7F035B148F86}" type="presOf" srcId="{8C50E586-BD77-4605-B463-56C4E2D3204F}" destId="{CA2E443F-9A7F-4BF8-ABDF-D679F03C1E1F}" srcOrd="0" destOrd="0" presId="urn:microsoft.com/office/officeart/2008/layout/VerticalCircleList"/>
    <dgm:cxn modelId="{527E5127-E70A-4AB0-BEAB-604A06D6331C}" type="presOf" srcId="{7062C646-CFF2-4E47-B6FB-FECA3C9099A5}" destId="{D91F5340-044C-4A4E-A258-1E65A763ED5B}" srcOrd="0" destOrd="0" presId="urn:microsoft.com/office/officeart/2008/layout/VerticalCircleList"/>
    <dgm:cxn modelId="{18E54D8E-9516-4209-A216-DC3DDF4893BB}" type="presOf" srcId="{BEC88677-929B-4EFA-9B19-0AEEEA5D1D03}" destId="{51591992-0DCA-478D-8984-BAE47C3B5861}" srcOrd="0" destOrd="0" presId="urn:microsoft.com/office/officeart/2008/layout/VerticalCircleList"/>
    <dgm:cxn modelId="{C99E1A2E-3924-42F2-85BF-193AC3943D9D}" type="presParOf" srcId="{CA2E443F-9A7F-4BF8-ABDF-D679F03C1E1F}" destId="{F9BEF8A8-97E6-4B59-868E-558C457AC185}" srcOrd="0" destOrd="0" presId="urn:microsoft.com/office/officeart/2008/layout/VerticalCircleList"/>
    <dgm:cxn modelId="{8144DA5F-B376-4DD0-AB4D-09F5A2138B03}" type="presParOf" srcId="{F9BEF8A8-97E6-4B59-868E-558C457AC185}" destId="{583DD7D0-FD4A-4FDE-B658-3811DDF4B703}" srcOrd="0" destOrd="0" presId="urn:microsoft.com/office/officeart/2008/layout/VerticalCircleList"/>
    <dgm:cxn modelId="{09CCC5D6-5500-4D77-ADC2-6574F8EA4DAC}" type="presParOf" srcId="{F9BEF8A8-97E6-4B59-868E-558C457AC185}" destId="{6F8DB4B2-1167-4982-88B8-F5F5845DF448}" srcOrd="1" destOrd="0" presId="urn:microsoft.com/office/officeart/2008/layout/VerticalCircleList"/>
    <dgm:cxn modelId="{CE636486-B3AC-4143-AF8D-55A47A39B160}" type="presParOf" srcId="{F9BEF8A8-97E6-4B59-868E-558C457AC185}" destId="{D91F5340-044C-4A4E-A258-1E65A763ED5B}" srcOrd="2" destOrd="0" presId="urn:microsoft.com/office/officeart/2008/layout/VerticalCircleList"/>
    <dgm:cxn modelId="{E13FAD0D-6C12-4CBC-9419-5F6022DF202E}" type="presParOf" srcId="{CA2E443F-9A7F-4BF8-ABDF-D679F03C1E1F}" destId="{59C77F36-57AC-40B5-81DE-2FD39783EE9B}" srcOrd="1" destOrd="0" presId="urn:microsoft.com/office/officeart/2008/layout/VerticalCircleList"/>
    <dgm:cxn modelId="{5DE79820-8EDA-480E-A8A6-C5C5A8459967}" type="presParOf" srcId="{59C77F36-57AC-40B5-81DE-2FD39783EE9B}" destId="{824E75BC-DEBA-4F36-935B-A5A81CEA8F59}" srcOrd="0" destOrd="0" presId="urn:microsoft.com/office/officeart/2008/layout/VerticalCircleList"/>
    <dgm:cxn modelId="{2E54174E-8666-45A6-9F50-1A1B65C6A72F}" type="presParOf" srcId="{59C77F36-57AC-40B5-81DE-2FD39783EE9B}" destId="{718E183E-7AD8-4F1E-8FEE-8410709E2424}" srcOrd="1" destOrd="0" presId="urn:microsoft.com/office/officeart/2008/layout/VerticalCircleList"/>
    <dgm:cxn modelId="{02A67906-BD6A-4040-A9DF-7364216F04F9}" type="presParOf" srcId="{59C77F36-57AC-40B5-81DE-2FD39783EE9B}" destId="{51591992-0DCA-478D-8984-BAE47C3B5861}"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412FBD2-10F2-4EFD-AD0E-8ED332286C9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C9BAFA54-636E-4849-A0CA-37DF99EA98E5}">
      <dgm:prSet custT="1"/>
      <dgm:spPr/>
      <dgm:t>
        <a:bodyPr/>
        <a:lstStyle/>
        <a:p>
          <a:pPr rtl="0"/>
          <a:r>
            <a:rPr lang="es-MX" sz="2400" b="1" dirty="0" smtClean="0">
              <a:latin typeface="Arial" panose="020B0604020202020204" pitchFamily="34" charset="0"/>
              <a:cs typeface="Arial" panose="020B0604020202020204" pitchFamily="34" charset="0"/>
            </a:rPr>
            <a:t>El SICSNF atiende al propósito de centralizar, en formato de datos abiertos, la información </a:t>
          </a:r>
          <a:r>
            <a:rPr lang="es-ES_tradnl" sz="2400" b="1" dirty="0" smtClean="0">
              <a:latin typeface="Arial" panose="020B0604020202020204" pitchFamily="34" charset="0"/>
              <a:cs typeface="Arial" panose="020B0604020202020204" pitchFamily="34" charset="0"/>
            </a:rPr>
            <a:t>que incorporen los integrantes del Sistema</a:t>
          </a:r>
          <a:r>
            <a:rPr lang="es-MX" sz="2400" b="1" dirty="0" smtClean="0">
              <a:latin typeface="Arial" panose="020B0604020202020204" pitchFamily="34" charset="0"/>
              <a:cs typeface="Arial" panose="020B0604020202020204" pitchFamily="34" charset="0"/>
            </a:rPr>
            <a:t>, de los 3 órdenes de gobierno, particularmente los programas anuales de auditorías, los informes del resultado de las mismas y datos que permitan mejor la coordinación y ampliar la cobertura e impacto de la fiscalización </a:t>
          </a:r>
          <a:r>
            <a:rPr lang="es-MX" sz="2400" b="1" dirty="0" smtClean="0">
              <a:solidFill>
                <a:schemeClr val="bg1"/>
              </a:solidFill>
              <a:latin typeface="Arial" panose="020B0604020202020204" pitchFamily="34" charset="0"/>
              <a:cs typeface="Arial" panose="020B0604020202020204" pitchFamily="34" charset="0"/>
            </a:rPr>
            <a:t>(artículos 37, 38, 40,  45, 50, 54 y 55 de la Ley General del Sistema Nacional Anticorrupción)</a:t>
          </a:r>
          <a:endParaRPr lang="es-MX" sz="2400" dirty="0">
            <a:solidFill>
              <a:schemeClr val="bg1"/>
            </a:solidFill>
            <a:latin typeface="Arial" panose="020B0604020202020204" pitchFamily="34" charset="0"/>
            <a:cs typeface="Arial" panose="020B0604020202020204" pitchFamily="34" charset="0"/>
          </a:endParaRPr>
        </a:p>
      </dgm:t>
    </dgm:pt>
    <dgm:pt modelId="{ADA521DC-D89A-42F6-BEEE-8B6238FB9B53}" type="parTrans" cxnId="{BEF08C33-3865-4431-8EA6-389DDA96E824}">
      <dgm:prSet/>
      <dgm:spPr/>
      <dgm:t>
        <a:bodyPr/>
        <a:lstStyle/>
        <a:p>
          <a:endParaRPr lang="es-ES"/>
        </a:p>
      </dgm:t>
    </dgm:pt>
    <dgm:pt modelId="{70C77F83-5CF9-4B6E-98A8-CA99B612092B}" type="sibTrans" cxnId="{BEF08C33-3865-4431-8EA6-389DDA96E824}">
      <dgm:prSet/>
      <dgm:spPr/>
      <dgm:t>
        <a:bodyPr/>
        <a:lstStyle/>
        <a:p>
          <a:endParaRPr lang="es-ES"/>
        </a:p>
      </dgm:t>
    </dgm:pt>
    <dgm:pt modelId="{5FFC911A-6591-4C07-8A02-AB8935C741A2}" type="pres">
      <dgm:prSet presAssocID="{7412FBD2-10F2-4EFD-AD0E-8ED332286C9A}" presName="Name0" presStyleCnt="0">
        <dgm:presLayoutVars>
          <dgm:dir/>
          <dgm:resizeHandles val="exact"/>
        </dgm:presLayoutVars>
      </dgm:prSet>
      <dgm:spPr/>
      <dgm:t>
        <a:bodyPr/>
        <a:lstStyle/>
        <a:p>
          <a:endParaRPr lang="es-ES"/>
        </a:p>
      </dgm:t>
    </dgm:pt>
    <dgm:pt modelId="{93F330BC-7EAF-45C8-9013-560BB3E1ED2B}" type="pres">
      <dgm:prSet presAssocID="{C9BAFA54-636E-4849-A0CA-37DF99EA98E5}" presName="node" presStyleLbl="node1" presStyleIdx="0" presStyleCnt="1" custLinFactNeighborX="-1641" custLinFactNeighborY="-10000">
        <dgm:presLayoutVars>
          <dgm:bulletEnabled val="1"/>
        </dgm:presLayoutVars>
      </dgm:prSet>
      <dgm:spPr/>
      <dgm:t>
        <a:bodyPr/>
        <a:lstStyle/>
        <a:p>
          <a:endParaRPr lang="es-ES"/>
        </a:p>
      </dgm:t>
    </dgm:pt>
  </dgm:ptLst>
  <dgm:cxnLst>
    <dgm:cxn modelId="{BEF08C33-3865-4431-8EA6-389DDA96E824}" srcId="{7412FBD2-10F2-4EFD-AD0E-8ED332286C9A}" destId="{C9BAFA54-636E-4849-A0CA-37DF99EA98E5}" srcOrd="0" destOrd="0" parTransId="{ADA521DC-D89A-42F6-BEEE-8B6238FB9B53}" sibTransId="{70C77F83-5CF9-4B6E-98A8-CA99B612092B}"/>
    <dgm:cxn modelId="{35CCC2DE-3062-48FF-833B-890412C5F2A8}" type="presOf" srcId="{C9BAFA54-636E-4849-A0CA-37DF99EA98E5}" destId="{93F330BC-7EAF-45C8-9013-560BB3E1ED2B}" srcOrd="0" destOrd="0" presId="urn:microsoft.com/office/officeart/2005/8/layout/process1"/>
    <dgm:cxn modelId="{067F3C46-8407-4521-8D34-880ADBF51C87}" type="presOf" srcId="{7412FBD2-10F2-4EFD-AD0E-8ED332286C9A}" destId="{5FFC911A-6591-4C07-8A02-AB8935C741A2}" srcOrd="0" destOrd="0" presId="urn:microsoft.com/office/officeart/2005/8/layout/process1"/>
    <dgm:cxn modelId="{FC0C86A7-118C-47D1-B548-7CAB68F0DC01}" type="presParOf" srcId="{5FFC911A-6591-4C07-8A02-AB8935C741A2}" destId="{93F330BC-7EAF-45C8-9013-560BB3E1ED2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3DCC-7B8E-4C36-B0AF-7784E746128C}">
      <dsp:nvSpPr>
        <dsp:cNvPr id="0" name=""/>
        <dsp:cNvSpPr/>
      </dsp:nvSpPr>
      <dsp:spPr>
        <a:xfrm>
          <a:off x="593" y="1034830"/>
          <a:ext cx="2514924" cy="253885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782A147-AF32-4B7E-B46E-6FA98500C114}">
      <dsp:nvSpPr>
        <dsp:cNvPr id="0" name=""/>
        <dsp:cNvSpPr/>
      </dsp:nvSpPr>
      <dsp:spPr>
        <a:xfrm>
          <a:off x="1258055" y="1656540"/>
          <a:ext cx="6911598" cy="1295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Con objeto de dar cumplimiento a los acuerdos de la 2ª reunión, del 12 de octubre del 2017, del Grupo de Trabajo sobre Coordinación para la Fiscalización del SNF, la ASF, por conducto de la Auditoría Especial del Gasto Federalizado, solicitó a las EEF registrar en el formato Mapa de Fiscalización las auditorías realizadas a las CP 2016 y, en su caso, 2017.</a:t>
          </a:r>
        </a:p>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SFP hizo lo propio respecto de los OEC y los OIC de la Administración Pública Estatal.</a:t>
          </a:r>
          <a:endParaRPr lang="es-MX" sz="2400" kern="1200" dirty="0">
            <a:latin typeface="Arial" panose="020B0604020202020204" pitchFamily="34" charset="0"/>
            <a:cs typeface="Arial" panose="020B0604020202020204" pitchFamily="34" charset="0"/>
          </a:endParaRPr>
        </a:p>
      </dsp:txBody>
      <dsp:txXfrm>
        <a:off x="1258055" y="1656540"/>
        <a:ext cx="6911598" cy="12954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330BC-7EAF-45C8-9013-560BB3E1ED2B}">
      <dsp:nvSpPr>
        <dsp:cNvPr id="0" name=""/>
        <dsp:cNvSpPr/>
      </dsp:nvSpPr>
      <dsp:spPr>
        <a:xfrm>
          <a:off x="0" y="0"/>
          <a:ext cx="8186043" cy="41764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endParaRPr lang="es-MX" sz="2400" b="1" kern="1200" dirty="0" smtClean="0">
            <a:latin typeface="Arial" panose="020B0604020202020204" pitchFamily="34" charset="0"/>
            <a:cs typeface="Arial" panose="020B0604020202020204" pitchFamily="34" charset="0"/>
          </a:endParaRPr>
        </a:p>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Por ello la información que incorporen al Sistema de Información y Comunicación del SNF los integrantes del mismo, debe ser compatible y homogénea, de fácil acceso y aprovechamiento, lo cual, como puede observarse en este primer esfuerzo de compilación, en este momento  es difícil, ya que presenta diversos problemas entre los que destacan:</a:t>
          </a:r>
          <a:endParaRPr lang="es-MX" sz="2400" b="1" kern="1200" dirty="0">
            <a:latin typeface="Arial" panose="020B0604020202020204" pitchFamily="34" charset="0"/>
            <a:cs typeface="Arial" panose="020B0604020202020204" pitchFamily="34" charset="0"/>
          </a:endParaRPr>
        </a:p>
      </dsp:txBody>
      <dsp:txXfrm>
        <a:off x="122324" y="122324"/>
        <a:ext cx="7941395" cy="39318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24BA0-9505-4C85-B164-E819C79ED26F}">
      <dsp:nvSpPr>
        <dsp:cNvPr id="0" name=""/>
        <dsp:cNvSpPr/>
      </dsp:nvSpPr>
      <dsp:spPr>
        <a:xfrm>
          <a:off x="0" y="-28802"/>
          <a:ext cx="7222402" cy="1713787"/>
        </a:xfrm>
        <a:prstGeom prst="roundRect">
          <a:avLst>
            <a:gd name="adj" fmla="val 10000"/>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Distintas modalidades de conceptualización, identificación y registro de las auditorías por parte de las Entidades Estatales de Fiscalización.</a:t>
          </a:r>
          <a:endParaRPr lang="es-MX" sz="2400" b="1" kern="1200" dirty="0">
            <a:latin typeface="Arial" panose="020B0604020202020204" pitchFamily="34" charset="0"/>
            <a:cs typeface="Arial" panose="020B0604020202020204" pitchFamily="34" charset="0"/>
          </a:endParaRPr>
        </a:p>
      </dsp:txBody>
      <dsp:txXfrm>
        <a:off x="50195" y="21393"/>
        <a:ext cx="5490663" cy="1613397"/>
      </dsp:txXfrm>
    </dsp:sp>
    <dsp:sp modelId="{B499E32E-053B-40BC-8F4C-1D818EA4C714}">
      <dsp:nvSpPr>
        <dsp:cNvPr id="0" name=""/>
        <dsp:cNvSpPr/>
      </dsp:nvSpPr>
      <dsp:spPr>
        <a:xfrm>
          <a:off x="720111" y="1944212"/>
          <a:ext cx="7222402" cy="1598577"/>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Enfoques y datos distintos respecto del alcance de la revisión (universo, muestra de auditoría y entes fiscalizados).</a:t>
          </a:r>
          <a:endParaRPr lang="es-MX" sz="2400" b="1" kern="1200" dirty="0">
            <a:latin typeface="Arial" panose="020B0604020202020204" pitchFamily="34" charset="0"/>
            <a:cs typeface="Arial" panose="020B0604020202020204" pitchFamily="34" charset="0"/>
          </a:endParaRPr>
        </a:p>
      </dsp:txBody>
      <dsp:txXfrm>
        <a:off x="766932" y="1991033"/>
        <a:ext cx="5452414" cy="1504935"/>
      </dsp:txXfrm>
    </dsp:sp>
    <dsp:sp modelId="{0AAC1FDE-084D-45A9-884E-B89FB4F50B4B}">
      <dsp:nvSpPr>
        <dsp:cNvPr id="0" name=""/>
        <dsp:cNvSpPr/>
      </dsp:nvSpPr>
      <dsp:spPr>
        <a:xfrm>
          <a:off x="1274541" y="3982042"/>
          <a:ext cx="7222402" cy="1152126"/>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Diferentes unidades de registro de las auditorías. </a:t>
          </a:r>
          <a:endParaRPr lang="es-MX" sz="2400" b="1" kern="1200" dirty="0">
            <a:latin typeface="Arial" panose="020B0604020202020204" pitchFamily="34" charset="0"/>
            <a:cs typeface="Arial" panose="020B0604020202020204" pitchFamily="34" charset="0"/>
          </a:endParaRPr>
        </a:p>
      </dsp:txBody>
      <dsp:txXfrm>
        <a:off x="1308286" y="4015787"/>
        <a:ext cx="5478566" cy="1084636"/>
      </dsp:txXfrm>
    </dsp:sp>
    <dsp:sp modelId="{B5EF3463-0567-477A-A60E-3C7682665CDC}">
      <dsp:nvSpPr>
        <dsp:cNvPr id="0" name=""/>
        <dsp:cNvSpPr/>
      </dsp:nvSpPr>
      <dsp:spPr>
        <a:xfrm>
          <a:off x="6183326" y="1241057"/>
          <a:ext cx="1039075" cy="10390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417118" y="1241057"/>
        <a:ext cx="571491" cy="781904"/>
      </dsp:txXfrm>
    </dsp:sp>
    <dsp:sp modelId="{3E963450-7596-4BC3-99D5-F6DB5AD99611}">
      <dsp:nvSpPr>
        <dsp:cNvPr id="0" name=""/>
        <dsp:cNvSpPr/>
      </dsp:nvSpPr>
      <dsp:spPr>
        <a:xfrm>
          <a:off x="6820597" y="3095407"/>
          <a:ext cx="1039075" cy="10390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7054389" y="3095407"/>
        <a:ext cx="571491" cy="7819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A6188-9831-4B34-9CAA-73A31A3DA030}">
      <dsp:nvSpPr>
        <dsp:cNvPr id="0" name=""/>
        <dsp:cNvSpPr/>
      </dsp:nvSpPr>
      <dsp:spPr>
        <a:xfrm>
          <a:off x="-5158427" y="-835220"/>
          <a:ext cx="6494976" cy="6494976"/>
        </a:xfrm>
        <a:prstGeom prst="blockArc">
          <a:avLst>
            <a:gd name="adj1" fmla="val 18900000"/>
            <a:gd name="adj2" fmla="val 2700000"/>
            <a:gd name="adj3" fmla="val 33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5E5208-6D73-4577-8723-86C7DC3AE47B}">
      <dsp:nvSpPr>
        <dsp:cNvPr id="0" name=""/>
        <dsp:cNvSpPr/>
      </dsp:nvSpPr>
      <dsp:spPr>
        <a:xfrm>
          <a:off x="792107" y="720086"/>
          <a:ext cx="7701817" cy="35283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4738" tIns="60960" rIns="60960" bIns="6096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Para la adecuada implementación y operación del Sistema de Información y Comunicación del SNF  es conveniente que el Comité Rector  instruya una estrategia de homologación conceptual y metodológica para estandarizar la información que los integrantes del SNF deban incorporar al SICSNF.</a:t>
          </a:r>
          <a:endParaRPr lang="es-MX" sz="2400" b="1" kern="1200" dirty="0">
            <a:latin typeface="Arial" panose="020B0604020202020204" pitchFamily="34" charset="0"/>
            <a:cs typeface="Arial" panose="020B0604020202020204" pitchFamily="34" charset="0"/>
          </a:endParaRPr>
        </a:p>
      </dsp:txBody>
      <dsp:txXfrm>
        <a:off x="792107" y="720086"/>
        <a:ext cx="7701817" cy="3528395"/>
      </dsp:txXfrm>
    </dsp:sp>
    <dsp:sp modelId="{8CEA0A2A-A6D4-4102-8BAE-3CDA78ECD8DA}">
      <dsp:nvSpPr>
        <dsp:cNvPr id="0" name=""/>
        <dsp:cNvSpPr/>
      </dsp:nvSpPr>
      <dsp:spPr>
        <a:xfrm>
          <a:off x="-142494" y="975156"/>
          <a:ext cx="2874222" cy="28742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9BEF6-244F-43B9-8465-22E8F93958DE}">
      <dsp:nvSpPr>
        <dsp:cNvPr id="0" name=""/>
        <dsp:cNvSpPr/>
      </dsp:nvSpPr>
      <dsp:spPr>
        <a:xfrm>
          <a:off x="2333972" y="0"/>
          <a:ext cx="5544616" cy="554461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1E023-F13B-4283-85D6-3708A7E8BB5F}">
      <dsp:nvSpPr>
        <dsp:cNvPr id="0" name=""/>
        <dsp:cNvSpPr/>
      </dsp:nvSpPr>
      <dsp:spPr>
        <a:xfrm>
          <a:off x="0" y="60135"/>
          <a:ext cx="4874482" cy="20378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ASF y las 22 EEF que enviaron información realizan 4,790   auditorías al Gasto Federalizado y las Participaciones de la CP 2016</a:t>
          </a:r>
          <a:endParaRPr lang="es-MX" sz="2400" kern="1200" dirty="0">
            <a:latin typeface="Arial" panose="020B0604020202020204" pitchFamily="34" charset="0"/>
            <a:cs typeface="Arial" panose="020B0604020202020204" pitchFamily="34" charset="0"/>
          </a:endParaRPr>
        </a:p>
      </dsp:txBody>
      <dsp:txXfrm>
        <a:off x="99477" y="159612"/>
        <a:ext cx="4675528" cy="1838848"/>
      </dsp:txXfrm>
    </dsp:sp>
    <dsp:sp modelId="{94BDDFB6-3A78-4D00-99C1-8AEF75F1D41A}">
      <dsp:nvSpPr>
        <dsp:cNvPr id="0" name=""/>
        <dsp:cNvSpPr/>
      </dsp:nvSpPr>
      <dsp:spPr>
        <a:xfrm>
          <a:off x="5061944" y="0"/>
          <a:ext cx="3541470" cy="23362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El 59% de las auditorías de la ASF-EEF se realizan a los Ramos 33 y 28.</a:t>
          </a:r>
          <a:endParaRPr lang="es-MX" sz="2400" kern="1200" dirty="0">
            <a:latin typeface="Arial" panose="020B0604020202020204" pitchFamily="34" charset="0"/>
            <a:cs typeface="Arial" panose="020B0604020202020204" pitchFamily="34" charset="0"/>
          </a:endParaRPr>
        </a:p>
      </dsp:txBody>
      <dsp:txXfrm>
        <a:off x="5175989" y="114045"/>
        <a:ext cx="3313380" cy="2108123"/>
      </dsp:txXfrm>
    </dsp:sp>
    <dsp:sp modelId="{8F96AFD5-212F-4D48-A205-9CDE5BC01F0A}">
      <dsp:nvSpPr>
        <dsp:cNvPr id="0" name=""/>
        <dsp:cNvSpPr/>
      </dsp:nvSpPr>
      <dsp:spPr>
        <a:xfrm>
          <a:off x="5075019" y="2448275"/>
          <a:ext cx="3504407" cy="2734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El 43% de las revisiones se realizan a los municipios. Se incrementa por el rubro de “Otras auditorías” de las EEF</a:t>
          </a:r>
          <a:endParaRPr lang="es-MX" sz="2400" kern="1200" dirty="0">
            <a:latin typeface="Arial" panose="020B0604020202020204" pitchFamily="34" charset="0"/>
            <a:cs typeface="Arial" panose="020B0604020202020204" pitchFamily="34" charset="0"/>
          </a:endParaRPr>
        </a:p>
      </dsp:txBody>
      <dsp:txXfrm>
        <a:off x="5208489" y="2581745"/>
        <a:ext cx="3237467" cy="2467198"/>
      </dsp:txXfrm>
    </dsp:sp>
    <dsp:sp modelId="{F7663888-CF76-4FE8-BD63-59CF1855BD9F}">
      <dsp:nvSpPr>
        <dsp:cNvPr id="0" name=""/>
        <dsp:cNvSpPr/>
      </dsp:nvSpPr>
      <dsp:spPr>
        <a:xfrm>
          <a:off x="0" y="2304259"/>
          <a:ext cx="4899631" cy="2844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A 37 fondos/programas, que ejercieron 120,196 millones de pesos, se realizan entre 1 a 4 auditorías. A 33 programas, que ejercieron 30,230 millones de pesos, no se realiza ninguna revisión.</a:t>
          </a:r>
          <a:endParaRPr lang="es-MX" sz="2400" kern="1200" dirty="0">
            <a:latin typeface="Arial" panose="020B0604020202020204" pitchFamily="34" charset="0"/>
            <a:cs typeface="Arial" panose="020B0604020202020204" pitchFamily="34" charset="0"/>
          </a:endParaRPr>
        </a:p>
      </dsp:txBody>
      <dsp:txXfrm>
        <a:off x="138864" y="2443123"/>
        <a:ext cx="4621903" cy="25669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2E2B5-8231-49AF-91E9-E58DAD3F8A4F}">
      <dsp:nvSpPr>
        <dsp:cNvPr id="0" name=""/>
        <dsp:cNvSpPr/>
      </dsp:nvSpPr>
      <dsp:spPr>
        <a:xfrm rot="16200000">
          <a:off x="-1237769" y="1238727"/>
          <a:ext cx="4968552" cy="2491097"/>
        </a:xfrm>
        <a:prstGeom prst="flowChartManualOperation">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Avances en la formación del Mapa de Fiscalización: Información recibida por la SFP de los OEC.</a:t>
          </a:r>
          <a:endParaRPr lang="es-MX" sz="2400" kern="1200" dirty="0">
            <a:latin typeface="Arial" panose="020B0604020202020204" pitchFamily="34" charset="0"/>
            <a:cs typeface="Arial" panose="020B0604020202020204" pitchFamily="34" charset="0"/>
          </a:endParaRPr>
        </a:p>
      </dsp:txBody>
      <dsp:txXfrm rot="5400000">
        <a:off x="958" y="993710"/>
        <a:ext cx="2491097" cy="2981132"/>
      </dsp:txXfrm>
    </dsp:sp>
    <dsp:sp modelId="{D779633C-044D-4854-BD5E-F1979E07767D}">
      <dsp:nvSpPr>
        <dsp:cNvPr id="0" name=""/>
        <dsp:cNvSpPr/>
      </dsp:nvSpPr>
      <dsp:spPr>
        <a:xfrm rot="16200000">
          <a:off x="1440159" y="1238727"/>
          <a:ext cx="4968552" cy="2491097"/>
        </a:xfrm>
        <a:prstGeom prst="flowChartManualOperati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SFP realizó en coordinación con los OEC 224 auditorías; 188 al Gasto Federalizado y 36 al Gasto de Inversión en Infraestructura</a:t>
          </a:r>
          <a:endParaRPr lang="es-MX" sz="2400" kern="1200" dirty="0">
            <a:latin typeface="Arial" panose="020B0604020202020204" pitchFamily="34" charset="0"/>
            <a:cs typeface="Arial" panose="020B0604020202020204" pitchFamily="34" charset="0"/>
          </a:endParaRPr>
        </a:p>
      </dsp:txBody>
      <dsp:txXfrm rot="5400000">
        <a:off x="2678886" y="993710"/>
        <a:ext cx="2491097" cy="2981132"/>
      </dsp:txXfrm>
    </dsp:sp>
    <dsp:sp modelId="{134C4EDE-0E32-4E70-9C03-ED6B8F1D1A31}">
      <dsp:nvSpPr>
        <dsp:cNvPr id="0" name=""/>
        <dsp:cNvSpPr/>
      </dsp:nvSpPr>
      <dsp:spPr>
        <a:xfrm rot="16200000">
          <a:off x="4118089" y="1238727"/>
          <a:ext cx="4968552" cy="2491097"/>
        </a:xfrm>
        <a:prstGeom prst="flowChartManualOperation">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SFP había recibido, al 31 de octubre, el programa de auditorías directas al Gasto Federalizado de 13 OEC. </a:t>
          </a:r>
          <a:endParaRPr lang="es-MX" sz="2400" kern="1200" dirty="0">
            <a:latin typeface="Arial" panose="020B0604020202020204" pitchFamily="34" charset="0"/>
            <a:cs typeface="Arial" panose="020B0604020202020204" pitchFamily="34" charset="0"/>
          </a:endParaRPr>
        </a:p>
      </dsp:txBody>
      <dsp:txXfrm rot="5400000">
        <a:off x="5356816" y="993710"/>
        <a:ext cx="2491097" cy="29811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01B9C-3379-4CCC-B3A7-E6538E784D0C}">
      <dsp:nvSpPr>
        <dsp:cNvPr id="0" name=""/>
        <dsp:cNvSpPr/>
      </dsp:nvSpPr>
      <dsp:spPr>
        <a:xfrm>
          <a:off x="0" y="1435"/>
          <a:ext cx="8263392" cy="47192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Mapa de Fiscalización. Acciones Futuras</a:t>
          </a:r>
        </a:p>
        <a:p>
          <a:pPr lvl="0" algn="ctr" defTabSz="1066800" rtl="0">
            <a:lnSpc>
              <a:spcPct val="90000"/>
            </a:lnSpc>
            <a:spcBef>
              <a:spcPct val="0"/>
            </a:spcBef>
            <a:spcAft>
              <a:spcPct val="35000"/>
            </a:spcAft>
          </a:pPr>
          <a:endParaRPr lang="es-MX" sz="2400" b="1" kern="1200" dirty="0" smtClean="0">
            <a:latin typeface="Arial" panose="020B0604020202020204" pitchFamily="34" charset="0"/>
            <a:cs typeface="Arial" panose="020B0604020202020204" pitchFamily="34" charset="0"/>
          </a:endParaRPr>
        </a:p>
        <a:p>
          <a:pPr lvl="0" algn="ctr" defTabSz="1066800" rtl="0">
            <a:lnSpc>
              <a:spcPct val="90000"/>
            </a:lnSpc>
            <a:spcBef>
              <a:spcPct val="0"/>
            </a:spcBef>
            <a:spcAft>
              <a:spcPct val="35000"/>
            </a:spcAft>
          </a:pPr>
          <a:endParaRPr lang="es-MX" sz="2400" kern="1200" dirty="0">
            <a:latin typeface="Arial" panose="020B0604020202020204" pitchFamily="34" charset="0"/>
            <a:cs typeface="Arial" panose="020B0604020202020204" pitchFamily="34" charset="0"/>
          </a:endParaRPr>
        </a:p>
      </dsp:txBody>
      <dsp:txXfrm>
        <a:off x="0" y="1435"/>
        <a:ext cx="8263392" cy="2548381"/>
      </dsp:txXfrm>
    </dsp:sp>
    <dsp:sp modelId="{148D7E83-A397-4205-A61F-FCEA52363417}">
      <dsp:nvSpPr>
        <dsp:cNvPr id="0" name=""/>
        <dsp:cNvSpPr/>
      </dsp:nvSpPr>
      <dsp:spPr>
        <a:xfrm>
          <a:off x="0" y="1586869"/>
          <a:ext cx="4180114" cy="3910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AEGF y la Unidad de Operación Regional y Contraloría Social (UORCS)  de la SFP gestionarán para que todos los OEC y las EEF envíen la información solicitada del Mapa de Fiscalización. </a:t>
          </a:r>
          <a:endParaRPr lang="es-MX" sz="2400" kern="1200" dirty="0">
            <a:latin typeface="Arial" panose="020B0604020202020204" pitchFamily="34" charset="0"/>
            <a:cs typeface="Arial" panose="020B0604020202020204" pitchFamily="34" charset="0"/>
          </a:endParaRPr>
        </a:p>
      </dsp:txBody>
      <dsp:txXfrm>
        <a:off x="0" y="1586869"/>
        <a:ext cx="4180114" cy="3910840"/>
      </dsp:txXfrm>
    </dsp:sp>
    <dsp:sp modelId="{E7272018-6A80-4C78-AC1D-4BCA39EBCCD6}">
      <dsp:nvSpPr>
        <dsp:cNvPr id="0" name=""/>
        <dsp:cNvSpPr/>
      </dsp:nvSpPr>
      <dsp:spPr>
        <a:xfrm>
          <a:off x="4176465" y="1591233"/>
          <a:ext cx="4077199" cy="39064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ASF y la SFP informarán en la reunión nacional del SNF, a realizarse a fines de noviembre del año en curso, los resultados del Mapa de Fiscalización del Gasto Federalizado y la estrategia coordinada de fiscalización de la Cuenta Pública 2017</a:t>
          </a:r>
          <a:endParaRPr lang="es-MX" sz="2400" kern="1200" dirty="0">
            <a:latin typeface="Arial" panose="020B0604020202020204" pitchFamily="34" charset="0"/>
            <a:cs typeface="Arial" panose="020B0604020202020204" pitchFamily="34" charset="0"/>
          </a:endParaRPr>
        </a:p>
      </dsp:txBody>
      <dsp:txXfrm>
        <a:off x="4176465" y="1591233"/>
        <a:ext cx="4077199" cy="390647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D0D40-FABC-412C-AB40-A562ACBCF6C5}">
      <dsp:nvSpPr>
        <dsp:cNvPr id="0" name=""/>
        <dsp:cNvSpPr/>
      </dsp:nvSpPr>
      <dsp:spPr>
        <a:xfrm>
          <a:off x="67998" y="0"/>
          <a:ext cx="2424036" cy="4849597"/>
        </a:xfrm>
        <a:prstGeom prst="roundRect">
          <a:avLst>
            <a:gd name="adj" fmla="val 10000"/>
          </a:avLst>
        </a:prstGeom>
        <a:solidFill>
          <a:srgbClr val="CC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Estrategia de fiscalización coordinada del Gasto Federalizado en el marco del SNF. </a:t>
          </a:r>
          <a:endParaRPr lang="es-MX" sz="2400" kern="1200" dirty="0">
            <a:latin typeface="Arial" panose="020B0604020202020204" pitchFamily="34" charset="0"/>
            <a:cs typeface="Arial" panose="020B0604020202020204" pitchFamily="34" charset="0"/>
          </a:endParaRPr>
        </a:p>
      </dsp:txBody>
      <dsp:txXfrm>
        <a:off x="138996" y="70998"/>
        <a:ext cx="2282040" cy="4707601"/>
      </dsp:txXfrm>
    </dsp:sp>
    <dsp:sp modelId="{AD1C5D3F-BE9B-47EA-A0C5-3D4409F76FC1}">
      <dsp:nvSpPr>
        <dsp:cNvPr id="0" name=""/>
        <dsp:cNvSpPr/>
      </dsp:nvSpPr>
      <dsp:spPr>
        <a:xfrm>
          <a:off x="2831569" y="0"/>
          <a:ext cx="2424036" cy="4849597"/>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El Programa coordinado de auditorías, se incorporará al Sistema de Información del SNF, así como de la Plataforma Digital del SNA.</a:t>
          </a:r>
          <a:endParaRPr lang="es-MX" sz="2400" b="1" kern="1200" dirty="0">
            <a:latin typeface="Arial" panose="020B0604020202020204" pitchFamily="34" charset="0"/>
            <a:cs typeface="Arial" panose="020B0604020202020204" pitchFamily="34" charset="0"/>
          </a:endParaRPr>
        </a:p>
      </dsp:txBody>
      <dsp:txXfrm>
        <a:off x="2902567" y="70998"/>
        <a:ext cx="2282040" cy="4707601"/>
      </dsp:txXfrm>
    </dsp:sp>
    <dsp:sp modelId="{11921FA4-8A8F-4C0A-9205-8D9748A709D5}">
      <dsp:nvSpPr>
        <dsp:cNvPr id="0" name=""/>
        <dsp:cNvSpPr/>
      </dsp:nvSpPr>
      <dsp:spPr>
        <a:xfrm>
          <a:off x="5662844" y="0"/>
          <a:ext cx="2779764" cy="4849597"/>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Se incorporarán asimismo a la Plataforma Digital, las guías de auditoría homologadas ASF-SFP y los criterios para la determinación y </a:t>
          </a:r>
          <a:r>
            <a:rPr lang="es-MX" sz="2400" b="1" kern="1200" dirty="0" err="1" smtClean="0">
              <a:latin typeface="Arial" panose="020B0604020202020204" pitchFamily="34" charset="0"/>
              <a:cs typeface="Arial" panose="020B0604020202020204" pitchFamily="34" charset="0"/>
            </a:rPr>
            <a:t>solventación</a:t>
          </a:r>
          <a:r>
            <a:rPr lang="es-MX" sz="2400" b="1" kern="1200" dirty="0" smtClean="0">
              <a:latin typeface="Arial" panose="020B0604020202020204" pitchFamily="34" charset="0"/>
              <a:cs typeface="Arial" panose="020B0604020202020204" pitchFamily="34" charset="0"/>
            </a:rPr>
            <a:t> de las observaciones de auditoría, igualmente homologados.</a:t>
          </a:r>
          <a:endParaRPr lang="es-MX" sz="2400" b="1" kern="1200" dirty="0">
            <a:latin typeface="Arial" panose="020B0604020202020204" pitchFamily="34" charset="0"/>
            <a:cs typeface="Arial" panose="020B0604020202020204" pitchFamily="34" charset="0"/>
          </a:endParaRPr>
        </a:p>
      </dsp:txBody>
      <dsp:txXfrm>
        <a:off x="5744261" y="81417"/>
        <a:ext cx="2616930" cy="46867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4CF21-B1A2-4A74-8E63-9399C9DF3474}">
      <dsp:nvSpPr>
        <dsp:cNvPr id="0" name=""/>
        <dsp:cNvSpPr/>
      </dsp:nvSpPr>
      <dsp:spPr>
        <a:xfrm>
          <a:off x="631870" y="0"/>
          <a:ext cx="7161195" cy="489654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68983E-4B6B-427C-B89F-3833743AE1F4}">
      <dsp:nvSpPr>
        <dsp:cNvPr id="0" name=""/>
        <dsp:cNvSpPr/>
      </dsp:nvSpPr>
      <dsp:spPr>
        <a:xfrm>
          <a:off x="0" y="1008120"/>
          <a:ext cx="4027290" cy="2736306"/>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Impulsar la homologación de los marcos jurídicos de las EEF para la fiscalización</a:t>
          </a:r>
          <a:endParaRPr lang="es-MX" sz="2400" kern="1200" dirty="0">
            <a:latin typeface="Arial" panose="020B0604020202020204" pitchFamily="34" charset="0"/>
            <a:cs typeface="Arial" panose="020B0604020202020204" pitchFamily="34" charset="0"/>
          </a:endParaRPr>
        </a:p>
      </dsp:txBody>
      <dsp:txXfrm>
        <a:off x="133575" y="1141695"/>
        <a:ext cx="3760140" cy="2469156"/>
      </dsp:txXfrm>
    </dsp:sp>
    <dsp:sp modelId="{E41FF881-FE6A-4DF5-9985-47FA4872A812}">
      <dsp:nvSpPr>
        <dsp:cNvPr id="0" name=""/>
        <dsp:cNvSpPr/>
      </dsp:nvSpPr>
      <dsp:spPr>
        <a:xfrm>
          <a:off x="4107547" y="1080128"/>
          <a:ext cx="4027290" cy="2592289"/>
        </a:xfrm>
        <a:prstGeom prst="roundRect">
          <a:avLst/>
        </a:prstGeom>
        <a:solidFill>
          <a:srgbClr val="008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Impulsar la construcción  de marcos conceptuales homologados respecto de la fiscalización y la forma de registro de las auditorías y su información asociada. </a:t>
          </a:r>
          <a:endParaRPr lang="es-MX" sz="2400" kern="1200" dirty="0">
            <a:latin typeface="Arial" panose="020B0604020202020204" pitchFamily="34" charset="0"/>
            <a:cs typeface="Arial" panose="020B0604020202020204" pitchFamily="34" charset="0"/>
          </a:endParaRPr>
        </a:p>
      </dsp:txBody>
      <dsp:txXfrm>
        <a:off x="4234092" y="1206673"/>
        <a:ext cx="3774200" cy="233919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D9E11-25EF-4879-98EC-1ACCF595CE29}">
      <dsp:nvSpPr>
        <dsp:cNvPr id="0" name=""/>
        <dsp:cNvSpPr/>
      </dsp:nvSpPr>
      <dsp:spPr>
        <a:xfrm>
          <a:off x="0" y="193068"/>
          <a:ext cx="7911885" cy="187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En un mediano plazo, el Sistema de Información y Comunicación del SNF deberá incluir adicionalmente la información referente a:</a:t>
          </a:r>
          <a:endParaRPr lang="es-MX" sz="2400" kern="1200" dirty="0">
            <a:latin typeface="Arial" panose="020B0604020202020204" pitchFamily="34" charset="0"/>
            <a:cs typeface="Arial" panose="020B0604020202020204" pitchFamily="34" charset="0"/>
          </a:endParaRPr>
        </a:p>
      </dsp:txBody>
      <dsp:txXfrm>
        <a:off x="0" y="193068"/>
        <a:ext cx="7911885" cy="1872000"/>
      </dsp:txXfrm>
    </dsp:sp>
    <dsp:sp modelId="{7016B3D8-40F3-4325-80F2-62BAA8CF9521}">
      <dsp:nvSpPr>
        <dsp:cNvPr id="0" name=""/>
        <dsp:cNvSpPr/>
      </dsp:nvSpPr>
      <dsp:spPr>
        <a:xfrm>
          <a:off x="0" y="2065069"/>
          <a:ext cx="7911885"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Informes de auditoría y otros informes sobre los resultados de la fiscalización y auditoría.</a:t>
          </a:r>
          <a:endParaRPr lang="es-MX"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Acciones promovidas y seguimiento de las mismas. </a:t>
          </a:r>
          <a:endParaRPr lang="es-MX"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Información para la planeación del Programa de Auditorías.</a:t>
          </a:r>
          <a:endParaRPr lang="es-MX"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Otros informes previstos por la normativa.</a:t>
          </a:r>
          <a:endParaRPr lang="es-MX" sz="2400" kern="1200" dirty="0">
            <a:latin typeface="Arial" panose="020B0604020202020204" pitchFamily="34" charset="0"/>
            <a:cs typeface="Arial" panose="020B0604020202020204" pitchFamily="34" charset="0"/>
          </a:endParaRPr>
        </a:p>
      </dsp:txBody>
      <dsp:txXfrm>
        <a:off x="0" y="2065069"/>
        <a:ext cx="7911885"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781D9-F3EE-45AC-9558-10CF62C8D709}">
      <dsp:nvSpPr>
        <dsp:cNvPr id="0" name=""/>
        <dsp:cNvSpPr/>
      </dsp:nvSpPr>
      <dsp:spPr>
        <a:xfrm>
          <a:off x="0" y="410927"/>
          <a:ext cx="7911885" cy="25413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El formato será utilizado asimismo para registrar la información de las auditorías a realizarse en la Cuenta Pública 2017 por parte de los integrantes del Sistema Nacional de Fiscalización. </a:t>
          </a:r>
          <a:endParaRPr lang="es-MX" sz="2400" kern="1200" dirty="0">
            <a:latin typeface="Arial" panose="020B0604020202020204" pitchFamily="34" charset="0"/>
            <a:cs typeface="Arial" panose="020B0604020202020204" pitchFamily="34" charset="0"/>
          </a:endParaRPr>
        </a:p>
      </dsp:txBody>
      <dsp:txXfrm>
        <a:off x="124061" y="534988"/>
        <a:ext cx="7663763" cy="22932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758F7-F324-4C35-976D-93FCECAEE7E1}">
      <dsp:nvSpPr>
        <dsp:cNvPr id="0" name=""/>
        <dsp:cNvSpPr/>
      </dsp:nvSpPr>
      <dsp:spPr>
        <a:xfrm rot="16200000">
          <a:off x="-1403172" y="1406572"/>
          <a:ext cx="5616624" cy="2803478"/>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Avances en la formulación del Mapa de Fiscalización: Información recibida de las EEF al 31 de octubre.</a:t>
          </a:r>
        </a:p>
        <a:p>
          <a:pPr lvl="0" algn="ctr" defTabSz="1066800" rtl="0">
            <a:lnSpc>
              <a:spcPct val="90000"/>
            </a:lnSpc>
            <a:spcBef>
              <a:spcPct val="0"/>
            </a:spcBef>
            <a:spcAft>
              <a:spcPct val="35000"/>
            </a:spcAft>
          </a:pPr>
          <a:endParaRPr lang="es-MX" sz="1900" kern="1200" dirty="0"/>
        </a:p>
      </dsp:txBody>
      <dsp:txXfrm rot="5400000">
        <a:off x="3401" y="1123324"/>
        <a:ext cx="2803478" cy="3369974"/>
      </dsp:txXfrm>
    </dsp:sp>
    <dsp:sp modelId="{C7CE736F-DDE5-4CD9-9D8B-39F62825851F}">
      <dsp:nvSpPr>
        <dsp:cNvPr id="0" name=""/>
        <dsp:cNvSpPr/>
      </dsp:nvSpPr>
      <dsp:spPr>
        <a:xfrm rot="16200000">
          <a:off x="1494385" y="1507599"/>
          <a:ext cx="5616624" cy="2601425"/>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26 EEF dieron respuesta al requerimiento, pero 4 no envían información. Dos manifestaron que “no auditan recursos federales”.</a:t>
          </a:r>
          <a:endParaRPr lang="es-MX" sz="2400" kern="1200" dirty="0">
            <a:latin typeface="Arial" panose="020B0604020202020204" pitchFamily="34" charset="0"/>
            <a:cs typeface="Arial" panose="020B0604020202020204" pitchFamily="34" charset="0"/>
          </a:endParaRPr>
        </a:p>
      </dsp:txBody>
      <dsp:txXfrm rot="5400000">
        <a:off x="3001984" y="1123325"/>
        <a:ext cx="2601425" cy="3369974"/>
      </dsp:txXfrm>
    </dsp:sp>
    <dsp:sp modelId="{7B3B8295-A8F6-4D8B-8D6E-8A66B8B5C11D}">
      <dsp:nvSpPr>
        <dsp:cNvPr id="0" name=""/>
        <dsp:cNvSpPr/>
      </dsp:nvSpPr>
      <dsp:spPr>
        <a:xfrm rot="16200000">
          <a:off x="4290918" y="1507599"/>
          <a:ext cx="5616624" cy="2601425"/>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4161"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16 EEF envían información de auditorías al gasto federalizado programable y a las participaciones federales.</a:t>
          </a:r>
          <a:endParaRPr lang="es-MX" sz="2400" kern="1200" dirty="0">
            <a:latin typeface="Arial" panose="020B0604020202020204" pitchFamily="34" charset="0"/>
            <a:cs typeface="Arial" panose="020B0604020202020204" pitchFamily="34" charset="0"/>
          </a:endParaRPr>
        </a:p>
      </dsp:txBody>
      <dsp:txXfrm rot="5400000">
        <a:off x="5798517" y="1123325"/>
        <a:ext cx="2601425" cy="33699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4396B-88FF-428F-B901-832D513C9E51}">
      <dsp:nvSpPr>
        <dsp:cNvPr id="0" name=""/>
        <dsp:cNvSpPr/>
      </dsp:nvSpPr>
      <dsp:spPr>
        <a:xfrm rot="16200000">
          <a:off x="-1519209" y="1569852"/>
          <a:ext cx="5688632" cy="2548926"/>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ctr" anchorCtr="0">
          <a:noAutofit/>
        </a:bodyPr>
        <a:lstStyle/>
        <a:p>
          <a:pPr lvl="0" algn="ctr" defTabSz="1022350" rtl="0">
            <a:lnSpc>
              <a:spcPct val="90000"/>
            </a:lnSpc>
            <a:spcBef>
              <a:spcPct val="0"/>
            </a:spcBef>
            <a:spcAft>
              <a:spcPct val="35000"/>
            </a:spcAft>
          </a:pPr>
          <a:r>
            <a:rPr lang="es-MX" sz="2300" b="1" kern="1200" dirty="0" smtClean="0">
              <a:latin typeface="Arial" panose="020B0604020202020204" pitchFamily="34" charset="0"/>
              <a:cs typeface="Arial" panose="020B0604020202020204" pitchFamily="34" charset="0"/>
            </a:rPr>
            <a:t>6 EEF solo reportan revisiones al gasto federalizado programable </a:t>
          </a:r>
          <a:r>
            <a:rPr lang="es-MX" sz="2200" b="1" kern="1200" dirty="0" smtClean="0">
              <a:latin typeface="Arial" panose="020B0604020202020204" pitchFamily="34" charset="0"/>
              <a:cs typeface="Arial" panose="020B0604020202020204" pitchFamily="34" charset="0"/>
            </a:rPr>
            <a:t>(no de las participaciones)</a:t>
          </a:r>
          <a:endParaRPr lang="es-MX" sz="2200" kern="1200" dirty="0">
            <a:latin typeface="Arial" panose="020B0604020202020204" pitchFamily="34" charset="0"/>
            <a:cs typeface="Arial" panose="020B0604020202020204" pitchFamily="34" charset="0"/>
          </a:endParaRPr>
        </a:p>
      </dsp:txBody>
      <dsp:txXfrm rot="5400000">
        <a:off x="50644" y="1137725"/>
        <a:ext cx="2548926" cy="3413180"/>
      </dsp:txXfrm>
    </dsp:sp>
    <dsp:sp modelId="{23185CF3-F7A8-4555-BBA6-1A6EA048B3A1}">
      <dsp:nvSpPr>
        <dsp:cNvPr id="0" name=""/>
        <dsp:cNvSpPr/>
      </dsp:nvSpPr>
      <dsp:spPr>
        <a:xfrm rot="16200000">
          <a:off x="711489" y="1880965"/>
          <a:ext cx="5688632" cy="1926700"/>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ctr" anchorCtr="0">
          <a:noAutofit/>
        </a:bodyPr>
        <a:lstStyle/>
        <a:p>
          <a:pPr lvl="0" algn="ctr" defTabSz="977900" rtl="0">
            <a:lnSpc>
              <a:spcPct val="90000"/>
            </a:lnSpc>
            <a:spcBef>
              <a:spcPct val="0"/>
            </a:spcBef>
            <a:spcAft>
              <a:spcPct val="35000"/>
            </a:spcAft>
          </a:pPr>
          <a:r>
            <a:rPr lang="es-MX" sz="2200" b="1" kern="1200" dirty="0" smtClean="0">
              <a:latin typeface="Arial" panose="020B0604020202020204" pitchFamily="34" charset="0"/>
              <a:cs typeface="Arial" panose="020B0604020202020204" pitchFamily="34" charset="0"/>
            </a:rPr>
            <a:t>22 EEF informan de las auditorías al gasto federalizado 2016 y 2 de ellas además de los recursos 2017</a:t>
          </a:r>
          <a:endParaRPr lang="es-MX" sz="2200" kern="1200" dirty="0">
            <a:latin typeface="Arial" panose="020B0604020202020204" pitchFamily="34" charset="0"/>
            <a:cs typeface="Arial" panose="020B0604020202020204" pitchFamily="34" charset="0"/>
          </a:endParaRPr>
        </a:p>
      </dsp:txBody>
      <dsp:txXfrm rot="5400000">
        <a:off x="2592455" y="1137725"/>
        <a:ext cx="1926700" cy="3413180"/>
      </dsp:txXfrm>
    </dsp:sp>
    <dsp:sp modelId="{0DC027D3-743D-4172-B0CB-BE8FC39B4F3E}">
      <dsp:nvSpPr>
        <dsp:cNvPr id="0" name=""/>
        <dsp:cNvSpPr/>
      </dsp:nvSpPr>
      <dsp:spPr>
        <a:xfrm rot="16200000">
          <a:off x="3000826" y="1539665"/>
          <a:ext cx="5688632" cy="2609301"/>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El mayor número de auditorías se realiza a los municipios, particularmente al FISM, FORTAMUN y a las participaciones</a:t>
          </a:r>
          <a:endParaRPr lang="es-MX" sz="1800" kern="1200" dirty="0">
            <a:latin typeface="Arial" panose="020B0604020202020204" pitchFamily="34" charset="0"/>
            <a:cs typeface="Arial" panose="020B0604020202020204" pitchFamily="34" charset="0"/>
          </a:endParaRPr>
        </a:p>
      </dsp:txBody>
      <dsp:txXfrm rot="5400000">
        <a:off x="4540491" y="1137726"/>
        <a:ext cx="2609301" cy="3413180"/>
      </dsp:txXfrm>
    </dsp:sp>
    <dsp:sp modelId="{8546424C-AAAB-450B-A3A8-78DBEC20D781}">
      <dsp:nvSpPr>
        <dsp:cNvPr id="0" name=""/>
        <dsp:cNvSpPr/>
      </dsp:nvSpPr>
      <dsp:spPr>
        <a:xfrm rot="16200000">
          <a:off x="5211548" y="1925053"/>
          <a:ext cx="5688632" cy="1838525"/>
        </a:xfrm>
        <a:prstGeom prst="flowChartManualOperati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La mayoría de las auditorías se reportan “en proceso”</a:t>
          </a:r>
          <a:endParaRPr lang="es-MX" sz="2400" kern="1200" dirty="0">
            <a:latin typeface="Arial" panose="020B0604020202020204" pitchFamily="34" charset="0"/>
            <a:cs typeface="Arial" panose="020B0604020202020204" pitchFamily="34" charset="0"/>
          </a:endParaRPr>
        </a:p>
      </dsp:txBody>
      <dsp:txXfrm rot="5400000">
        <a:off x="7136601" y="1137726"/>
        <a:ext cx="1838525" cy="34131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6A74B-1C9E-4BD0-89DA-30BF36D4087A}">
      <dsp:nvSpPr>
        <dsp:cNvPr id="0" name=""/>
        <dsp:cNvSpPr/>
      </dsp:nvSpPr>
      <dsp:spPr>
        <a:xfrm rot="5400000">
          <a:off x="3904521" y="-489654"/>
          <a:ext cx="3453008" cy="52997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21 EEF enviaron la información en el formato propuesto y 1 en formato diferente.</a:t>
          </a:r>
          <a:endParaRPr lang="es-MX"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17 EEF enviaron la información detallada.</a:t>
          </a:r>
          <a:endParaRPr lang="es-MX"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s-MX" sz="2400" b="1" kern="1200" dirty="0" smtClean="0">
              <a:latin typeface="Arial" panose="020B0604020202020204" pitchFamily="34" charset="0"/>
              <a:cs typeface="Arial" panose="020B0604020202020204" pitchFamily="34" charset="0"/>
            </a:rPr>
            <a:t>5 EEF enviaron la información agregada en el formato y detallada en anexos.</a:t>
          </a:r>
          <a:endParaRPr lang="es-MX" sz="2400" kern="1200" dirty="0">
            <a:latin typeface="Arial" panose="020B0604020202020204" pitchFamily="34" charset="0"/>
            <a:cs typeface="Arial" panose="020B0604020202020204" pitchFamily="34" charset="0"/>
          </a:endParaRPr>
        </a:p>
      </dsp:txBody>
      <dsp:txXfrm rot="-5400000">
        <a:off x="2981131" y="602298"/>
        <a:ext cx="5131226" cy="3115884"/>
      </dsp:txXfrm>
    </dsp:sp>
    <dsp:sp modelId="{0A8EA64D-105A-4E34-B078-2402C7142BCD}">
      <dsp:nvSpPr>
        <dsp:cNvPr id="0" name=""/>
        <dsp:cNvSpPr/>
      </dsp:nvSpPr>
      <dsp:spPr>
        <a:xfrm>
          <a:off x="0" y="0"/>
          <a:ext cx="2981131" cy="431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Avances en la formulación del Mapa de Fiscalización: Información recibida de las EEF al 31 de octubre.</a:t>
          </a:r>
          <a:endParaRPr lang="es-MX" sz="2400" kern="1200" dirty="0">
            <a:latin typeface="Arial" panose="020B0604020202020204" pitchFamily="34" charset="0"/>
            <a:cs typeface="Arial" panose="020B0604020202020204" pitchFamily="34" charset="0"/>
          </a:endParaRPr>
        </a:p>
      </dsp:txBody>
      <dsp:txXfrm>
        <a:off x="145527" y="145527"/>
        <a:ext cx="2690077" cy="4025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8073F-66F5-4A75-B705-C9AD0E7C589A}">
      <dsp:nvSpPr>
        <dsp:cNvPr id="0" name=""/>
        <dsp:cNvSpPr/>
      </dsp:nvSpPr>
      <dsp:spPr>
        <a:xfrm>
          <a:off x="1566170" y="0"/>
          <a:ext cx="6300700" cy="458062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37D0C6-681E-409E-A180-EB3B2F091981}">
      <dsp:nvSpPr>
        <dsp:cNvPr id="0" name=""/>
        <dsp:cNvSpPr/>
      </dsp:nvSpPr>
      <dsp:spPr>
        <a:xfrm>
          <a:off x="612066" y="288037"/>
          <a:ext cx="4448838" cy="20957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Auditan la Cuenta Pública de manera general, no por fondo/ programa (incluye Gasto Federalizado, Gasto Estatal y recursos propios).</a:t>
          </a:r>
          <a:endParaRPr lang="es-MX" sz="2400" kern="1200" dirty="0"/>
        </a:p>
      </dsp:txBody>
      <dsp:txXfrm>
        <a:off x="714373" y="390344"/>
        <a:ext cx="4244224" cy="1891154"/>
      </dsp:txXfrm>
    </dsp:sp>
    <dsp:sp modelId="{EF0EFC35-CFDF-4B6A-9BCB-E0A914CCDD5E}">
      <dsp:nvSpPr>
        <dsp:cNvPr id="0" name=""/>
        <dsp:cNvSpPr/>
      </dsp:nvSpPr>
      <dsp:spPr>
        <a:xfrm>
          <a:off x="5128215" y="274281"/>
          <a:ext cx="3476744" cy="21019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Revisan en un ente, en una sola auditoría, diversos programas.</a:t>
          </a:r>
          <a:endParaRPr lang="es-ES" sz="2400" kern="1200" dirty="0">
            <a:latin typeface="Arial" panose="020B0604020202020204" pitchFamily="34" charset="0"/>
            <a:cs typeface="Arial" panose="020B0604020202020204" pitchFamily="34" charset="0"/>
          </a:endParaRPr>
        </a:p>
      </dsp:txBody>
      <dsp:txXfrm>
        <a:off x="5230825" y="376891"/>
        <a:ext cx="3271524" cy="1896765"/>
      </dsp:txXfrm>
    </dsp:sp>
    <dsp:sp modelId="{B4FFD7B7-1982-472F-B464-0B75C45E0D58}">
      <dsp:nvSpPr>
        <dsp:cNvPr id="0" name=""/>
        <dsp:cNvSpPr/>
      </dsp:nvSpPr>
      <dsp:spPr>
        <a:xfrm>
          <a:off x="612254" y="2448274"/>
          <a:ext cx="4320303" cy="1786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Revisan un fondo en diversos entes</a:t>
          </a:r>
          <a:r>
            <a:rPr lang="es-MX" sz="2400" b="1" kern="1200" dirty="0" smtClean="0"/>
            <a:t>.</a:t>
          </a:r>
          <a:endParaRPr lang="es-ES" sz="2400" kern="1200" dirty="0"/>
        </a:p>
      </dsp:txBody>
      <dsp:txXfrm>
        <a:off x="699461" y="2535481"/>
        <a:ext cx="4145889" cy="1612031"/>
      </dsp:txXfrm>
    </dsp:sp>
    <dsp:sp modelId="{0B2CDA8E-07BF-46F4-987C-25F4BC10BEBE}">
      <dsp:nvSpPr>
        <dsp:cNvPr id="0" name=""/>
        <dsp:cNvSpPr/>
      </dsp:nvSpPr>
      <dsp:spPr>
        <a:xfrm>
          <a:off x="5148071" y="2448274"/>
          <a:ext cx="3367717" cy="1786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Auditan partidas/ capítulos de gasto, no por fondo o programa.</a:t>
          </a:r>
          <a:endParaRPr lang="es-ES" sz="2400" kern="1200" dirty="0">
            <a:latin typeface="Arial" panose="020B0604020202020204" pitchFamily="34" charset="0"/>
            <a:cs typeface="Arial" panose="020B0604020202020204" pitchFamily="34" charset="0"/>
          </a:endParaRPr>
        </a:p>
      </dsp:txBody>
      <dsp:txXfrm>
        <a:off x="5235278" y="2535481"/>
        <a:ext cx="3193303" cy="16120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39866-47E1-44EF-A5CE-1FB739299B91}">
      <dsp:nvSpPr>
        <dsp:cNvPr id="0" name=""/>
        <dsp:cNvSpPr/>
      </dsp:nvSpPr>
      <dsp:spPr>
        <a:xfrm>
          <a:off x="2448266" y="-288025"/>
          <a:ext cx="4054910" cy="362783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Marcos jurídicos diferentes</a:t>
          </a:r>
          <a:endParaRPr lang="es-MX" sz="2400" kern="1200" dirty="0">
            <a:latin typeface="Arial" panose="020B0604020202020204" pitchFamily="34" charset="0"/>
            <a:cs typeface="Arial" panose="020B0604020202020204" pitchFamily="34" charset="0"/>
          </a:endParaRPr>
        </a:p>
      </dsp:txBody>
      <dsp:txXfrm>
        <a:off x="2988921" y="346845"/>
        <a:ext cx="2973601" cy="1632524"/>
      </dsp:txXfrm>
    </dsp:sp>
    <dsp:sp modelId="{A2656E7E-1954-49B2-B37C-EF50A872F942}">
      <dsp:nvSpPr>
        <dsp:cNvPr id="0" name=""/>
        <dsp:cNvSpPr/>
      </dsp:nvSpPr>
      <dsp:spPr>
        <a:xfrm>
          <a:off x="3960451" y="1451824"/>
          <a:ext cx="4404684" cy="3383334"/>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Metodologías de fiscalización distintas</a:t>
          </a:r>
          <a:endParaRPr lang="es-MX" sz="2400" kern="1200" dirty="0">
            <a:latin typeface="Arial" panose="020B0604020202020204" pitchFamily="34" charset="0"/>
            <a:cs typeface="Arial" panose="020B0604020202020204" pitchFamily="34" charset="0"/>
          </a:endParaRPr>
        </a:p>
      </dsp:txBody>
      <dsp:txXfrm>
        <a:off x="5307551" y="2325852"/>
        <a:ext cx="2642810" cy="1860834"/>
      </dsp:txXfrm>
    </dsp:sp>
    <dsp:sp modelId="{72884B0D-8678-482A-9786-DB50BA53FC88}">
      <dsp:nvSpPr>
        <dsp:cNvPr id="0" name=""/>
        <dsp:cNvSpPr/>
      </dsp:nvSpPr>
      <dsp:spPr>
        <a:xfrm>
          <a:off x="0" y="1335063"/>
          <a:ext cx="4798919" cy="3616856"/>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Modelos no uniformes sobre la conceptualización de la auditoría como unidad de registro</a:t>
          </a:r>
          <a:endParaRPr lang="es-MX" sz="2400" kern="1200" dirty="0">
            <a:latin typeface="Arial" panose="020B0604020202020204" pitchFamily="34" charset="0"/>
            <a:cs typeface="Arial" panose="020B0604020202020204" pitchFamily="34" charset="0"/>
          </a:endParaRPr>
        </a:p>
      </dsp:txBody>
      <dsp:txXfrm>
        <a:off x="451898" y="2269417"/>
        <a:ext cx="2879351" cy="19892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DB4B2-1167-4982-88B8-F5F5845DF448}">
      <dsp:nvSpPr>
        <dsp:cNvPr id="0" name=""/>
        <dsp:cNvSpPr/>
      </dsp:nvSpPr>
      <dsp:spPr>
        <a:xfrm>
          <a:off x="72011" y="906495"/>
          <a:ext cx="1358070" cy="1358070"/>
        </a:xfrm>
        <a:prstGeom prst="ellipse">
          <a:avLst/>
        </a:prstGeom>
        <a:solidFill>
          <a:schemeClr val="tx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91F5340-044C-4A4E-A258-1E65A763ED5B}">
      <dsp:nvSpPr>
        <dsp:cNvPr id="0" name=""/>
        <dsp:cNvSpPr/>
      </dsp:nvSpPr>
      <dsp:spPr>
        <a:xfrm>
          <a:off x="1035115" y="906481"/>
          <a:ext cx="7245804" cy="135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Integrar el Mapa de Fiscalización y para coordinar esfuerzos de fiscalización entre los distintos entes de auditoría.</a:t>
          </a:r>
          <a:endParaRPr lang="es-MX" sz="2400" kern="1200" dirty="0">
            <a:latin typeface="Arial" panose="020B0604020202020204" pitchFamily="34" charset="0"/>
            <a:cs typeface="Arial" panose="020B0604020202020204" pitchFamily="34" charset="0"/>
          </a:endParaRPr>
        </a:p>
      </dsp:txBody>
      <dsp:txXfrm>
        <a:off x="1035115" y="906481"/>
        <a:ext cx="7245804" cy="1358070"/>
      </dsp:txXfrm>
    </dsp:sp>
    <dsp:sp modelId="{718E183E-7AD8-4F1E-8FEE-8410709E2424}">
      <dsp:nvSpPr>
        <dsp:cNvPr id="0" name=""/>
        <dsp:cNvSpPr/>
      </dsp:nvSpPr>
      <dsp:spPr>
        <a:xfrm>
          <a:off x="216021" y="2613481"/>
          <a:ext cx="1358070" cy="1358070"/>
        </a:xfrm>
        <a:prstGeom prst="ellipse">
          <a:avLst/>
        </a:prstGeom>
        <a:solidFill>
          <a:schemeClr val="tx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1591992-0DCA-478D-8984-BAE47C3B5861}">
      <dsp:nvSpPr>
        <dsp:cNvPr id="0" name=""/>
        <dsp:cNvSpPr/>
      </dsp:nvSpPr>
      <dsp:spPr>
        <a:xfrm>
          <a:off x="1035115" y="2613481"/>
          <a:ext cx="7245804" cy="135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just"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Diseñar e implementar el Sistema de Información  y Comunicación del Sistema Nacional del Fiscalización (SICSNF)</a:t>
          </a:r>
          <a:endParaRPr lang="es-MX" sz="2400" b="1" kern="1200" dirty="0">
            <a:latin typeface="Arial" panose="020B0604020202020204" pitchFamily="34" charset="0"/>
            <a:cs typeface="Arial" panose="020B0604020202020204" pitchFamily="34" charset="0"/>
          </a:endParaRPr>
        </a:p>
      </dsp:txBody>
      <dsp:txXfrm>
        <a:off x="1035115" y="2613481"/>
        <a:ext cx="7245804" cy="13580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330BC-7EAF-45C8-9013-560BB3E1ED2B}">
      <dsp:nvSpPr>
        <dsp:cNvPr id="0" name=""/>
        <dsp:cNvSpPr/>
      </dsp:nvSpPr>
      <dsp:spPr>
        <a:xfrm>
          <a:off x="0" y="0"/>
          <a:ext cx="8186043" cy="36004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MX" sz="2400" b="1" kern="1200" dirty="0" smtClean="0">
              <a:latin typeface="Arial" panose="020B0604020202020204" pitchFamily="34" charset="0"/>
              <a:cs typeface="Arial" panose="020B0604020202020204" pitchFamily="34" charset="0"/>
            </a:rPr>
            <a:t>El SICSNF atiende al propósito de centralizar, en formato de datos abiertos, la información </a:t>
          </a:r>
          <a:r>
            <a:rPr lang="es-ES_tradnl" sz="2400" b="1" kern="1200" dirty="0" smtClean="0">
              <a:latin typeface="Arial" panose="020B0604020202020204" pitchFamily="34" charset="0"/>
              <a:cs typeface="Arial" panose="020B0604020202020204" pitchFamily="34" charset="0"/>
            </a:rPr>
            <a:t>que incorporen los integrantes del Sistema</a:t>
          </a:r>
          <a:r>
            <a:rPr lang="es-MX" sz="2400" b="1" kern="1200" dirty="0" smtClean="0">
              <a:latin typeface="Arial" panose="020B0604020202020204" pitchFamily="34" charset="0"/>
              <a:cs typeface="Arial" panose="020B0604020202020204" pitchFamily="34" charset="0"/>
            </a:rPr>
            <a:t>, de los 3 órdenes de gobierno, particularmente los programas anuales de auditorías, los informes del resultado de las mismas y datos que permitan mejor la coordinación y ampliar la cobertura e impacto de la fiscalización </a:t>
          </a:r>
          <a:r>
            <a:rPr lang="es-MX" sz="2400" b="1" kern="1200" dirty="0" smtClean="0">
              <a:solidFill>
                <a:schemeClr val="bg1"/>
              </a:solidFill>
              <a:latin typeface="Arial" panose="020B0604020202020204" pitchFamily="34" charset="0"/>
              <a:cs typeface="Arial" panose="020B0604020202020204" pitchFamily="34" charset="0"/>
            </a:rPr>
            <a:t>(artículos 37, 38, 40,  45, 50, 54 y 55 de la Ley General del Sistema Nacional Anticorrupción)</a:t>
          </a:r>
          <a:endParaRPr lang="es-MX" sz="2400" kern="1200" dirty="0">
            <a:solidFill>
              <a:schemeClr val="bg1"/>
            </a:solidFill>
            <a:latin typeface="Arial" panose="020B0604020202020204" pitchFamily="34" charset="0"/>
            <a:cs typeface="Arial" panose="020B0604020202020204" pitchFamily="34" charset="0"/>
          </a:endParaRPr>
        </a:p>
      </dsp:txBody>
      <dsp:txXfrm>
        <a:off x="105452" y="105452"/>
        <a:ext cx="7975139" cy="338949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867A6BF-8652-4C00-A06D-69F1EEB1CF0E}" type="datetimeFigureOut">
              <a:rPr lang="es-MX" smtClean="0"/>
              <a:t>06/11/2017</a:t>
            </a:fld>
            <a:endParaRPr lang="es-MX"/>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DCC6EA4-39F8-4A33-9A73-0588A5D45918}" type="slidenum">
              <a:rPr lang="es-MX" smtClean="0"/>
              <a:t>‹Nº›</a:t>
            </a:fld>
            <a:endParaRPr lang="es-MX"/>
          </a:p>
        </p:txBody>
      </p:sp>
    </p:spTree>
    <p:extLst>
      <p:ext uri="{BB962C8B-B14F-4D97-AF65-F5344CB8AC3E}">
        <p14:creationId xmlns:p14="http://schemas.microsoft.com/office/powerpoint/2010/main" val="311130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3046891-CCAB-4341-8DE5-36C0A5BF29B2}" type="datetimeFigureOut">
              <a:rPr lang="es-MX" smtClean="0"/>
              <a:t>06/11/2017</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9A1B2F-2A27-4441-BDAD-EACDB8057AA3}" type="slidenum">
              <a:rPr lang="es-MX" smtClean="0"/>
              <a:t>‹Nº›</a:t>
            </a:fld>
            <a:endParaRPr lang="es-MX"/>
          </a:p>
        </p:txBody>
      </p:sp>
    </p:spTree>
    <p:extLst>
      <p:ext uri="{BB962C8B-B14F-4D97-AF65-F5344CB8AC3E}">
        <p14:creationId xmlns:p14="http://schemas.microsoft.com/office/powerpoint/2010/main" val="1667794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99A1B2F-2A27-4441-BDAD-EACDB8057AA3}" type="slidenum">
              <a:rPr lang="es-MX" smtClean="0"/>
              <a:t>38</a:t>
            </a:fld>
            <a:endParaRPr lang="es-MX"/>
          </a:p>
        </p:txBody>
      </p:sp>
    </p:spTree>
    <p:extLst>
      <p:ext uri="{BB962C8B-B14F-4D97-AF65-F5344CB8AC3E}">
        <p14:creationId xmlns:p14="http://schemas.microsoft.com/office/powerpoint/2010/main" val="210347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99A1B2F-2A27-4441-BDAD-EACDB8057AA3}" type="slidenum">
              <a:rPr lang="es-MX" smtClean="0"/>
              <a:t>39</a:t>
            </a:fld>
            <a:endParaRPr lang="es-MX"/>
          </a:p>
        </p:txBody>
      </p:sp>
    </p:spTree>
    <p:extLst>
      <p:ext uri="{BB962C8B-B14F-4D97-AF65-F5344CB8AC3E}">
        <p14:creationId xmlns:p14="http://schemas.microsoft.com/office/powerpoint/2010/main" val="280447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99A1B2F-2A27-4441-BDAD-EACDB8057AA3}" type="slidenum">
              <a:rPr lang="es-MX" smtClean="0"/>
              <a:t>40</a:t>
            </a:fld>
            <a:endParaRPr lang="es-MX"/>
          </a:p>
        </p:txBody>
      </p:sp>
    </p:spTree>
    <p:extLst>
      <p:ext uri="{BB962C8B-B14F-4D97-AF65-F5344CB8AC3E}">
        <p14:creationId xmlns:p14="http://schemas.microsoft.com/office/powerpoint/2010/main" val="583994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99A1B2F-2A27-4441-BDAD-EACDB8057AA3}" type="slidenum">
              <a:rPr lang="es-MX" smtClean="0"/>
              <a:t>60</a:t>
            </a:fld>
            <a:endParaRPr lang="es-MX"/>
          </a:p>
        </p:txBody>
      </p:sp>
    </p:spTree>
    <p:extLst>
      <p:ext uri="{BB962C8B-B14F-4D97-AF65-F5344CB8AC3E}">
        <p14:creationId xmlns:p14="http://schemas.microsoft.com/office/powerpoint/2010/main" val="1684083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99A1B2F-2A27-4441-BDAD-EACDB8057AA3}" type="slidenum">
              <a:rPr lang="es-MX" smtClean="0"/>
              <a:t>61</a:t>
            </a:fld>
            <a:endParaRPr lang="es-MX"/>
          </a:p>
        </p:txBody>
      </p:sp>
    </p:spTree>
    <p:extLst>
      <p:ext uri="{BB962C8B-B14F-4D97-AF65-F5344CB8AC3E}">
        <p14:creationId xmlns:p14="http://schemas.microsoft.com/office/powerpoint/2010/main" val="1521566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592" y="3501008"/>
            <a:ext cx="7362076" cy="13316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36"/>
            <a:ext cx="3008313" cy="1162050"/>
          </a:xfrm>
        </p:spPr>
        <p:txBody>
          <a:bodyPr anchor="b"/>
          <a:lstStyle>
            <a:lvl1pPr algn="l">
              <a:defRPr sz="2000" b="1"/>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3575050" y="1428736"/>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texto"/>
          <p:cNvSpPr>
            <a:spLocks noGrp="1"/>
          </p:cNvSpPr>
          <p:nvPr>
            <p:ph type="body" sz="half" idx="2"/>
          </p:nvPr>
        </p:nvSpPr>
        <p:spPr>
          <a:xfrm>
            <a:off x="457200" y="2643182"/>
            <a:ext cx="3008313" cy="35544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1268760"/>
            <a:ext cx="5486400" cy="34588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1187624" y="3140968"/>
            <a:ext cx="6624736" cy="2160240"/>
          </a:xfrm>
          <a:prstGeom prst="rect">
            <a:avLst/>
          </a:prstGeom>
        </p:spPr>
        <p:txBody>
          <a:bodyPr/>
          <a:lstStyle>
            <a:lvl1pPr algn="ctr">
              <a:defRPr sz="4500" b="1">
                <a:solidFill>
                  <a:schemeClr val="bg1"/>
                </a:solidFill>
                <a:latin typeface="Arial" panose="020B0604020202020204" pitchFamily="34" charset="0"/>
                <a:cs typeface="Arial" panose="020B0604020202020204" pitchFamily="34" charset="0"/>
              </a:defRPr>
            </a:lvl1pPr>
          </a:lstStyle>
          <a:p>
            <a:r>
              <a:rPr lang="es-ES" dirty="0" smtClean="0"/>
              <a:t>Haga clic para modificar el estilo de título del patrón</a:t>
            </a:r>
            <a:endParaRPr lang="es-MX" dirty="0"/>
          </a:p>
        </p:txBody>
      </p:sp>
      <p:sp>
        <p:nvSpPr>
          <p:cNvPr id="3" name="CuadroTexto 2"/>
          <p:cNvSpPr txBox="1"/>
          <p:nvPr userDrawn="1"/>
        </p:nvSpPr>
        <p:spPr>
          <a:xfrm>
            <a:off x="8100392" y="6381328"/>
            <a:ext cx="864096" cy="369332"/>
          </a:xfrm>
          <a:prstGeom prst="rect">
            <a:avLst/>
          </a:prstGeom>
          <a:noFill/>
        </p:spPr>
        <p:txBody>
          <a:bodyPr wrap="square" rtlCol="0">
            <a:spAutoFit/>
          </a:bodyPr>
          <a:lstStyle/>
          <a:p>
            <a:fld id="{E9352B63-B743-4C0C-99C0-5F286A4E8E33}" type="slidenum">
              <a:rPr lang="es-MX" smtClean="0">
                <a:solidFill>
                  <a:schemeClr val="bg1"/>
                </a:solidFill>
              </a:rPr>
              <a:t>‹Nº›</a:t>
            </a:fld>
            <a:endParaRPr lang="es-MX"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2714620"/>
            <a:ext cx="4038600" cy="34115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contenido"/>
          <p:cNvSpPr>
            <a:spLocks noGrp="1"/>
          </p:cNvSpPr>
          <p:nvPr>
            <p:ph sz="half" idx="2"/>
          </p:nvPr>
        </p:nvSpPr>
        <p:spPr>
          <a:xfrm>
            <a:off x="4648200" y="2732101"/>
            <a:ext cx="4038600" cy="34115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2857497"/>
            <a:ext cx="4040188" cy="32686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texto"/>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ara modificar el estilo de texto del patrón</a:t>
            </a:r>
          </a:p>
        </p:txBody>
      </p:sp>
      <p:sp>
        <p:nvSpPr>
          <p:cNvPr id="6" name="5 Marcador de contenido"/>
          <p:cNvSpPr>
            <a:spLocks noGrp="1"/>
          </p:cNvSpPr>
          <p:nvPr>
            <p:ph sz="quarter" idx="4"/>
          </p:nvPr>
        </p:nvSpPr>
        <p:spPr>
          <a:xfrm>
            <a:off x="4645025" y="2857495"/>
            <a:ext cx="4041775" cy="32686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5" Type="http://schemas.openxmlformats.org/officeDocument/2006/relationships/image" Target="../media/image6.wmf"/><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3999" cy="6848063"/>
          </a:xfrm>
          <a:prstGeom prst="rect">
            <a:avLst/>
          </a:prstGeom>
        </p:spPr>
      </p:pic>
      <p:pic>
        <p:nvPicPr>
          <p:cNvPr id="2" name="Imagen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851920" y="332656"/>
            <a:ext cx="4924238" cy="573480"/>
          </a:xfrm>
          <a:prstGeom prst="rect">
            <a:avLst/>
          </a:prstGeom>
        </p:spPr>
      </p:pic>
      <p:sp>
        <p:nvSpPr>
          <p:cNvPr id="4" name="CuadroTexto 3"/>
          <p:cNvSpPr txBox="1"/>
          <p:nvPr userDrawn="1"/>
        </p:nvSpPr>
        <p:spPr>
          <a:xfrm>
            <a:off x="2807804" y="6371813"/>
            <a:ext cx="3528392" cy="246221"/>
          </a:xfrm>
          <a:prstGeom prst="rect">
            <a:avLst/>
          </a:prstGeom>
          <a:noFill/>
        </p:spPr>
        <p:txBody>
          <a:bodyPr wrap="square" rtlCol="0">
            <a:spAutoFit/>
          </a:bodyPr>
          <a:lstStyle/>
          <a:p>
            <a:pPr algn="ctr"/>
            <a:r>
              <a:rPr lang="es-MX" sz="1000" dirty="0" smtClean="0">
                <a:solidFill>
                  <a:srgbClr val="0070C0"/>
                </a:solidFill>
                <a:latin typeface="Myriad Pro" panose="020B0503030403020204" pitchFamily="34" charset="0"/>
              </a:rPr>
              <a:t>6 de noviembre de 2017</a:t>
            </a:r>
            <a:endParaRPr lang="es-MX" sz="1000" dirty="0">
              <a:solidFill>
                <a:srgbClr val="0070C0"/>
              </a:solidFill>
              <a:latin typeface="Myriad Pro" panose="020B0503030403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kern="1200">
          <a:solidFill>
            <a:schemeClr val="tx1"/>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135729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2714620"/>
            <a:ext cx="8229600" cy="341154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16" name="CuadroTexto 15"/>
          <p:cNvSpPr txBox="1"/>
          <p:nvPr userDrawn="1"/>
        </p:nvSpPr>
        <p:spPr>
          <a:xfrm>
            <a:off x="8100392" y="6381328"/>
            <a:ext cx="864096" cy="369332"/>
          </a:xfrm>
          <a:prstGeom prst="rect">
            <a:avLst/>
          </a:prstGeom>
          <a:noFill/>
        </p:spPr>
        <p:txBody>
          <a:bodyPr wrap="square" rtlCol="0">
            <a:spAutoFit/>
          </a:bodyPr>
          <a:lstStyle/>
          <a:p>
            <a:fld id="{E9352B63-B743-4C0C-99C0-5F286A4E8E33}" type="slidenum">
              <a:rPr lang="es-MX" smtClean="0">
                <a:solidFill>
                  <a:schemeClr val="bg1"/>
                </a:solidFill>
              </a:rPr>
              <a:t>‹Nº›</a:t>
            </a:fld>
            <a:endParaRPr lang="es-MX" dirty="0">
              <a:solidFill>
                <a:schemeClr val="bg1"/>
              </a:solidFill>
            </a:endParaRPr>
          </a:p>
        </p:txBody>
      </p:sp>
      <p:sp>
        <p:nvSpPr>
          <p:cNvPr id="13" name="Rectángulo 12"/>
          <p:cNvSpPr/>
          <p:nvPr userDrawn="1"/>
        </p:nvSpPr>
        <p:spPr>
          <a:xfrm>
            <a:off x="8392488" y="6381328"/>
            <a:ext cx="588623" cy="369332"/>
          </a:xfrm>
          <a:prstGeom prst="rect">
            <a:avLst/>
          </a:prstGeom>
        </p:spPr>
        <p:txBody>
          <a:bodyPr wrap="none">
            <a:spAutoFit/>
          </a:bodyPr>
          <a:lstStyle/>
          <a:p>
            <a:fld id="{E9352B63-B743-4C0C-99C0-5F286A4E8E33}" type="slidenum">
              <a:rPr lang="es-MX" smtClean="0">
                <a:solidFill>
                  <a:schemeClr val="tx2">
                    <a:lumMod val="75000"/>
                  </a:schemeClr>
                </a:solidFill>
              </a:rPr>
              <a:pPr/>
              <a:t>‹Nº›</a:t>
            </a:fld>
            <a:endParaRPr lang="es-MX" dirty="0">
              <a:solidFill>
                <a:schemeClr val="tx2">
                  <a:lumMod val="75000"/>
                </a:schemeClr>
              </a:solidFill>
            </a:endParaRPr>
          </a:p>
        </p:txBody>
      </p:sp>
      <p:pic>
        <p:nvPicPr>
          <p:cNvPr id="7" name="Imagen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7504" y="116632"/>
            <a:ext cx="830354" cy="547909"/>
          </a:xfrm>
          <a:prstGeom prst="rect">
            <a:avLst/>
          </a:prstGeom>
        </p:spPr>
      </p:pic>
      <p:pic>
        <p:nvPicPr>
          <p:cNvPr id="10" name="Imagen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16555" y="0"/>
            <a:ext cx="3833936" cy="652845"/>
          </a:xfrm>
          <a:prstGeom prst="rect">
            <a:avLst/>
          </a:prstGeom>
          <a:ln>
            <a:noFill/>
          </a:ln>
          <a:effectLst>
            <a:outerShdw blurRad="292100" dist="139700" dir="2700000" algn="tl" rotWithShape="0">
              <a:srgbClr val="333333">
                <a:alpha val="65000"/>
              </a:srgbClr>
            </a:outerShdw>
          </a:effectLst>
        </p:spPr>
      </p:pic>
      <p:pic>
        <p:nvPicPr>
          <p:cNvPr id="11" name="Imagen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940152" y="162087"/>
            <a:ext cx="2822159" cy="328670"/>
          </a:xfrm>
          <a:prstGeom prst="rect">
            <a:avLst/>
          </a:prstGeom>
        </p:spPr>
      </p:pic>
      <p:sp>
        <p:nvSpPr>
          <p:cNvPr id="17" name="CuadroTexto 16"/>
          <p:cNvSpPr txBox="1"/>
          <p:nvPr userDrawn="1"/>
        </p:nvSpPr>
        <p:spPr>
          <a:xfrm>
            <a:off x="2807804" y="6371813"/>
            <a:ext cx="3528392" cy="246221"/>
          </a:xfrm>
          <a:prstGeom prst="rect">
            <a:avLst/>
          </a:prstGeom>
          <a:noFill/>
        </p:spPr>
        <p:txBody>
          <a:bodyPr wrap="square" rtlCol="0">
            <a:spAutoFit/>
          </a:bodyPr>
          <a:lstStyle/>
          <a:p>
            <a:pPr algn="ctr"/>
            <a:r>
              <a:rPr lang="es-MX" sz="1000" dirty="0" smtClean="0">
                <a:solidFill>
                  <a:schemeClr val="tx2">
                    <a:lumMod val="75000"/>
                  </a:schemeClr>
                </a:solidFill>
                <a:latin typeface="Myriad Pro" panose="020B0503030403020204" pitchFamily="34" charset="0"/>
              </a:rPr>
              <a:t>6 de noviembre de 2017</a:t>
            </a:r>
            <a:endParaRPr lang="es-MX" sz="1000" dirty="0">
              <a:solidFill>
                <a:schemeClr val="tx2">
                  <a:lumMod val="75000"/>
                </a:schemeClr>
              </a:solidFill>
              <a:latin typeface="Myriad Pro" panose="020B0503030403020204" pitchFamily="34" charset="0"/>
            </a:endParaRPr>
          </a:p>
        </p:txBody>
      </p:sp>
      <p:pic>
        <p:nvPicPr>
          <p:cNvPr id="4" name="Imagen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43608" y="203722"/>
            <a:ext cx="2376264" cy="46081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FORMATO%20MAPA%20DE%20FISCALIZACI&#211;N.xlsx" TargetMode="Externa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9.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9.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9.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9.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6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6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7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7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7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7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7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ángulo redondeado 8"/>
          <p:cNvSpPr/>
          <p:nvPr/>
        </p:nvSpPr>
        <p:spPr>
          <a:xfrm>
            <a:off x="778851" y="836712"/>
            <a:ext cx="7880887" cy="58587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la Plataforma Digital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Nacional</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
        <p:nvSpPr>
          <p:cNvPr id="10" name="Rectángulo redondeado 9"/>
          <p:cNvSpPr/>
          <p:nvPr/>
        </p:nvSpPr>
        <p:spPr>
          <a:xfrm>
            <a:off x="527002" y="1700808"/>
            <a:ext cx="8384583" cy="45022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MX" sz="24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El artículo 38  de la LGSNA establece que para el cumplimiento del objetivo del </a:t>
            </a:r>
            <a:r>
              <a:rPr lang="es-MX" sz="24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SNF</a:t>
            </a:r>
            <a:r>
              <a:rPr lang="es-MX" sz="24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los integrantes del Sistema  deberán:</a:t>
            </a:r>
          </a:p>
          <a:p>
            <a:pPr algn="just">
              <a:lnSpc>
                <a:spcPct val="107000"/>
              </a:lnSpc>
              <a:spcAft>
                <a:spcPts val="800"/>
              </a:spcAft>
            </a:pPr>
            <a:r>
              <a:rPr lang="es-MX" sz="2400" b="1" dirty="0" smtClean="0">
                <a:solidFill>
                  <a:schemeClr val="tx1"/>
                </a:solidFill>
                <a:latin typeface="Arial" panose="020B0604020202020204" pitchFamily="34" charset="0"/>
                <a:ea typeface="Calibri" panose="020F0502020204030204" pitchFamily="34" charset="0"/>
                <a:cs typeface="Arial" panose="020B0604020202020204" pitchFamily="34" charset="0"/>
              </a:rPr>
              <a:t>l. Crear un sistema electrónico en términos  del Título Cuarto de esa Ley, que permita ampliar la cobertura e impacto de la fiscalización de los recursos federales y locales, mediante la construcción de un modelo de coordinación, de las entidades federativas, municipios y alcaldías de la Ciudad de México y </a:t>
            </a:r>
          </a:p>
          <a:p>
            <a:pPr>
              <a:lnSpc>
                <a:spcPct val="107000"/>
              </a:lnSpc>
              <a:spcAft>
                <a:spcPts val="800"/>
              </a:spcAft>
            </a:pPr>
            <a:r>
              <a:rPr lang="es-MX" sz="2400" b="1" dirty="0" smtClean="0">
                <a:solidFill>
                  <a:schemeClr val="tx1"/>
                </a:solidFill>
                <a:latin typeface="Arial" panose="020B0604020202020204" pitchFamily="34" charset="0"/>
                <a:ea typeface="Calibri" panose="020F0502020204030204" pitchFamily="34" charset="0"/>
                <a:cs typeface="Arial" panose="020B0604020202020204" pitchFamily="34" charset="0"/>
              </a:rPr>
              <a:t>ll. Informar al Comité Coordinador sobre los avances en la fiscalización de recursos federales y locales.</a:t>
            </a:r>
            <a:endParaRPr lang="es-MX" sz="24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31329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1640042" y="728700"/>
            <a:ext cx="6656005" cy="812190"/>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la Plataforma Digital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Nacional,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Título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Cuarto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la LGSNA</a:t>
            </a:r>
          </a:p>
        </p:txBody>
      </p:sp>
      <p:sp>
        <p:nvSpPr>
          <p:cNvPr id="10" name="Rectángulo redondeado 9"/>
          <p:cNvSpPr/>
          <p:nvPr/>
        </p:nvSpPr>
        <p:spPr>
          <a:xfrm>
            <a:off x="107504" y="1844823"/>
            <a:ext cx="5472608" cy="453650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MX" sz="2400" b="1" dirty="0" smtClean="0">
                <a:solidFill>
                  <a:srgbClr val="002060"/>
                </a:solidFill>
                <a:effectLst/>
                <a:latin typeface="Arial Black" panose="020B0A04020102020204" pitchFamily="34" charset="0"/>
                <a:ea typeface="Calibri" panose="020F0502020204030204" pitchFamily="34" charset="0"/>
                <a:cs typeface="Arial" panose="020B0604020202020204" pitchFamily="34" charset="0"/>
              </a:rPr>
              <a:t>Artículo 48.- </a:t>
            </a:r>
            <a:r>
              <a:rPr lang="es-MX" sz="2400" b="1" dirty="0" smtClean="0">
                <a:effectLst/>
                <a:latin typeface="Arial" panose="020B0604020202020204" pitchFamily="34" charset="0"/>
                <a:ea typeface="Calibri" panose="020F0502020204030204" pitchFamily="34" charset="0"/>
                <a:cs typeface="Arial" panose="020B0604020202020204" pitchFamily="34" charset="0"/>
              </a:rPr>
              <a:t>El </a:t>
            </a:r>
            <a:r>
              <a:rPr lang="es-MX" sz="2400" b="1" dirty="0">
                <a:effectLst/>
                <a:latin typeface="Arial" panose="020B0604020202020204" pitchFamily="34" charset="0"/>
                <a:ea typeface="Calibri" panose="020F0502020204030204" pitchFamily="34" charset="0"/>
                <a:cs typeface="Arial" panose="020B0604020202020204" pitchFamily="34" charset="0"/>
              </a:rPr>
              <a:t>Comité Coordinador emitirá las bases para el funcionamiento de la Plataforma Digital Nacional que permita cumplir con los procedimientos, obligaciones y disposiciones señaladas en la presente Ley y la Ley General de Responsabilidades </a:t>
            </a:r>
            <a:r>
              <a:rPr lang="es-MX" sz="2400" b="1" dirty="0" smtClean="0">
                <a:effectLst/>
                <a:latin typeface="Arial" panose="020B0604020202020204" pitchFamily="34" charset="0"/>
                <a:ea typeface="Calibri" panose="020F0502020204030204" pitchFamily="34" charset="0"/>
                <a:cs typeface="Arial" panose="020B0604020202020204" pitchFamily="34" charset="0"/>
              </a:rPr>
              <a:t>Administrativas</a:t>
            </a:r>
            <a:r>
              <a:rPr lang="es-MX" sz="2400" b="1" dirty="0">
                <a:effectLst/>
                <a:latin typeface="Arial" panose="020B0604020202020204" pitchFamily="34" charset="0"/>
                <a:ea typeface="Calibri" panose="020F0502020204030204" pitchFamily="34" charset="0"/>
                <a:cs typeface="Arial" panose="020B0604020202020204" pitchFamily="34" charset="0"/>
              </a:rPr>
              <a:t>, atendiendo a las necesidades de accesibilidad de los usuarios.</a:t>
            </a:r>
          </a:p>
        </p:txBody>
      </p:sp>
      <p:sp>
        <p:nvSpPr>
          <p:cNvPr id="11" name="Rectángulo redondeado 10"/>
          <p:cNvSpPr/>
          <p:nvPr/>
        </p:nvSpPr>
        <p:spPr>
          <a:xfrm>
            <a:off x="5724128" y="1904390"/>
            <a:ext cx="3294567" cy="447693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La Plataforma Digital Nacional será administrada por la Secretaría Ejecutiva, a través del Secretario Técnico de la misma, en los términos de esta Ley. </a:t>
            </a:r>
          </a:p>
        </p:txBody>
      </p:sp>
      <p:sp>
        <p:nvSpPr>
          <p:cNvPr id="2" name="Cerrar llave 1"/>
          <p:cNvSpPr/>
          <p:nvPr/>
        </p:nvSpPr>
        <p:spPr>
          <a:xfrm rot="16200000">
            <a:off x="4834081" y="-449382"/>
            <a:ext cx="267928" cy="4320482"/>
          </a:xfrm>
          <a:prstGeom prst="rightBrace">
            <a:avLst/>
          </a:prstGeom>
          <a:ln w="57150"/>
        </p:spPr>
        <p:style>
          <a:lnRef idx="2">
            <a:schemeClr val="dk1"/>
          </a:lnRef>
          <a:fillRef idx="0">
            <a:schemeClr val="dk1"/>
          </a:fillRef>
          <a:effectRef idx="1">
            <a:schemeClr val="dk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4222233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1331640" y="692696"/>
            <a:ext cx="6264696" cy="72988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De la Plataforma Digital Nacional, Título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Cuarto de la LGSNA</a:t>
            </a:r>
          </a:p>
        </p:txBody>
      </p:sp>
      <p:sp>
        <p:nvSpPr>
          <p:cNvPr id="11" name="Rectángulo redondeado 10"/>
          <p:cNvSpPr/>
          <p:nvPr/>
        </p:nvSpPr>
        <p:spPr>
          <a:xfrm>
            <a:off x="539552" y="1548656"/>
            <a:ext cx="8268345" cy="4703736"/>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Artículo 49. La </a:t>
            </a:r>
            <a:r>
              <a:rPr lang="es-ES_tradnl" sz="2400" b="1" dirty="0">
                <a:solidFill>
                  <a:schemeClr val="dk1"/>
                </a:solidFill>
                <a:latin typeface="Arial" panose="020B0604020202020204" pitchFamily="34" charset="0"/>
                <a:ea typeface="Calibri" panose="020F0502020204030204" pitchFamily="34" charset="0"/>
                <a:cs typeface="Arial" panose="020B0604020202020204" pitchFamily="34" charset="0"/>
              </a:rPr>
              <a:t>Plataforma Digital Nacional del Sistema Nacional estará conformada por la información que a ella incorporen las autoridades integrantes del Sistema Nacional y contará, al menos, con los siguientes sistemas electrónicos</a:t>
            </a:r>
            <a:r>
              <a:rPr lang="es-ES"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 I.	Sistema de evolución patrimonial, de declaración 	de intereses y constancia de presentación de 	declaración fiscal;</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 II.	Sistema de los Servidores públicos que intervengan en procedimientos de contrataciones públicas; </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2292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ángulo redondeado 10"/>
          <p:cNvSpPr/>
          <p:nvPr/>
        </p:nvSpPr>
        <p:spPr>
          <a:xfrm>
            <a:off x="323528" y="1628800"/>
            <a:ext cx="8568951" cy="4608512"/>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ES" sz="2300" b="1" dirty="0">
                <a:solidFill>
                  <a:schemeClr val="dk1"/>
                </a:solidFill>
                <a:latin typeface="Arial" panose="020B0604020202020204" pitchFamily="34" charset="0"/>
                <a:ea typeface="Calibri" panose="020F0502020204030204" pitchFamily="34" charset="0"/>
                <a:cs typeface="Arial" panose="020B0604020202020204" pitchFamily="34" charset="0"/>
              </a:rPr>
              <a:t> III.	</a:t>
            </a: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Sistema nacional de Servidores públicos y particulares sancionados;</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 IV.	Sistema de información y comunicación del Sistema Nacional y del </a:t>
            </a:r>
            <a:r>
              <a:rPr lang="es-ES" sz="2400" b="1" dirty="0">
                <a:solidFill>
                  <a:srgbClr val="FF0000"/>
                </a:solidFill>
                <a:latin typeface="Arial Black" panose="020B0A04020102020204" pitchFamily="34" charset="0"/>
                <a:ea typeface="Calibri" panose="020F0502020204030204" pitchFamily="34" charset="0"/>
                <a:cs typeface="Arial" panose="020B0604020202020204" pitchFamily="34" charset="0"/>
              </a:rPr>
              <a:t>Sistema Nacional de Fiscalización</a:t>
            </a:r>
            <a:r>
              <a:rPr lang="es-ES" sz="2400" b="1" dirty="0">
                <a:solidFill>
                  <a:schemeClr val="dk1"/>
                </a:solidFill>
                <a:latin typeface="Arial Black" panose="020B0A04020102020204" pitchFamily="34" charset="0"/>
                <a:ea typeface="Calibri" panose="020F0502020204030204" pitchFamily="34" charset="0"/>
                <a:cs typeface="Arial" panose="020B0604020202020204" pitchFamily="34" charset="0"/>
              </a:rPr>
              <a:t>;</a:t>
            </a:r>
            <a:endParaRPr lang="es-MX" sz="2400" b="1" dirty="0">
              <a:solidFill>
                <a:schemeClr val="dk1"/>
              </a:solidFill>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 V.	Sistema de denuncias públicas de faltas administrativas y hechos de corrupción, y</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b="1" dirty="0">
                <a:solidFill>
                  <a:schemeClr val="dk1"/>
                </a:solidFill>
                <a:latin typeface="Arial" panose="020B0604020202020204" pitchFamily="34" charset="0"/>
                <a:ea typeface="Calibri" panose="020F0502020204030204" pitchFamily="34" charset="0"/>
                <a:cs typeface="Arial" panose="020B0604020202020204" pitchFamily="34" charset="0"/>
              </a:rPr>
              <a:t> </a:t>
            </a:r>
            <a:r>
              <a:rPr lang="es-ES_tradnl" sz="2400" b="1" dirty="0">
                <a:solidFill>
                  <a:schemeClr val="dk1"/>
                </a:solidFill>
                <a:latin typeface="Arial" panose="020B0604020202020204" pitchFamily="34" charset="0"/>
                <a:ea typeface="Calibri" panose="020F0502020204030204" pitchFamily="34" charset="0"/>
                <a:cs typeface="Arial" panose="020B0604020202020204" pitchFamily="34" charset="0"/>
              </a:rPr>
              <a:t>VI.	Sistema de Información Pública de Contrataciones</a:t>
            </a:r>
            <a:r>
              <a:rPr lang="es-ES" sz="2300" b="1" dirty="0">
                <a:solidFill>
                  <a:schemeClr val="dk1"/>
                </a:solidFill>
                <a:latin typeface="Arial" panose="020B0604020202020204" pitchFamily="34" charset="0"/>
                <a:ea typeface="Calibri" panose="020F0502020204030204" pitchFamily="34" charset="0"/>
                <a:cs typeface="Arial" panose="020B0604020202020204" pitchFamily="34" charset="0"/>
              </a:rPr>
              <a:t>.</a:t>
            </a:r>
            <a:endPar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
        <p:nvSpPr>
          <p:cNvPr id="2" name="Rectángulo redondeado 1"/>
          <p:cNvSpPr/>
          <p:nvPr/>
        </p:nvSpPr>
        <p:spPr>
          <a:xfrm>
            <a:off x="827584" y="836712"/>
            <a:ext cx="727280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latin typeface="Arial" panose="020B0604020202020204" pitchFamily="34" charset="0"/>
                <a:cs typeface="Arial" panose="020B0604020202020204" pitchFamily="34" charset="0"/>
              </a:rPr>
              <a:t>De la Plataforma Digital Nacional, Título Cuarto de la LGSNA</a:t>
            </a:r>
            <a:r>
              <a:rPr lang="es-MX" dirty="0" smtClean="0"/>
              <a:t> </a:t>
            </a:r>
            <a:endParaRPr lang="es-MX" dirty="0"/>
          </a:p>
        </p:txBody>
      </p:sp>
    </p:spTree>
    <p:extLst>
      <p:ext uri="{BB962C8B-B14F-4D97-AF65-F5344CB8AC3E}">
        <p14:creationId xmlns:p14="http://schemas.microsoft.com/office/powerpoint/2010/main" val="18178387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redondeado 8"/>
          <p:cNvSpPr/>
          <p:nvPr/>
        </p:nvSpPr>
        <p:spPr>
          <a:xfrm>
            <a:off x="899592" y="692696"/>
            <a:ext cx="7920880" cy="84747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la Plataforma Digital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Nacional, </a:t>
            </a:r>
            <a:r>
              <a:rPr lang="es-MX" sz="2400" b="1" dirty="0" smtClean="0">
                <a:latin typeface="Arial" panose="020B0604020202020204" pitchFamily="34" charset="0"/>
                <a:ea typeface="Calibri" panose="020F0502020204030204" pitchFamily="34" charset="0"/>
                <a:cs typeface="Arial" panose="020B0604020202020204" pitchFamily="34" charset="0"/>
              </a:rPr>
              <a:t>Título Cuarto de la LGSNA</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
        <p:nvSpPr>
          <p:cNvPr id="2" name="Rectángulo redondeado 1"/>
          <p:cNvSpPr/>
          <p:nvPr/>
        </p:nvSpPr>
        <p:spPr>
          <a:xfrm>
            <a:off x="899592" y="2708920"/>
            <a:ext cx="7920880" cy="31943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Artículo 50.-Los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integrantes del Sistema Nacional y de los Sistemas Locales promoverán la publicación de la información contenida en la plataforma en formato de datos abiertos, conforme a la Ley General de Transparencia y Acceso a la Información Pública y la demás normatividad aplicable</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
        <p:nvSpPr>
          <p:cNvPr id="3" name="Flecha abajo 2"/>
          <p:cNvSpPr/>
          <p:nvPr/>
        </p:nvSpPr>
        <p:spPr>
          <a:xfrm>
            <a:off x="4528562" y="1726482"/>
            <a:ext cx="662940" cy="796127"/>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97972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redondeado 1"/>
          <p:cNvSpPr/>
          <p:nvPr/>
        </p:nvSpPr>
        <p:spPr>
          <a:xfrm>
            <a:off x="395536" y="1844824"/>
            <a:ext cx="8268345" cy="367240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Artículo 54: El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Sistema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Información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y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Comunicación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del Sistema Nacional y del </a:t>
            </a:r>
            <a:r>
              <a:rPr lang="es-MX" sz="2400" b="1" dirty="0">
                <a:solidFill>
                  <a:srgbClr val="FF0000"/>
                </a:solidFill>
                <a:latin typeface="Arial" panose="020B0604020202020204" pitchFamily="34" charset="0"/>
                <a:ea typeface="Calibri" panose="020F0502020204030204" pitchFamily="34" charset="0"/>
                <a:cs typeface="Arial" panose="020B0604020202020204" pitchFamily="34" charset="0"/>
              </a:rPr>
              <a:t>Sistema Nacional de Fiscalización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será la herramienta digital que permita centralizar la información de todos los órganos integrantes de los mismos, incluidos los órdenes federal, estatal y, eventualmente, municipal.</a:t>
            </a:r>
          </a:p>
          <a:p>
            <a:pPr algn="just">
              <a:lnSpc>
                <a:spcPct val="107000"/>
              </a:lnSpc>
              <a:spcAft>
                <a:spcPts val="800"/>
              </a:spcAft>
            </a:pP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
        <p:nvSpPr>
          <p:cNvPr id="3" name="Rectángulo redondeado 2"/>
          <p:cNvSpPr/>
          <p:nvPr/>
        </p:nvSpPr>
        <p:spPr>
          <a:xfrm>
            <a:off x="569268" y="692696"/>
            <a:ext cx="7920880" cy="84747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la Plataforma Digital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Nacional, </a:t>
            </a:r>
            <a:r>
              <a:rPr lang="es-MX" sz="2400" b="1" dirty="0" smtClean="0">
                <a:latin typeface="Arial" panose="020B0604020202020204" pitchFamily="34" charset="0"/>
                <a:ea typeface="Calibri" panose="020F0502020204030204" pitchFamily="34" charset="0"/>
                <a:cs typeface="Arial" panose="020B0604020202020204" pitchFamily="34" charset="0"/>
              </a:rPr>
              <a:t>Título Cuarto de la LGSNA</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18202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redondeado 1"/>
          <p:cNvSpPr/>
          <p:nvPr/>
        </p:nvSpPr>
        <p:spPr>
          <a:xfrm>
            <a:off x="303287" y="1484784"/>
            <a:ext cx="8753450" cy="490485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Artículo 55: El sistema de información y comunicación del </a:t>
            </a:r>
            <a:r>
              <a:rPr lang="es-MX" sz="2300" b="1" dirty="0">
                <a:solidFill>
                  <a:srgbClr val="FF0000"/>
                </a:solidFill>
                <a:latin typeface="Arial Black" panose="020B0A04020102020204" pitchFamily="34" charset="0"/>
                <a:ea typeface="Calibri" panose="020F0502020204030204" pitchFamily="34" charset="0"/>
                <a:cs typeface="Arial" panose="020B0604020202020204" pitchFamily="34" charset="0"/>
              </a:rPr>
              <a:t>Sistema Nacional de Fiscalización </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deberá contemplar, al menos, los </a:t>
            </a:r>
            <a:r>
              <a:rPr lang="es-MX" sz="2300" b="1" dirty="0" smtClean="0">
                <a:solidFill>
                  <a:srgbClr val="002060"/>
                </a:solidFill>
                <a:latin typeface="Arial Black" panose="020B0A04020102020204" pitchFamily="34" charset="0"/>
                <a:ea typeface="Calibri" panose="020F0502020204030204" pitchFamily="34" charset="0"/>
                <a:cs typeface="Arial" panose="020B0604020202020204" pitchFamily="34" charset="0"/>
              </a:rPr>
              <a:t>programas anuales de auditorías</a:t>
            </a:r>
            <a:r>
              <a:rPr lang="es-MX" sz="2300" b="1" dirty="0" smtClean="0">
                <a:solidFill>
                  <a:schemeClr val="dk1"/>
                </a:solidFill>
                <a:latin typeface="Arial" panose="020B0604020202020204" pitchFamily="34" charset="0"/>
                <a:ea typeface="Calibri" panose="020F0502020204030204" pitchFamily="34" charset="0"/>
                <a:cs typeface="Arial" panose="020B0604020202020204" pitchFamily="34" charset="0"/>
              </a:rPr>
              <a:t> de </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los órganos de fiscalización de los </a:t>
            </a:r>
            <a:r>
              <a:rPr lang="es-MX" sz="2300" b="1" dirty="0">
                <a:solidFill>
                  <a:srgbClr val="002060"/>
                </a:solidFill>
                <a:latin typeface="Arial Black" panose="020B0A04020102020204" pitchFamily="34" charset="0"/>
                <a:ea typeface="Calibri" panose="020F0502020204030204" pitchFamily="34" charset="0"/>
                <a:cs typeface="Arial" panose="020B0604020202020204" pitchFamily="34" charset="0"/>
              </a:rPr>
              <a:t>tres órdenes</a:t>
            </a:r>
            <a:r>
              <a:rPr lang="es-MX" sz="2300" b="1" dirty="0" smtClean="0">
                <a:solidFill>
                  <a:schemeClr val="dk1"/>
                </a:solidFill>
                <a:latin typeface="Arial" panose="020B0604020202020204" pitchFamily="34" charset="0"/>
                <a:ea typeface="Calibri" panose="020F0502020204030204" pitchFamily="34" charset="0"/>
                <a:cs typeface="Arial" panose="020B0604020202020204" pitchFamily="34" charset="0"/>
              </a:rPr>
              <a:t> </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de gobierno; los </a:t>
            </a:r>
            <a:r>
              <a:rPr lang="es-MX" sz="2300" b="1" dirty="0">
                <a:solidFill>
                  <a:srgbClr val="002060"/>
                </a:solidFill>
                <a:latin typeface="Arial Black" panose="020B0A04020102020204" pitchFamily="34" charset="0"/>
                <a:ea typeface="Calibri" panose="020F0502020204030204" pitchFamily="34" charset="0"/>
                <a:cs typeface="Arial" panose="020B0604020202020204" pitchFamily="34" charset="0"/>
              </a:rPr>
              <a:t>informes</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 que deben hacerse públicos en términos de las disposiciones jurídicas aplicables, así como la </a:t>
            </a:r>
            <a:r>
              <a:rPr lang="es-MX" sz="2300" b="1" dirty="0">
                <a:solidFill>
                  <a:srgbClr val="002060"/>
                </a:solidFill>
                <a:latin typeface="Arial Black" panose="020B0A04020102020204" pitchFamily="34" charset="0"/>
                <a:ea typeface="Calibri" panose="020F0502020204030204" pitchFamily="34" charset="0"/>
                <a:cs typeface="Arial" panose="020B0604020202020204" pitchFamily="34" charset="0"/>
              </a:rPr>
              <a:t>base de datos </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que permita el adecuado </a:t>
            </a:r>
            <a:r>
              <a:rPr lang="es-MX" sz="2300" b="1" dirty="0">
                <a:solidFill>
                  <a:srgbClr val="002060"/>
                </a:solidFill>
                <a:latin typeface="Arial Black" panose="020B0A04020102020204" pitchFamily="34" charset="0"/>
                <a:ea typeface="Calibri" panose="020F0502020204030204" pitchFamily="34" charset="0"/>
                <a:cs typeface="Arial" panose="020B0604020202020204" pitchFamily="34" charset="0"/>
              </a:rPr>
              <a:t>intercambio de información </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entre los miembros del </a:t>
            </a:r>
            <a:r>
              <a:rPr lang="es-MX" sz="2300" b="1" dirty="0">
                <a:solidFill>
                  <a:srgbClr val="FF0000"/>
                </a:solidFill>
                <a:latin typeface="Arial Black" panose="020B0A04020102020204" pitchFamily="34" charset="0"/>
                <a:ea typeface="Calibri" panose="020F0502020204030204" pitchFamily="34" charset="0"/>
                <a:cs typeface="Arial" panose="020B0604020202020204" pitchFamily="34" charset="0"/>
              </a:rPr>
              <a:t>Sistema Nacional de Fiscalización.</a:t>
            </a:r>
            <a:r>
              <a:rPr lang="es-MX" sz="2300" b="1" dirty="0">
                <a:solidFill>
                  <a:schemeClr val="bg2">
                    <a:lumMod val="50000"/>
                  </a:schemeClr>
                </a:solidFill>
                <a:latin typeface="Arial Black" panose="020B0A04020102020204" pitchFamily="34" charset="0"/>
                <a:ea typeface="Calibri" panose="020F0502020204030204" pitchFamily="34" charset="0"/>
                <a:cs typeface="Arial" panose="020B0604020202020204" pitchFamily="34" charset="0"/>
              </a:rPr>
              <a:t> </a:t>
            </a:r>
            <a:r>
              <a:rPr lang="es-MX" sz="2300" b="1" dirty="0">
                <a:solidFill>
                  <a:schemeClr val="dk1"/>
                </a:solidFill>
                <a:latin typeface="Arial" panose="020B0604020202020204" pitchFamily="34" charset="0"/>
                <a:ea typeface="Calibri" panose="020F0502020204030204" pitchFamily="34" charset="0"/>
                <a:cs typeface="Arial" panose="020B0604020202020204" pitchFamily="34" charset="0"/>
              </a:rPr>
              <a:t>El funcionamiento del sistema de información a que hace alusión el presente artículo se sujetará a las bases que emita el Comité Coordinador respecto a la Plataforma Digital Nacional.  </a:t>
            </a:r>
          </a:p>
        </p:txBody>
      </p:sp>
      <p:sp>
        <p:nvSpPr>
          <p:cNvPr id="3" name="Rectángulo redondeado 2"/>
          <p:cNvSpPr/>
          <p:nvPr/>
        </p:nvSpPr>
        <p:spPr>
          <a:xfrm>
            <a:off x="683568" y="620688"/>
            <a:ext cx="8280920" cy="79208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De la Plataforma Digital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Nacional, </a:t>
            </a:r>
            <a:r>
              <a:rPr lang="es-MX" sz="2400" b="1" dirty="0" smtClean="0">
                <a:latin typeface="Arial" panose="020B0604020202020204" pitchFamily="34" charset="0"/>
                <a:ea typeface="Calibri" panose="020F0502020204030204" pitchFamily="34" charset="0"/>
                <a:cs typeface="Arial" panose="020B0604020202020204" pitchFamily="34" charset="0"/>
              </a:rPr>
              <a:t>Título Cuarto de la LGSNA</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54880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115616" y="1442273"/>
            <a:ext cx="7057005" cy="3416320"/>
          </a:xfrm>
          <a:prstGeom prst="rect">
            <a:avLst/>
          </a:prstGeom>
        </p:spPr>
        <p:txBody>
          <a:bodyPr wrap="square" anchor="b">
            <a:spAutoFit/>
          </a:bodyPr>
          <a:lstStyle/>
          <a:p>
            <a:pPr algn="ctr">
              <a:lnSpc>
                <a:spcPct val="150000"/>
              </a:lnSpc>
            </a:pPr>
            <a:r>
              <a:rPr lang="es-MX" sz="4800" b="1" dirty="0" smtClean="0">
                <a:latin typeface="Arial" panose="020B0604020202020204" pitchFamily="34" charset="0"/>
                <a:cs typeface="Arial" panose="020B0604020202020204" pitchFamily="34" charset="0"/>
              </a:rPr>
              <a:t>III. Grupo de Trabajo de Coordinación para la Fiscalización, del SNF</a:t>
            </a:r>
          </a:p>
        </p:txBody>
      </p:sp>
    </p:spTree>
    <p:extLst>
      <p:ext uri="{BB962C8B-B14F-4D97-AF65-F5344CB8AC3E}">
        <p14:creationId xmlns:p14="http://schemas.microsoft.com/office/powerpoint/2010/main" val="155849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434157" y="1482974"/>
            <a:ext cx="8208912" cy="4154984"/>
          </a:xfrm>
          <a:prstGeom prst="rect">
            <a:avLst/>
          </a:prstGeom>
        </p:spPr>
        <p:txBody>
          <a:bodyPr wrap="square">
            <a:spAutoFit/>
          </a:bodyPr>
          <a:lstStyle/>
          <a:p>
            <a:pPr lvl="0" algn="ctr"/>
            <a:r>
              <a:rPr lang="es-MX" sz="2400" b="1" dirty="0" smtClean="0">
                <a:latin typeface="Arial" panose="020B0604020202020204" pitchFamily="34" charset="0"/>
                <a:cs typeface="Arial" panose="020B0604020202020204" pitchFamily="34" charset="0"/>
              </a:rPr>
              <a:t>Grupo de trabajo sobre la coordinación para la fiscalización</a:t>
            </a:r>
          </a:p>
          <a:p>
            <a:pPr lvl="0" algn="just"/>
            <a:endParaRPr lang="es-MX" sz="2400" b="1" dirty="0">
              <a:latin typeface="Arial" panose="020B0604020202020204" pitchFamily="34" charset="0"/>
              <a:cs typeface="Arial" panose="020B0604020202020204" pitchFamily="34" charset="0"/>
            </a:endParaRPr>
          </a:p>
          <a:p>
            <a:pPr lvl="0" algn="just"/>
            <a:r>
              <a:rPr lang="es-MX" sz="2400" b="1" i="1" dirty="0" smtClean="0">
                <a:latin typeface="Arial" panose="020B0604020202020204" pitchFamily="34" charset="0"/>
                <a:cs typeface="Arial" panose="020B0604020202020204" pitchFamily="34" charset="0"/>
              </a:rPr>
              <a:t>Objetivo</a:t>
            </a:r>
            <a:r>
              <a:rPr lang="es-MX" sz="2400" b="1" dirty="0" smtClean="0">
                <a:latin typeface="Arial" panose="020B0604020202020204" pitchFamily="34" charset="0"/>
                <a:cs typeface="Arial" panose="020B0604020202020204" pitchFamily="34" charset="0"/>
              </a:rPr>
              <a:t>: Formular y Proponer a los integrantes del Sistema Nacional de Fiscalización (SNF) una estrategia y acciones para una fiscalización coordinada de los recursos públicos, específicamente del gasto federalizado.</a:t>
            </a:r>
          </a:p>
          <a:p>
            <a:pPr lvl="0" algn="just"/>
            <a:endParaRPr lang="es-MX" sz="2400" b="1" dirty="0">
              <a:latin typeface="Arial" panose="020B0604020202020204" pitchFamily="34" charset="0"/>
              <a:cs typeface="Arial" panose="020B0604020202020204" pitchFamily="34" charset="0"/>
            </a:endParaRPr>
          </a:p>
          <a:p>
            <a:pPr lvl="0" algn="just"/>
            <a:r>
              <a:rPr lang="es-MX" sz="2400" b="1" i="1" dirty="0" smtClean="0">
                <a:latin typeface="Arial" panose="020B0604020202020204" pitchFamily="34" charset="0"/>
                <a:cs typeface="Arial" panose="020B0604020202020204" pitchFamily="34" charset="0"/>
              </a:rPr>
              <a:t>Integrantes del grupo</a:t>
            </a:r>
            <a:r>
              <a:rPr lang="es-MX" sz="2400" b="1" dirty="0" smtClean="0">
                <a:latin typeface="Arial" panose="020B0604020202020204" pitchFamily="34" charset="0"/>
                <a:cs typeface="Arial" panose="020B0604020202020204" pitchFamily="34" charset="0"/>
              </a:rPr>
              <a:t>: ASF; SFP; EEF: Durango y Colima; OEC: Yucatán y Tabasco.</a:t>
            </a:r>
          </a:p>
        </p:txBody>
      </p:sp>
      <p:grpSp>
        <p:nvGrpSpPr>
          <p:cNvPr id="8" name="Grupo 7"/>
          <p:cNvGrpSpPr/>
          <p:nvPr/>
        </p:nvGrpSpPr>
        <p:grpSpPr>
          <a:xfrm>
            <a:off x="2831555" y="805320"/>
            <a:ext cx="6228184" cy="461665"/>
            <a:chOff x="2699792" y="139973"/>
            <a:chExt cx="6228184" cy="461665"/>
          </a:xfrm>
        </p:grpSpPr>
        <p:sp>
          <p:nvSpPr>
            <p:cNvPr id="9" name="Rectángulo 8"/>
            <p:cNvSpPr/>
            <p:nvPr/>
          </p:nvSpPr>
          <p:spPr>
            <a:xfrm>
              <a:off x="2699792" y="139973"/>
              <a:ext cx="6228184" cy="461665"/>
            </a:xfrm>
            <a:prstGeom prst="rect">
              <a:avLst/>
            </a:prstGeom>
          </p:spPr>
          <p:txBody>
            <a:bodyPr wrap="square">
              <a:spAutoFit/>
            </a:bodyPr>
            <a:lstStyle/>
            <a:p>
              <a:pPr algn="r"/>
              <a:r>
                <a:rPr lang="es-MX" sz="2400" b="1" dirty="0">
                  <a:latin typeface="Arial" panose="020B0604020202020204" pitchFamily="34" charset="0"/>
                  <a:cs typeface="Arial" panose="020B0604020202020204" pitchFamily="34" charset="0"/>
                </a:rPr>
                <a:t>SISTEMA NACIONAL DE FISCALIZACIÓN</a:t>
              </a:r>
              <a:endParaRPr lang="es-MX" sz="2400" dirty="0">
                <a:latin typeface="Arial" panose="020B0604020202020204" pitchFamily="34" charset="0"/>
                <a:cs typeface="Arial" panose="020B0604020202020204" pitchFamily="34" charset="0"/>
              </a:endParaRPr>
            </a:p>
          </p:txBody>
        </p:sp>
        <p:cxnSp>
          <p:nvCxnSpPr>
            <p:cNvPr id="10" name="Conector recto 9"/>
            <p:cNvCxnSpPr/>
            <p:nvPr/>
          </p:nvCxnSpPr>
          <p:spPr>
            <a:xfrm>
              <a:off x="2699792" y="531405"/>
              <a:ext cx="622818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24800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17 CuadroTexto"/>
          <p:cNvSpPr txBox="1"/>
          <p:nvPr/>
        </p:nvSpPr>
        <p:spPr>
          <a:xfrm>
            <a:off x="2771800" y="1124744"/>
            <a:ext cx="4660891" cy="461665"/>
          </a:xfrm>
          <a:prstGeom prst="rect">
            <a:avLst/>
          </a:prstGeom>
          <a:noFill/>
        </p:spPr>
        <p:txBody>
          <a:bodyPr wrap="none" rtlCol="0">
            <a:spAutoFit/>
          </a:bodyPr>
          <a:lstStyle/>
          <a:p>
            <a:pPr fontAlgn="base">
              <a:spcBef>
                <a:spcPct val="0"/>
              </a:spcBef>
              <a:spcAft>
                <a:spcPct val="0"/>
              </a:spcAft>
            </a:pPr>
            <a:r>
              <a:rPr lang="es-MX" sz="2400" b="1" dirty="0" smtClean="0">
                <a:latin typeface="Arial" panose="020B0604020202020204" pitchFamily="34" charset="0"/>
                <a:cs typeface="Arial" panose="020B0604020202020204" pitchFamily="34" charset="0"/>
              </a:rPr>
              <a:t>Creación del Grupo de Trabajo</a:t>
            </a:r>
            <a:endParaRPr lang="es-MX" sz="2400" b="1" dirty="0">
              <a:solidFill>
                <a:srgbClr val="00204E"/>
              </a:solidFill>
              <a:latin typeface="Arial" panose="020B0604020202020204" pitchFamily="34" charset="0"/>
              <a:cs typeface="Arial" panose="020B0604020202020204" pitchFamily="34" charset="0"/>
            </a:endParaRPr>
          </a:p>
        </p:txBody>
      </p:sp>
      <p:sp>
        <p:nvSpPr>
          <p:cNvPr id="12" name="Rectángulo redondeado 11"/>
          <p:cNvSpPr/>
          <p:nvPr/>
        </p:nvSpPr>
        <p:spPr>
          <a:xfrm>
            <a:off x="467544" y="1988840"/>
            <a:ext cx="8496944" cy="3456384"/>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Dar cumplimiento al artículo 45 de la LGSNA, fracción I, la cual establece: “Los integrantes del SNF en el ámbito de sus facultades y atribuciones: Identificarán </a:t>
            </a:r>
            <a:r>
              <a:rPr lang="es-MX" sz="2400" b="1" dirty="0">
                <a:solidFill>
                  <a:srgbClr val="002060"/>
                </a:solidFill>
                <a:latin typeface="Arial" panose="020B0604020202020204" pitchFamily="34" charset="0"/>
                <a:ea typeface="Calibri" panose="020F0502020204030204" pitchFamily="34" charset="0"/>
                <a:cs typeface="Arial" panose="020B0604020202020204" pitchFamily="34" charset="0"/>
              </a:rPr>
              <a:t>áreas comunes de auditoría y fiscalización </a:t>
            </a:r>
            <a:r>
              <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rPr>
              <a:t>para que contribuyan a la definición de sus programas anuales de </a:t>
            </a:r>
            <a:r>
              <a:rPr lang="es-MX" sz="2400" b="1" dirty="0" smtClean="0">
                <a:solidFill>
                  <a:schemeClr val="dk1"/>
                </a:solidFill>
                <a:latin typeface="Arial" panose="020B0604020202020204" pitchFamily="34" charset="0"/>
                <a:ea typeface="Calibri" panose="020F0502020204030204" pitchFamily="34" charset="0"/>
                <a:cs typeface="Arial" panose="020B0604020202020204" pitchFamily="34" charset="0"/>
              </a:rPr>
              <a:t>trabajo.</a:t>
            </a:r>
            <a:endParaRPr lang="es-MX" sz="2400" b="1" dirty="0">
              <a:solidFill>
                <a:schemeClr val="dk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82376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a:spLocks noGrp="1"/>
          </p:cNvSpPr>
          <p:nvPr>
            <p:ph type="title"/>
          </p:nvPr>
        </p:nvSpPr>
        <p:spPr>
          <a:xfrm>
            <a:off x="1187624" y="1628800"/>
            <a:ext cx="6624736" cy="2160240"/>
          </a:xfrm>
        </p:spPr>
        <p:txBody>
          <a:bodyPr/>
          <a:lstStyle/>
          <a:p>
            <a:r>
              <a:rPr lang="es-MX" sz="4800" dirty="0">
                <a:ea typeface="Calibri" panose="020F0502020204030204" pitchFamily="34" charset="0"/>
              </a:rPr>
              <a:t>“La Coordinación para la Fiscalización y la Plataforma </a:t>
            </a:r>
            <a:r>
              <a:rPr lang="es-MX" sz="4800" dirty="0" smtClean="0">
                <a:ea typeface="Calibri" panose="020F0502020204030204" pitchFamily="34" charset="0"/>
              </a:rPr>
              <a:t>Digital </a:t>
            </a:r>
            <a:r>
              <a:rPr lang="es-MX" sz="4800" dirty="0">
                <a:ea typeface="Calibri" panose="020F0502020204030204" pitchFamily="34" charset="0"/>
              </a:rPr>
              <a:t>del Sistema Nacional de Fiscalización”</a:t>
            </a:r>
            <a:endParaRPr lang="es-MX" sz="4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043608" y="1124744"/>
            <a:ext cx="7057005" cy="4594912"/>
          </a:xfrm>
          <a:prstGeom prst="rect">
            <a:avLst/>
          </a:prstGeom>
        </p:spPr>
        <p:txBody>
          <a:bodyPr wrap="square">
            <a:spAutoFit/>
          </a:bodyPr>
          <a:lstStyle/>
          <a:p>
            <a:pPr algn="ctr">
              <a:lnSpc>
                <a:spcPct val="150000"/>
              </a:lnSpc>
            </a:pPr>
            <a:r>
              <a:rPr lang="es-MX" sz="4000" b="1" dirty="0" smtClean="0">
                <a:latin typeface="Arial" panose="020B0604020202020204" pitchFamily="34" charset="0"/>
                <a:cs typeface="Arial" panose="020B0604020202020204" pitchFamily="34" charset="0"/>
              </a:rPr>
              <a:t>IV. Principales Acuerdos y Avances del Grupo de Trabajo de Coordinación para la Fiscalización, del SNF.</a:t>
            </a:r>
          </a:p>
        </p:txBody>
      </p:sp>
    </p:spTree>
    <p:extLst>
      <p:ext uri="{BB962C8B-B14F-4D97-AF65-F5344CB8AC3E}">
        <p14:creationId xmlns:p14="http://schemas.microsoft.com/office/powerpoint/2010/main" val="1554218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p:cNvSpPr/>
          <p:nvPr/>
        </p:nvSpPr>
        <p:spPr>
          <a:xfrm>
            <a:off x="136682" y="2837361"/>
            <a:ext cx="2439703" cy="1158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atin typeface="Arial" panose="020B0604020202020204" pitchFamily="34" charset="0"/>
                <a:cs typeface="Arial" panose="020B0604020202020204" pitchFamily="34" charset="0"/>
              </a:rPr>
              <a:t>1ª</a:t>
            </a:r>
          </a:p>
          <a:p>
            <a:pPr algn="ctr"/>
            <a:r>
              <a:rPr lang="es-MX" sz="2000" b="1" dirty="0">
                <a:latin typeface="Arial" panose="020B0604020202020204" pitchFamily="34" charset="0"/>
                <a:cs typeface="Arial" panose="020B0604020202020204" pitchFamily="34" charset="0"/>
              </a:rPr>
              <a:t> 28 de agosto de 2017</a:t>
            </a:r>
          </a:p>
        </p:txBody>
      </p:sp>
      <p:sp>
        <p:nvSpPr>
          <p:cNvPr id="11" name="Elipse 10"/>
          <p:cNvSpPr/>
          <p:nvPr/>
        </p:nvSpPr>
        <p:spPr>
          <a:xfrm>
            <a:off x="280762" y="4581128"/>
            <a:ext cx="2268646" cy="1266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atin typeface="Arial" panose="020B0604020202020204" pitchFamily="34" charset="0"/>
                <a:cs typeface="Arial" panose="020B0604020202020204" pitchFamily="34" charset="0"/>
              </a:rPr>
              <a:t>2ª</a:t>
            </a:r>
          </a:p>
          <a:p>
            <a:pPr algn="ctr"/>
            <a:r>
              <a:rPr lang="es-MX" sz="2000" b="1" dirty="0">
                <a:latin typeface="Arial" panose="020B0604020202020204" pitchFamily="34" charset="0"/>
                <a:cs typeface="Arial" panose="020B0604020202020204" pitchFamily="34" charset="0"/>
              </a:rPr>
              <a:t>12 de octubre del 2017</a:t>
            </a:r>
          </a:p>
        </p:txBody>
      </p:sp>
      <p:sp>
        <p:nvSpPr>
          <p:cNvPr id="9" name="Rectángulo 8"/>
          <p:cNvSpPr/>
          <p:nvPr/>
        </p:nvSpPr>
        <p:spPr>
          <a:xfrm>
            <a:off x="2677702" y="764704"/>
            <a:ext cx="6176073" cy="5303440"/>
          </a:xfrm>
          <a:prstGeom prst="rect">
            <a:avLst/>
          </a:prstGeom>
        </p:spPr>
        <p:txBody>
          <a:bodyPr wrap="square">
            <a:spAutoFit/>
          </a:bodyPr>
          <a:lstStyle/>
          <a:p>
            <a:pPr algn="just">
              <a:lnSpc>
                <a:spcPct val="107000"/>
              </a:lnSpc>
              <a:spcAft>
                <a:spcPts val="800"/>
              </a:spcAft>
            </a:pPr>
            <a:r>
              <a:rPr lang="es-MX" sz="2400" b="1" dirty="0" smtClean="0">
                <a:latin typeface="Arial" panose="020B0604020202020204" pitchFamily="34" charset="0"/>
                <a:ea typeface="Calibri" panose="020F0502020204030204" pitchFamily="34" charset="0"/>
                <a:cs typeface="Arial" panose="020B0604020202020204" pitchFamily="34" charset="0"/>
              </a:rPr>
              <a:t>Acuerdos</a:t>
            </a:r>
            <a:r>
              <a:rPr lang="es-MX" sz="2400" b="1" dirty="0">
                <a:latin typeface="Arial" panose="020B0604020202020204" pitchFamily="34" charset="0"/>
                <a:ea typeface="Calibri" panose="020F0502020204030204" pitchFamily="34" charset="0"/>
                <a:cs typeface="Arial" panose="020B0604020202020204" pitchFamily="34" charset="0"/>
              </a:rPr>
              <a:t>:</a:t>
            </a:r>
          </a:p>
          <a:p>
            <a:pPr marL="342900" indent="-342900" algn="just">
              <a:lnSpc>
                <a:spcPct val="107000"/>
              </a:lnSpc>
              <a:buFont typeface="Symbol" panose="05050102010706020507" pitchFamily="18" charset="2"/>
              <a:buChar char=""/>
            </a:pPr>
            <a:r>
              <a:rPr lang="es-MX" sz="24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Integración </a:t>
            </a:r>
            <a:r>
              <a:rPr lang="es-MX" sz="2400" b="1" dirty="0">
                <a:solidFill>
                  <a:srgbClr val="FF0000"/>
                </a:solidFill>
                <a:latin typeface="Arial" panose="020B0604020202020204" pitchFamily="34" charset="0"/>
                <a:ea typeface="Calibri" panose="020F0502020204030204" pitchFamily="34" charset="0"/>
                <a:cs typeface="Arial" panose="020B0604020202020204" pitchFamily="34" charset="0"/>
              </a:rPr>
              <a:t>del Mapa de Fiscalización del Gasto Federalizado</a:t>
            </a:r>
          </a:p>
          <a:p>
            <a:pPr marL="342900" lvl="0" indent="-342900" algn="just">
              <a:lnSpc>
                <a:spcPct val="107000"/>
              </a:lnSpc>
              <a:spcAft>
                <a:spcPts val="0"/>
              </a:spcAft>
              <a:buFont typeface="Symbol" panose="05050102010706020507" pitchFamily="18" charset="2"/>
              <a:buChar char=""/>
            </a:pPr>
            <a:r>
              <a:rPr lang="es-MX" sz="2400" b="1" dirty="0" smtClean="0">
                <a:latin typeface="Arial" panose="020B0604020202020204" pitchFamily="34" charset="0"/>
                <a:ea typeface="Calibri" panose="020F0502020204030204" pitchFamily="34" charset="0"/>
                <a:cs typeface="Arial" panose="020B0604020202020204" pitchFamily="34" charset="0"/>
              </a:rPr>
              <a:t>Formular una estrategia para la fiscalización coordinada del Gasto Federalizado.</a:t>
            </a:r>
          </a:p>
          <a:p>
            <a:pPr marL="342900" lvl="0" indent="-342900" algn="just">
              <a:lnSpc>
                <a:spcPct val="107000"/>
              </a:lnSpc>
              <a:spcAft>
                <a:spcPts val="0"/>
              </a:spcAft>
              <a:buFont typeface="Symbol" panose="05050102010706020507" pitchFamily="18" charset="2"/>
              <a:buChar char=""/>
            </a:pPr>
            <a:r>
              <a:rPr lang="es-MX" sz="2400" b="1" dirty="0" smtClean="0">
                <a:latin typeface="Arial" panose="020B0604020202020204" pitchFamily="34" charset="0"/>
                <a:ea typeface="Calibri" panose="020F0502020204030204" pitchFamily="34" charset="0"/>
                <a:cs typeface="Arial" panose="020B0604020202020204" pitchFamily="34" charset="0"/>
              </a:rPr>
              <a:t>Intercambiar Programas de Auditoría</a:t>
            </a:r>
            <a:endParaRPr lang="es-MX" sz="24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Symbol" panose="05050102010706020507" pitchFamily="18" charset="2"/>
              <a:buChar char=""/>
            </a:pPr>
            <a:r>
              <a:rPr lang="es-MX" sz="2400" b="1" dirty="0" smtClean="0">
                <a:latin typeface="Arial" panose="020B0604020202020204" pitchFamily="34" charset="0"/>
                <a:ea typeface="Calibri" panose="020F0502020204030204" pitchFamily="34" charset="0"/>
                <a:cs typeface="Arial" panose="020B0604020202020204" pitchFamily="34" charset="0"/>
              </a:rPr>
              <a:t>Homologación </a:t>
            </a:r>
            <a:r>
              <a:rPr lang="es-MX" sz="2400" b="1" dirty="0">
                <a:latin typeface="Arial" panose="020B0604020202020204" pitchFamily="34" charset="0"/>
                <a:ea typeface="Calibri" panose="020F0502020204030204" pitchFamily="34" charset="0"/>
                <a:cs typeface="Arial" panose="020B0604020202020204" pitchFamily="34" charset="0"/>
              </a:rPr>
              <a:t>de guías de </a:t>
            </a:r>
            <a:r>
              <a:rPr lang="es-MX" sz="2400" b="1" dirty="0" smtClean="0">
                <a:latin typeface="Arial" panose="020B0604020202020204" pitchFamily="34" charset="0"/>
                <a:ea typeface="Calibri" panose="020F0502020204030204" pitchFamily="34" charset="0"/>
                <a:cs typeface="Arial" panose="020B0604020202020204" pitchFamily="34" charset="0"/>
              </a:rPr>
              <a:t>auditoría y criterios </a:t>
            </a:r>
            <a:r>
              <a:rPr lang="es-MX" sz="2400" b="1" dirty="0">
                <a:latin typeface="Arial" panose="020B0604020202020204" pitchFamily="34" charset="0"/>
                <a:ea typeface="Calibri" panose="020F0502020204030204" pitchFamily="34" charset="0"/>
                <a:cs typeface="Arial" panose="020B0604020202020204" pitchFamily="34" charset="0"/>
              </a:rPr>
              <a:t>para la determinación y </a:t>
            </a:r>
            <a:r>
              <a:rPr lang="es-MX" sz="2400" b="1" dirty="0" err="1">
                <a:latin typeface="Arial" panose="020B0604020202020204" pitchFamily="34" charset="0"/>
                <a:ea typeface="Calibri" panose="020F0502020204030204" pitchFamily="34" charset="0"/>
                <a:cs typeface="Arial" panose="020B0604020202020204" pitchFamily="34" charset="0"/>
              </a:rPr>
              <a:t>solventación</a:t>
            </a:r>
            <a:r>
              <a:rPr lang="es-MX" sz="2400" b="1" dirty="0">
                <a:latin typeface="Arial" panose="020B0604020202020204" pitchFamily="34" charset="0"/>
                <a:ea typeface="Calibri" panose="020F0502020204030204" pitchFamily="34" charset="0"/>
                <a:cs typeface="Arial" panose="020B0604020202020204" pitchFamily="34" charset="0"/>
              </a:rPr>
              <a:t> de observaciones</a:t>
            </a:r>
          </a:p>
          <a:p>
            <a:pPr marL="342900" lvl="0" indent="-342900" algn="just">
              <a:lnSpc>
                <a:spcPct val="107000"/>
              </a:lnSpc>
              <a:spcAft>
                <a:spcPts val="800"/>
              </a:spcAft>
              <a:buFont typeface="Symbol" panose="05050102010706020507" pitchFamily="18" charset="2"/>
              <a:buChar char=""/>
            </a:pPr>
            <a:r>
              <a:rPr lang="es-MX" sz="2400" b="1" dirty="0" smtClean="0">
                <a:latin typeface="Arial" panose="020B0604020202020204" pitchFamily="34" charset="0"/>
                <a:ea typeface="Calibri" panose="020F0502020204030204" pitchFamily="34" charset="0"/>
                <a:cs typeface="Arial" panose="020B0604020202020204" pitchFamily="34" charset="0"/>
              </a:rPr>
              <a:t>Diagnóstico de los </a:t>
            </a:r>
            <a:r>
              <a:rPr lang="es-MX" sz="2400" b="1" dirty="0">
                <a:latin typeface="Arial" panose="020B0604020202020204" pitchFamily="34" charset="0"/>
                <a:ea typeface="Calibri" panose="020F0502020204030204" pitchFamily="34" charset="0"/>
                <a:cs typeface="Arial" panose="020B0604020202020204" pitchFamily="34" charset="0"/>
              </a:rPr>
              <a:t>tiempos de fiscalización y </a:t>
            </a:r>
            <a:r>
              <a:rPr lang="es-MX" sz="2400" b="1" dirty="0" smtClean="0">
                <a:latin typeface="Arial" panose="020B0604020202020204" pitchFamily="34" charset="0"/>
                <a:ea typeface="Calibri" panose="020F0502020204030204" pitchFamily="34" charset="0"/>
                <a:cs typeface="Arial" panose="020B0604020202020204" pitchFamily="34" charset="0"/>
              </a:rPr>
              <a:t>auditoría de los integrantes del SNF</a:t>
            </a:r>
            <a:endParaRPr lang="es-MX" sz="2400" b="1" dirty="0">
              <a:latin typeface="Arial" panose="020B0604020202020204" pitchFamily="34" charset="0"/>
              <a:ea typeface="Calibri" panose="020F0502020204030204" pitchFamily="34" charset="0"/>
              <a:cs typeface="Arial" panose="020B0604020202020204" pitchFamily="34" charset="0"/>
            </a:endParaRPr>
          </a:p>
        </p:txBody>
      </p:sp>
      <p:sp>
        <p:nvSpPr>
          <p:cNvPr id="6" name="Elipse 5"/>
          <p:cNvSpPr/>
          <p:nvPr/>
        </p:nvSpPr>
        <p:spPr>
          <a:xfrm>
            <a:off x="187340" y="1196752"/>
            <a:ext cx="2439703" cy="1158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atin typeface="Arial" panose="020B0604020202020204" pitchFamily="34" charset="0"/>
                <a:cs typeface="Arial" panose="020B0604020202020204" pitchFamily="34" charset="0"/>
              </a:rPr>
              <a:t>REUNIONES DEL GRUPO</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28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971600" y="1700808"/>
            <a:ext cx="7057005" cy="3416320"/>
          </a:xfrm>
          <a:prstGeom prst="rect">
            <a:avLst/>
          </a:prstGeom>
        </p:spPr>
        <p:txBody>
          <a:bodyPr wrap="square">
            <a:spAutoFit/>
          </a:bodyPr>
          <a:lstStyle/>
          <a:p>
            <a:pPr algn="ctr">
              <a:lnSpc>
                <a:spcPct val="150000"/>
              </a:lnSpc>
            </a:pPr>
            <a:r>
              <a:rPr lang="es-MX" sz="4800" b="1" dirty="0" smtClean="0">
                <a:latin typeface="Arial" panose="020B0604020202020204" pitchFamily="34" charset="0"/>
                <a:cs typeface="Arial" panose="020B0604020202020204" pitchFamily="34" charset="0"/>
              </a:rPr>
              <a:t>V. Mapa de Fiscalización del Gasto Federalizado</a:t>
            </a:r>
          </a:p>
        </p:txBody>
      </p:sp>
    </p:spTree>
    <p:extLst>
      <p:ext uri="{BB962C8B-B14F-4D97-AF65-F5344CB8AC3E}">
        <p14:creationId xmlns:p14="http://schemas.microsoft.com/office/powerpoint/2010/main" val="2274170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294218" y="2060848"/>
            <a:ext cx="7057005" cy="2308324"/>
          </a:xfrm>
          <a:prstGeom prst="rect">
            <a:avLst/>
          </a:prstGeom>
        </p:spPr>
        <p:txBody>
          <a:bodyPr wrap="square">
            <a:spAutoFit/>
          </a:bodyPr>
          <a:lstStyle/>
          <a:p>
            <a:pPr algn="ctr">
              <a:lnSpc>
                <a:spcPct val="150000"/>
              </a:lnSpc>
            </a:pPr>
            <a:r>
              <a:rPr lang="es-MX" sz="4800" b="1" dirty="0" smtClean="0">
                <a:latin typeface="Arial" panose="020B0604020202020204" pitchFamily="34" charset="0"/>
                <a:cs typeface="Arial" panose="020B0604020202020204" pitchFamily="34" charset="0"/>
              </a:rPr>
              <a:t>Mapa de Fiscalización CP 2016. Antecedentes</a:t>
            </a:r>
          </a:p>
        </p:txBody>
      </p:sp>
    </p:spTree>
    <p:extLst>
      <p:ext uri="{BB962C8B-B14F-4D97-AF65-F5344CB8AC3E}">
        <p14:creationId xmlns:p14="http://schemas.microsoft.com/office/powerpoint/2010/main" val="1144415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1412776"/>
            <a:ext cx="8640960" cy="4680520"/>
          </a:xfrm>
        </p:spPr>
        <p:txBody>
          <a:bodyPr>
            <a:noAutofit/>
          </a:bodyPr>
          <a:lstStyle/>
          <a:p>
            <a:pPr marL="0" indent="0" algn="just">
              <a:buNone/>
            </a:pPr>
            <a:r>
              <a:rPr lang="es-MX" sz="2400" b="1" dirty="0" smtClean="0">
                <a:latin typeface="Arial" panose="020B0604020202020204" pitchFamily="34" charset="0"/>
                <a:cs typeface="Arial" panose="020B0604020202020204" pitchFamily="34" charset="0"/>
              </a:rPr>
              <a:t>Con el fin de conocer la cobertura en la fiscalización del Gasto Federalizado, en el mes de junio de 2017 la ASF, por medio de la AEGF, solicitó a las EEF, en el marco del Programa de Actividades del Convenio de Coordinación y Colaboración ASF-EEF 2017, sus Programas de Auditoría por fondo/programa, así como los de los Órganos Estatales de Control (OEC), para la CP 2016.</a:t>
            </a:r>
          </a:p>
          <a:p>
            <a:pPr marL="0" indent="0" algn="just">
              <a:buNone/>
            </a:pPr>
            <a:endParaRPr lang="es-MX" sz="2400" b="1" dirty="0" smtClean="0">
              <a:latin typeface="Arial" panose="020B0604020202020204" pitchFamily="34" charset="0"/>
              <a:cs typeface="Arial" panose="020B0604020202020204" pitchFamily="34" charset="0"/>
            </a:endParaRPr>
          </a:p>
          <a:p>
            <a:pPr marL="0" indent="0" algn="just">
              <a:buNone/>
            </a:pPr>
            <a:r>
              <a:rPr lang="es-MX" sz="2400" b="1" dirty="0" smtClean="0">
                <a:latin typeface="Arial" panose="020B0604020202020204" pitchFamily="34" charset="0"/>
                <a:cs typeface="Arial" panose="020B0604020202020204" pitchFamily="34" charset="0"/>
              </a:rPr>
              <a:t>De  las 26 EEF </a:t>
            </a:r>
            <a:r>
              <a:rPr lang="es-MX" sz="2400" b="1" dirty="0">
                <a:latin typeface="Arial" panose="020B0604020202020204" pitchFamily="34" charset="0"/>
                <a:cs typeface="Arial" panose="020B0604020202020204" pitchFamily="34" charset="0"/>
              </a:rPr>
              <a:t>que, al mes de </a:t>
            </a:r>
            <a:r>
              <a:rPr lang="es-MX" sz="2400" b="1" dirty="0" smtClean="0">
                <a:latin typeface="Arial" panose="020B0604020202020204" pitchFamily="34" charset="0"/>
                <a:cs typeface="Arial" panose="020B0604020202020204" pitchFamily="34" charset="0"/>
              </a:rPr>
              <a:t>julio, dieron respuesta al requerimiento, 21 enviaron su programa de auditoría y 20 el programa del OEC de la entidad federativa; del análisis de los programas recibidos se observó:</a:t>
            </a:r>
            <a:endParaRPr lang="es-MX" sz="2400" b="1" dirty="0">
              <a:latin typeface="Arial" panose="020B0604020202020204" pitchFamily="34" charset="0"/>
              <a:cs typeface="Arial" panose="020B0604020202020204" pitchFamily="34" charset="0"/>
            </a:endParaRPr>
          </a:p>
        </p:txBody>
      </p:sp>
      <p:sp>
        <p:nvSpPr>
          <p:cNvPr id="4" name="Título 1"/>
          <p:cNvSpPr>
            <a:spLocks noGrp="1"/>
          </p:cNvSpPr>
          <p:nvPr>
            <p:ph type="title"/>
          </p:nvPr>
        </p:nvSpPr>
        <p:spPr>
          <a:xfrm>
            <a:off x="1691680" y="729478"/>
            <a:ext cx="7419730" cy="415518"/>
          </a:xfrm>
        </p:spPr>
        <p:txBody>
          <a:bodyPr>
            <a:normAutofit fontScale="90000"/>
          </a:bodyPr>
          <a:lstStyle/>
          <a:p>
            <a:r>
              <a:rPr lang="es-MX" sz="2400" b="1" dirty="0" smtClean="0">
                <a:latin typeface="Arial" panose="020B0604020202020204" pitchFamily="34" charset="0"/>
                <a:cs typeface="Arial" panose="020B0604020202020204" pitchFamily="34" charset="0"/>
              </a:rPr>
              <a:t>Programa de Actividades 2017 del Convenio ASF-EEF</a:t>
            </a:r>
            <a:endParaRPr lang="es-MX" sz="2400" b="1" dirty="0">
              <a:latin typeface="Arial" panose="020B0604020202020204" pitchFamily="34" charset="0"/>
              <a:cs typeface="Arial" panose="020B0604020202020204" pitchFamily="34" charset="0"/>
            </a:endParaRPr>
          </a:p>
        </p:txBody>
      </p:sp>
      <p:cxnSp>
        <p:nvCxnSpPr>
          <p:cNvPr id="5" name="Conector recto 4"/>
          <p:cNvCxnSpPr/>
          <p:nvPr/>
        </p:nvCxnSpPr>
        <p:spPr>
          <a:xfrm>
            <a:off x="1835696" y="1144996"/>
            <a:ext cx="7140572" cy="50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2279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323528" y="1484784"/>
            <a:ext cx="8208912" cy="4770537"/>
          </a:xfrm>
          <a:prstGeom prst="rect">
            <a:avLst/>
          </a:prstGeom>
        </p:spPr>
        <p:txBody>
          <a:bodyPr wrap="square">
            <a:spAutoFit/>
          </a:bodyPr>
          <a:lstStyle/>
          <a:p>
            <a:pPr marL="342900" lvl="0" indent="-342900" algn="just">
              <a:buFont typeface="Arial" panose="020B0604020202020204" pitchFamily="34" charset="0"/>
              <a:buChar char="•"/>
            </a:pPr>
            <a:r>
              <a:rPr lang="es-MX" sz="2400" b="1" dirty="0" smtClean="0">
                <a:solidFill>
                  <a:srgbClr val="002060"/>
                </a:solidFill>
                <a:latin typeface="Arial" panose="020B0604020202020204" pitchFamily="34" charset="0"/>
                <a:cs typeface="Arial" panose="020B0604020202020204" pitchFamily="34" charset="0"/>
              </a:rPr>
              <a:t>Se reportó un total de 4,303 auditorías</a:t>
            </a:r>
          </a:p>
          <a:p>
            <a:pPr lvl="0" algn="just"/>
            <a:endParaRPr lang="es-MX" sz="1000" b="1" dirty="0" smtClean="0">
              <a:solidFill>
                <a:srgbClr val="002060"/>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solidFill>
                  <a:srgbClr val="002060"/>
                </a:solidFill>
                <a:latin typeface="Arial" panose="020B0604020202020204" pitchFamily="34" charset="0"/>
                <a:cs typeface="Arial" panose="020B0604020202020204" pitchFamily="34" charset="0"/>
              </a:rPr>
              <a:t>El 65% </a:t>
            </a:r>
            <a:r>
              <a:rPr lang="es-MX" sz="2400" b="1" dirty="0">
                <a:solidFill>
                  <a:srgbClr val="002060"/>
                </a:solidFill>
                <a:latin typeface="Arial" panose="020B0604020202020204" pitchFamily="34" charset="0"/>
                <a:cs typeface="Arial" panose="020B0604020202020204" pitchFamily="34" charset="0"/>
              </a:rPr>
              <a:t>de las auditorías se realizan a los Ramos 33 y </a:t>
            </a:r>
            <a:r>
              <a:rPr lang="es-MX" sz="2400" b="1" dirty="0" smtClean="0">
                <a:solidFill>
                  <a:srgbClr val="002060"/>
                </a:solidFill>
                <a:latin typeface="Arial" panose="020B0604020202020204" pitchFamily="34" charset="0"/>
                <a:cs typeface="Arial" panose="020B0604020202020204" pitchFamily="34" charset="0"/>
              </a:rPr>
              <a:t>28</a:t>
            </a:r>
          </a:p>
          <a:p>
            <a:pPr marL="342900" lvl="0" indent="-342900" algn="just">
              <a:buFont typeface="Arial" panose="020B0604020202020204" pitchFamily="34" charset="0"/>
              <a:buChar char="•"/>
            </a:pPr>
            <a:endParaRPr lang="es-MX" sz="1000" b="1" dirty="0">
              <a:solidFill>
                <a:srgbClr val="002060"/>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solidFill>
                  <a:srgbClr val="002060"/>
                </a:solidFill>
                <a:latin typeface="Arial" panose="020B0604020202020204" pitchFamily="34" charset="0"/>
                <a:cs typeface="Arial" panose="020B0604020202020204" pitchFamily="34" charset="0"/>
              </a:rPr>
              <a:t>La </a:t>
            </a:r>
            <a:r>
              <a:rPr lang="es-MX" sz="2400" b="1" dirty="0">
                <a:solidFill>
                  <a:srgbClr val="002060"/>
                </a:solidFill>
                <a:latin typeface="Arial" panose="020B0604020202020204" pitchFamily="34" charset="0"/>
                <a:cs typeface="Arial" panose="020B0604020202020204" pitchFamily="34" charset="0"/>
              </a:rPr>
              <a:t>ASF y las EEF realizan el 88% de las auditorías</a:t>
            </a:r>
            <a:r>
              <a:rPr lang="es-MX" sz="2400" b="1" dirty="0" smtClean="0">
                <a:solidFill>
                  <a:srgbClr val="002060"/>
                </a:solidFill>
                <a:latin typeface="Arial" panose="020B0604020202020204" pitchFamily="34" charset="0"/>
                <a:cs typeface="Arial" panose="020B0604020202020204" pitchFamily="34" charset="0"/>
              </a:rPr>
              <a:t>.</a:t>
            </a:r>
          </a:p>
          <a:p>
            <a:pPr marL="342900" lvl="0" indent="-342900" algn="just">
              <a:buFont typeface="Arial" panose="020B0604020202020204" pitchFamily="34" charset="0"/>
              <a:buChar char="•"/>
            </a:pPr>
            <a:endParaRPr lang="es-MX" sz="1000" b="1" dirty="0" smtClean="0">
              <a:solidFill>
                <a:srgbClr val="002060"/>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solidFill>
                  <a:srgbClr val="002060"/>
                </a:solidFill>
                <a:latin typeface="Arial" panose="020B0604020202020204" pitchFamily="34" charset="0"/>
                <a:cs typeface="Arial" panose="020B0604020202020204" pitchFamily="34" charset="0"/>
              </a:rPr>
              <a:t>El </a:t>
            </a:r>
            <a:r>
              <a:rPr lang="es-MX" sz="2400" b="1" dirty="0">
                <a:solidFill>
                  <a:srgbClr val="002060"/>
                </a:solidFill>
                <a:latin typeface="Arial" panose="020B0604020202020204" pitchFamily="34" charset="0"/>
                <a:cs typeface="Arial" panose="020B0604020202020204" pitchFamily="34" charset="0"/>
              </a:rPr>
              <a:t>67% de las revisiones se realizan a los municipios</a:t>
            </a:r>
            <a:r>
              <a:rPr lang="es-MX" sz="2400" b="1" dirty="0" smtClean="0">
                <a:solidFill>
                  <a:srgbClr val="002060"/>
                </a:solidFill>
                <a:latin typeface="Arial" panose="020B0604020202020204" pitchFamily="34" charset="0"/>
                <a:cs typeface="Arial" panose="020B0604020202020204" pitchFamily="34" charset="0"/>
              </a:rPr>
              <a:t>.</a:t>
            </a:r>
          </a:p>
          <a:p>
            <a:pPr marL="342900" lvl="0" indent="-342900" algn="just">
              <a:buFont typeface="Arial" panose="020B0604020202020204" pitchFamily="34" charset="0"/>
              <a:buChar char="•"/>
            </a:pPr>
            <a:endParaRPr lang="es-MX" sz="1000" b="1" dirty="0">
              <a:solidFill>
                <a:srgbClr val="002060"/>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a:solidFill>
                  <a:srgbClr val="002060"/>
                </a:solidFill>
                <a:latin typeface="Arial" panose="020B0604020202020204" pitchFamily="34" charset="0"/>
                <a:cs typeface="Arial" panose="020B0604020202020204" pitchFamily="34" charset="0"/>
              </a:rPr>
              <a:t>En </a:t>
            </a:r>
            <a:r>
              <a:rPr lang="es-MX" sz="2400" b="1" dirty="0" smtClean="0">
                <a:solidFill>
                  <a:srgbClr val="002060"/>
                </a:solidFill>
                <a:latin typeface="Arial" panose="020B0604020202020204" pitchFamily="34" charset="0"/>
                <a:cs typeface="Arial" panose="020B0604020202020204" pitchFamily="34" charset="0"/>
              </a:rPr>
              <a:t>37 </a:t>
            </a:r>
            <a:r>
              <a:rPr lang="es-MX" sz="2400" b="1" dirty="0">
                <a:solidFill>
                  <a:srgbClr val="002060"/>
                </a:solidFill>
                <a:latin typeface="Arial" panose="020B0604020202020204" pitchFamily="34" charset="0"/>
                <a:cs typeface="Arial" panose="020B0604020202020204" pitchFamily="34" charset="0"/>
              </a:rPr>
              <a:t>programas, que en 2016 ejercieron </a:t>
            </a:r>
            <a:r>
              <a:rPr lang="es-MX" sz="2400" b="1" dirty="0" smtClean="0">
                <a:solidFill>
                  <a:srgbClr val="002060"/>
                </a:solidFill>
                <a:latin typeface="Arial" panose="020B0604020202020204" pitchFamily="34" charset="0"/>
                <a:cs typeface="Arial" panose="020B0604020202020204" pitchFamily="34" charset="0"/>
              </a:rPr>
              <a:t>92,465 </a:t>
            </a:r>
            <a:r>
              <a:rPr lang="es-MX" sz="2400" b="1" dirty="0">
                <a:solidFill>
                  <a:srgbClr val="002060"/>
                </a:solidFill>
                <a:latin typeface="Arial" panose="020B0604020202020204" pitchFamily="34" charset="0"/>
                <a:cs typeface="Arial" panose="020B0604020202020204" pitchFamily="34" charset="0"/>
              </a:rPr>
              <a:t>millones de pesos, no se realiza ninguna revisión y en otros </a:t>
            </a:r>
            <a:r>
              <a:rPr lang="es-MX" sz="2400" b="1" dirty="0" smtClean="0">
                <a:solidFill>
                  <a:srgbClr val="002060"/>
                </a:solidFill>
                <a:latin typeface="Arial" panose="020B0604020202020204" pitchFamily="34" charset="0"/>
                <a:cs typeface="Arial" panose="020B0604020202020204" pitchFamily="34" charset="0"/>
              </a:rPr>
              <a:t>41, </a:t>
            </a:r>
            <a:r>
              <a:rPr lang="es-MX" sz="2400" b="1" dirty="0">
                <a:solidFill>
                  <a:srgbClr val="002060"/>
                </a:solidFill>
                <a:latin typeface="Arial" panose="020B0604020202020204" pitchFamily="34" charset="0"/>
                <a:cs typeface="Arial" panose="020B0604020202020204" pitchFamily="34" charset="0"/>
              </a:rPr>
              <a:t>que ejercieron </a:t>
            </a:r>
            <a:r>
              <a:rPr lang="es-MX" sz="2400" b="1" dirty="0" smtClean="0">
                <a:solidFill>
                  <a:srgbClr val="002060"/>
                </a:solidFill>
                <a:latin typeface="Arial" panose="020B0604020202020204" pitchFamily="34" charset="0"/>
                <a:cs typeface="Arial" panose="020B0604020202020204" pitchFamily="34" charset="0"/>
              </a:rPr>
              <a:t>598,639 </a:t>
            </a:r>
            <a:r>
              <a:rPr lang="es-MX" sz="2400" b="1" dirty="0">
                <a:solidFill>
                  <a:srgbClr val="002060"/>
                </a:solidFill>
                <a:latin typeface="Arial" panose="020B0604020202020204" pitchFamily="34" charset="0"/>
                <a:cs typeface="Arial" panose="020B0604020202020204" pitchFamily="34" charset="0"/>
              </a:rPr>
              <a:t>millones de pesos, se realiza entre 1 a 4 auditorías. </a:t>
            </a:r>
          </a:p>
          <a:p>
            <a:pPr algn="just"/>
            <a:r>
              <a:rPr lang="es-MX" sz="2400" dirty="0">
                <a:solidFill>
                  <a:srgbClr val="002060"/>
                </a:solidFill>
                <a:latin typeface="Arial" panose="020B0604020202020204" pitchFamily="34" charset="0"/>
                <a:cs typeface="Arial" panose="020B0604020202020204" pitchFamily="34" charset="0"/>
              </a:rPr>
              <a:t> </a:t>
            </a:r>
          </a:p>
        </p:txBody>
      </p:sp>
      <p:sp>
        <p:nvSpPr>
          <p:cNvPr id="12" name="Rectángulo 11"/>
          <p:cNvSpPr/>
          <p:nvPr/>
        </p:nvSpPr>
        <p:spPr>
          <a:xfrm>
            <a:off x="1907704" y="836712"/>
            <a:ext cx="5760640" cy="461665"/>
          </a:xfrm>
          <a:prstGeom prst="rect">
            <a:avLst/>
          </a:prstGeom>
        </p:spPr>
        <p:txBody>
          <a:bodyPr wrap="square" anchor="ctr">
            <a:spAutoFit/>
          </a:bodyPr>
          <a:lstStyle/>
          <a:p>
            <a:pPr lvl="0" algn="ctr"/>
            <a:r>
              <a:rPr lang="es-MX" sz="2400" b="1" dirty="0">
                <a:solidFill>
                  <a:srgbClr val="002060"/>
                </a:solidFill>
                <a:latin typeface="Arial" panose="020B0604020202020204" pitchFamily="34" charset="0"/>
                <a:cs typeface="Arial" panose="020B0604020202020204" pitchFamily="34" charset="0"/>
              </a:rPr>
              <a:t>MAPA DE FISCALIZACIÓN DEL </a:t>
            </a:r>
            <a:r>
              <a:rPr lang="es-MX" sz="2400" b="1" dirty="0" smtClean="0">
                <a:solidFill>
                  <a:srgbClr val="002060"/>
                </a:solidFill>
                <a:latin typeface="Arial" panose="020B0604020202020204" pitchFamily="34" charset="0"/>
                <a:cs typeface="Arial" panose="020B0604020202020204" pitchFamily="34" charset="0"/>
              </a:rPr>
              <a:t>GF </a:t>
            </a:r>
            <a:endParaRPr lang="es-MX"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3772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nvPr>
        </p:nvGraphicFramePr>
        <p:xfrm>
          <a:off x="827582" y="1359905"/>
          <a:ext cx="7632846" cy="4330485"/>
        </p:xfrm>
        <a:graphic>
          <a:graphicData uri="http://schemas.openxmlformats.org/drawingml/2006/table">
            <a:tbl>
              <a:tblPr/>
              <a:tblGrid>
                <a:gridCol w="1512167">
                  <a:extLst>
                    <a:ext uri="{9D8B030D-6E8A-4147-A177-3AD203B41FA5}">
                      <a16:colId xmlns:a16="http://schemas.microsoft.com/office/drawing/2014/main" val="2136120599"/>
                    </a:ext>
                  </a:extLst>
                </a:gridCol>
                <a:gridCol w="1440160">
                  <a:extLst>
                    <a:ext uri="{9D8B030D-6E8A-4147-A177-3AD203B41FA5}">
                      <a16:colId xmlns:a16="http://schemas.microsoft.com/office/drawing/2014/main" val="1982814420"/>
                    </a:ext>
                  </a:extLst>
                </a:gridCol>
                <a:gridCol w="936107">
                  <a:extLst>
                    <a:ext uri="{9D8B030D-6E8A-4147-A177-3AD203B41FA5}">
                      <a16:colId xmlns:a16="http://schemas.microsoft.com/office/drawing/2014/main" val="2799440766"/>
                    </a:ext>
                  </a:extLst>
                </a:gridCol>
                <a:gridCol w="1086893">
                  <a:extLst>
                    <a:ext uri="{9D8B030D-6E8A-4147-A177-3AD203B41FA5}">
                      <a16:colId xmlns:a16="http://schemas.microsoft.com/office/drawing/2014/main" val="849374305"/>
                    </a:ext>
                  </a:extLst>
                </a:gridCol>
                <a:gridCol w="925775">
                  <a:extLst>
                    <a:ext uri="{9D8B030D-6E8A-4147-A177-3AD203B41FA5}">
                      <a16:colId xmlns:a16="http://schemas.microsoft.com/office/drawing/2014/main" val="3996906742"/>
                    </a:ext>
                  </a:extLst>
                </a:gridCol>
                <a:gridCol w="577248">
                  <a:extLst>
                    <a:ext uri="{9D8B030D-6E8A-4147-A177-3AD203B41FA5}">
                      <a16:colId xmlns:a16="http://schemas.microsoft.com/office/drawing/2014/main" val="18694545"/>
                    </a:ext>
                  </a:extLst>
                </a:gridCol>
                <a:gridCol w="577248">
                  <a:extLst>
                    <a:ext uri="{9D8B030D-6E8A-4147-A177-3AD203B41FA5}">
                      <a16:colId xmlns:a16="http://schemas.microsoft.com/office/drawing/2014/main" val="3042091155"/>
                    </a:ext>
                  </a:extLst>
                </a:gridCol>
                <a:gridCol w="577248">
                  <a:extLst>
                    <a:ext uri="{9D8B030D-6E8A-4147-A177-3AD203B41FA5}">
                      <a16:colId xmlns:a16="http://schemas.microsoft.com/office/drawing/2014/main" val="366083723"/>
                    </a:ext>
                  </a:extLst>
                </a:gridCol>
              </a:tblGrid>
              <a:tr h="353153">
                <a:tc rowSpan="2">
                  <a:txBody>
                    <a:bodyPr/>
                    <a:lstStyle/>
                    <a:p>
                      <a:pPr algn="ctr" fontAlgn="ctr"/>
                      <a:r>
                        <a:rPr lang="es-MX" sz="1800" b="1" i="0" u="none" strike="noStrike" dirty="0">
                          <a:solidFill>
                            <a:srgbClr val="FFFFFF"/>
                          </a:solidFill>
                          <a:effectLst/>
                          <a:latin typeface="Arial Narrow" panose="020B0606020202030204" pitchFamily="34" charset="0"/>
                        </a:rPr>
                        <a:t>RAMO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Asignación</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(millones de pesos)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Fondos/ Programas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5">
                  <a:txBody>
                    <a:bodyPr/>
                    <a:lstStyle/>
                    <a:p>
                      <a:pPr algn="ctr" fontAlgn="ctr"/>
                      <a:r>
                        <a:rPr lang="es-MX" sz="1800" b="1" i="0" u="none" strike="noStrike" dirty="0" smtClean="0">
                          <a:solidFill>
                            <a:schemeClr val="tx1"/>
                          </a:solidFill>
                          <a:effectLst/>
                          <a:latin typeface="Arial Narrow" panose="020B0606020202030204" pitchFamily="34" charset="0"/>
                        </a:rPr>
                        <a:t>Auditorías</a:t>
                      </a:r>
                      <a:endParaRPr lang="es-MX" sz="1800" b="1" i="0" u="none" strike="noStrike" dirty="0">
                        <a:solidFill>
                          <a:schemeClr val="tx1"/>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75000"/>
                      </a:schemeClr>
                    </a:solidFill>
                  </a:tcPr>
                </a:tc>
                <a:tc hMerge="1">
                  <a:txBody>
                    <a:bodyPr/>
                    <a:lstStyle/>
                    <a:p>
                      <a:pPr algn="ctr" fontAlgn="ctr"/>
                      <a:endParaRPr lang="es-MX" sz="1800" b="1" i="0" u="none" strike="noStrike" dirty="0">
                        <a:solidFill>
                          <a:schemeClr val="tx1"/>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75000"/>
                      </a:schemeClr>
                    </a:solidFill>
                  </a:tcPr>
                </a:tc>
                <a:tc h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321AC"/>
                    </a:solidFill>
                  </a:tcPr>
                </a:tc>
                <a:tc h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hMerge="1">
                  <a:txBody>
                    <a:bodyPr/>
                    <a:lstStyle/>
                    <a:p>
                      <a:pPr algn="ctr" fontAlgn="ctr"/>
                      <a:endParaRPr lang="es-MX" sz="1800" b="1"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6A6A6"/>
                    </a:solidFill>
                  </a:tcPr>
                </a:tc>
                <a:extLst>
                  <a:ext uri="{0D108BD9-81ED-4DB2-BD59-A6C34878D82A}">
                    <a16:rowId xmlns:a16="http://schemas.microsoft.com/office/drawing/2014/main" val="3999943505"/>
                  </a:ext>
                </a:extLst>
              </a:tr>
              <a:tr h="720080">
                <a:tc v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v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v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1800" b="1" i="0" u="none" strike="noStrike" dirty="0" smtClean="0">
                          <a:solidFill>
                            <a:schemeClr val="tx1"/>
                          </a:solidFill>
                          <a:effectLst/>
                          <a:latin typeface="Arial Narrow" panose="020B0606020202030204" pitchFamily="34" charset="0"/>
                        </a:rPr>
                        <a:t>Total</a:t>
                      </a:r>
                      <a:endParaRPr lang="es-MX" sz="1800" b="1" i="0" u="none" strike="noStrike" dirty="0">
                        <a:solidFill>
                          <a:schemeClr val="tx1"/>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50000"/>
                        <a:lumOff val="50000"/>
                      </a:schemeClr>
                    </a:solidFill>
                  </a:tcPr>
                </a:tc>
                <a:tc>
                  <a:txBody>
                    <a:bodyPr/>
                    <a:lstStyle/>
                    <a:p>
                      <a:pPr algn="ctr" fontAlgn="ctr"/>
                      <a:r>
                        <a:rPr lang="es-MX" sz="1800" b="1" i="0" u="none" strike="noStrike" dirty="0">
                          <a:solidFill>
                            <a:srgbClr val="FFFFFF"/>
                          </a:solidFill>
                          <a:effectLst/>
                          <a:latin typeface="Arial Narrow" panose="020B0606020202030204" pitchFamily="34" charset="0"/>
                        </a:rPr>
                        <a:t>ASF</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6920D"/>
                    </a:solidFill>
                  </a:tcPr>
                </a:tc>
                <a:tc>
                  <a:txBody>
                    <a:bodyPr/>
                    <a:lstStyle/>
                    <a:p>
                      <a:pPr algn="ctr" fontAlgn="ctr"/>
                      <a:r>
                        <a:rPr lang="es-MX" sz="1800" b="1" i="0" u="none" strike="noStrike" dirty="0">
                          <a:solidFill>
                            <a:srgbClr val="FFFFFF"/>
                          </a:solidFill>
                          <a:effectLst/>
                          <a:latin typeface="Arial Narrow" panose="020B0606020202030204" pitchFamily="34" charset="0"/>
                        </a:rPr>
                        <a:t>SFP</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321AC"/>
                    </a:solidFill>
                  </a:tcPr>
                </a:tc>
                <a:tc>
                  <a:txBody>
                    <a:bodyPr/>
                    <a:lstStyle/>
                    <a:p>
                      <a:pPr algn="ctr" fontAlgn="ctr"/>
                      <a:r>
                        <a:rPr lang="es-MX" sz="1800" b="1" i="0" u="none" strike="noStrike" dirty="0">
                          <a:solidFill>
                            <a:srgbClr val="FFFFFF"/>
                          </a:solidFill>
                          <a:effectLst/>
                          <a:latin typeface="Arial Narrow" panose="020B0606020202030204" pitchFamily="34" charset="0"/>
                        </a:rPr>
                        <a:t>EEF</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ctr" fontAlgn="ctr"/>
                      <a:r>
                        <a:rPr lang="es-MX" sz="1800" b="1" i="0" u="none" strike="noStrike" dirty="0">
                          <a:solidFill>
                            <a:srgbClr val="000000"/>
                          </a:solidFill>
                          <a:effectLst/>
                          <a:latin typeface="Arial Narrow" panose="020B0606020202030204" pitchFamily="34" charset="0"/>
                        </a:rPr>
                        <a:t>OEC</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6A6A6"/>
                    </a:solidFill>
                  </a:tcPr>
                </a:tc>
                <a:extLst>
                  <a:ext uri="{0D108BD9-81ED-4DB2-BD59-A6C34878D82A}">
                    <a16:rowId xmlns:a16="http://schemas.microsoft.com/office/drawing/2014/main" val="3398541182"/>
                  </a:ext>
                </a:extLst>
              </a:tr>
              <a:tr h="385856">
                <a:tc>
                  <a:txBody>
                    <a:bodyPr/>
                    <a:lstStyle/>
                    <a:p>
                      <a:pPr algn="l" fontAlgn="ctr"/>
                      <a:r>
                        <a:rPr lang="es-MX" sz="1800" b="1" i="0" u="none" strike="noStrike">
                          <a:solidFill>
                            <a:srgbClr val="000000"/>
                          </a:solidFill>
                          <a:effectLst/>
                          <a:latin typeface="Arial Narrow" panose="020B0606020202030204" pitchFamily="34" charset="0"/>
                        </a:rPr>
                        <a:t>Total general</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a:txBody>
                    <a:bodyPr/>
                    <a:lstStyle/>
                    <a:p>
                      <a:pPr algn="r" fontAlgn="ctr"/>
                      <a:r>
                        <a:rPr lang="es-MX" sz="1800" b="1" i="0" u="none" strike="noStrike" dirty="0">
                          <a:solidFill>
                            <a:srgbClr val="000000"/>
                          </a:solidFill>
                          <a:effectLst/>
                          <a:latin typeface="Arial Narrow" panose="020B0606020202030204" pitchFamily="34" charset="0"/>
                        </a:rPr>
                        <a:t>1,781,661</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60000"/>
                        <a:lumOff val="40000"/>
                      </a:schemeClr>
                    </a:solidFill>
                  </a:tcPr>
                </a:tc>
                <a:tc>
                  <a:txBody>
                    <a:bodyPr/>
                    <a:lstStyle/>
                    <a:p>
                      <a:pPr marL="0" algn="ctr" defTabSz="914400" rtl="0" eaLnBrk="1" fontAlgn="ctr" latinLnBrk="0" hangingPunct="1"/>
                      <a:r>
                        <a:rPr lang="es-MX" sz="1800" b="1" i="0" u="none" strike="noStrike" kern="1200" dirty="0" smtClean="0">
                          <a:solidFill>
                            <a:srgbClr val="000000"/>
                          </a:solidFill>
                          <a:effectLst/>
                          <a:latin typeface="Arial Narrow" panose="020B0606020202030204" pitchFamily="34" charset="0"/>
                          <a:ea typeface="+mn-ea"/>
                          <a:cs typeface="+mn-cs"/>
                        </a:rPr>
                        <a:t>105* </a:t>
                      </a:r>
                      <a:endParaRPr lang="es-MX" sz="1800" b="1" i="0" u="none" strike="noStrike" kern="1200" dirty="0">
                        <a:solidFill>
                          <a:srgbClr val="000000"/>
                        </a:solidFill>
                        <a:effectLst/>
                        <a:latin typeface="Arial Narrow" panose="020B0606020202030204" pitchFamily="34" charset="0"/>
                        <a:ea typeface="+mn-ea"/>
                        <a:cs typeface="+mn-cs"/>
                      </a:endParaRP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60000"/>
                        <a:lumOff val="40000"/>
                      </a:schemeClr>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4,303</a:t>
                      </a:r>
                      <a:endParaRPr lang="es-MX" sz="1800" b="1" i="0" u="none" strike="noStrike" dirty="0">
                        <a:solidFill>
                          <a:srgbClr val="000000"/>
                        </a:solidFill>
                        <a:effectLst/>
                        <a:latin typeface="Arial Narrow" panose="020B0606020202030204" pitchFamily="34" charset="0"/>
                      </a:endParaRP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60000"/>
                        <a:lumOff val="40000"/>
                      </a:schemeClr>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1,144</a:t>
                      </a:r>
                      <a:endParaRPr lang="es-MX" sz="1800" b="1" i="0" u="none" strike="noStrike" dirty="0">
                        <a:solidFill>
                          <a:srgbClr val="000000"/>
                        </a:solidFill>
                        <a:effectLst/>
                        <a:latin typeface="Arial Narrow" panose="020B0606020202030204" pitchFamily="34" charset="0"/>
                      </a:endParaRP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a:txBody>
                    <a:bodyPr/>
                    <a:lstStyle/>
                    <a:p>
                      <a:pPr algn="ctr" fontAlgn="ctr"/>
                      <a:r>
                        <a:rPr lang="es-MX" sz="1800" b="1" i="0" u="none" strike="noStrike">
                          <a:solidFill>
                            <a:srgbClr val="000000"/>
                          </a:solidFill>
                          <a:effectLst/>
                          <a:latin typeface="Arial Narrow" panose="020B0606020202030204" pitchFamily="34" charset="0"/>
                        </a:rPr>
                        <a:t>176</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2,663</a:t>
                      </a:r>
                      <a:endParaRPr lang="es-MX" sz="1800" b="1" i="0" u="none" strike="noStrike" dirty="0">
                        <a:solidFill>
                          <a:srgbClr val="000000"/>
                        </a:solidFill>
                        <a:effectLst/>
                        <a:latin typeface="Arial Narrow" panose="020B0606020202030204" pitchFamily="34" charset="0"/>
                      </a:endParaRP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tc>
                  <a:txBody>
                    <a:bodyPr/>
                    <a:lstStyle/>
                    <a:p>
                      <a:pPr algn="ctr" fontAlgn="ctr"/>
                      <a:r>
                        <a:rPr lang="es-MX" sz="1800" b="1" i="0" u="none" strike="noStrike">
                          <a:solidFill>
                            <a:srgbClr val="000000"/>
                          </a:solidFill>
                          <a:effectLst/>
                          <a:latin typeface="Arial Narrow" panose="020B0606020202030204" pitchFamily="34" charset="0"/>
                        </a:rPr>
                        <a:t>320</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C2E6"/>
                    </a:solidFill>
                  </a:tcPr>
                </a:tc>
                <a:extLst>
                  <a:ext uri="{0D108BD9-81ED-4DB2-BD59-A6C34878D82A}">
                    <a16:rowId xmlns:a16="http://schemas.microsoft.com/office/drawing/2014/main" val="3536673897"/>
                  </a:ext>
                </a:extLst>
              </a:tr>
              <a:tr h="385856">
                <a:tc>
                  <a:txBody>
                    <a:bodyPr/>
                    <a:lstStyle/>
                    <a:p>
                      <a:pPr algn="l" fontAlgn="ctr"/>
                      <a:r>
                        <a:rPr lang="es-MX" sz="1800" b="0" i="0" u="none" strike="noStrike">
                          <a:solidFill>
                            <a:srgbClr val="000000"/>
                          </a:solidFill>
                          <a:effectLst/>
                          <a:latin typeface="Arial Narrow" panose="020B0606020202030204" pitchFamily="34" charset="0"/>
                        </a:rPr>
                        <a:t>Ramo General 33</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dirty="0">
                          <a:solidFill>
                            <a:srgbClr val="000000"/>
                          </a:solidFill>
                          <a:effectLst/>
                          <a:latin typeface="Arial Narrow" panose="020B0606020202030204" pitchFamily="34" charset="0"/>
                        </a:rPr>
                        <a:t>631,340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marL="0" algn="ctr" defTabSz="914400" rtl="0" eaLnBrk="1" fontAlgn="ctr" latinLnBrk="0" hangingPunct="1"/>
                      <a:r>
                        <a:rPr lang="es-MX" sz="1800" b="1" i="0" u="none" strike="noStrike" kern="1200" dirty="0">
                          <a:solidFill>
                            <a:srgbClr val="000000"/>
                          </a:solidFill>
                          <a:effectLst/>
                          <a:latin typeface="Arial Narrow" panose="020B0606020202030204" pitchFamily="34" charset="0"/>
                          <a:ea typeface="+mn-ea"/>
                          <a:cs typeface="+mn-cs"/>
                        </a:rPr>
                        <a:t>9</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2,030</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641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1,339</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89475532"/>
                  </a:ext>
                </a:extLst>
              </a:tr>
              <a:tr h="385856">
                <a:tc>
                  <a:txBody>
                    <a:bodyPr/>
                    <a:lstStyle/>
                    <a:p>
                      <a:pPr algn="l" fontAlgn="ctr"/>
                      <a:r>
                        <a:rPr lang="es-MX" sz="1800" b="0" i="0" u="none" strike="noStrike" dirty="0">
                          <a:solidFill>
                            <a:srgbClr val="000000"/>
                          </a:solidFill>
                          <a:effectLst/>
                          <a:latin typeface="Arial Narrow" panose="020B0606020202030204" pitchFamily="34" charset="0"/>
                        </a:rPr>
                        <a:t>Ramo </a:t>
                      </a:r>
                      <a:r>
                        <a:rPr lang="es-MX" sz="1800" b="0" i="0" u="none" strike="noStrike" dirty="0" smtClean="0">
                          <a:solidFill>
                            <a:srgbClr val="000000"/>
                          </a:solidFill>
                          <a:effectLst/>
                          <a:latin typeface="Arial Narrow" panose="020B0606020202030204" pitchFamily="34" charset="0"/>
                        </a:rPr>
                        <a:t>25</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37,012</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chemeClr val="tx1"/>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1</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58996160"/>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General </a:t>
                      </a:r>
                      <a:r>
                        <a:rPr lang="es-MX" sz="1800" b="0" i="0" u="none" strike="noStrike" dirty="0">
                          <a:solidFill>
                            <a:srgbClr val="000000"/>
                          </a:solidFill>
                          <a:effectLst/>
                          <a:latin typeface="Arial Narrow" panose="020B0606020202030204" pitchFamily="34" charset="0"/>
                        </a:rPr>
                        <a:t>23</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117,539</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chemeClr val="tx1"/>
                          </a:solidFill>
                          <a:effectLst/>
                          <a:latin typeface="Arial Narrow" panose="020B0606020202030204" pitchFamily="34" charset="0"/>
                        </a:rPr>
                        <a:t>21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651</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80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77</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404</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90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03723480"/>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28</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693,778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chemeClr val="tx1"/>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789</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178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611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97288800"/>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9</a:t>
                      </a:r>
                      <a:r>
                        <a:rPr lang="es-MX" sz="1800" b="0" i="0" u="none" strike="noStrike" baseline="0" dirty="0" smtClean="0">
                          <a:solidFill>
                            <a:srgbClr val="000000"/>
                          </a:solidFill>
                          <a:effectLst/>
                          <a:latin typeface="Arial Narrow" panose="020B0606020202030204" pitchFamily="34" charset="0"/>
                        </a:rPr>
                        <a:t> (</a:t>
                      </a:r>
                      <a:r>
                        <a:rPr lang="es-MX" sz="1800" b="0" i="0" u="none" strike="noStrike" dirty="0" smtClean="0">
                          <a:solidFill>
                            <a:srgbClr val="000000"/>
                          </a:solidFill>
                          <a:effectLst/>
                          <a:latin typeface="Arial Narrow" panose="020B0606020202030204" pitchFamily="34" charset="0"/>
                        </a:rPr>
                        <a:t>SCT)</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9,886</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chemeClr val="tx1"/>
                          </a:solidFill>
                          <a:effectLst/>
                          <a:latin typeface="Arial Narrow" panose="020B0606020202030204" pitchFamily="34" charset="0"/>
                        </a:rPr>
                        <a:t>6</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9</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78255282"/>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8 (SAGARPA)</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61,398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chemeClr val="tx1"/>
                          </a:solidFill>
                          <a:effectLst/>
                          <a:latin typeface="Arial Narrow" panose="020B0606020202030204" pitchFamily="34" charset="0"/>
                        </a:rPr>
                        <a:t>9</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37</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63493034"/>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6 (SHCP)</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1,155</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chemeClr val="tx1"/>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800" b="0" i="0" u="none" strike="noStrike" dirty="0" smtClean="0">
                          <a:solidFill>
                            <a:srgbClr val="000000"/>
                          </a:solidFill>
                          <a:effectLst/>
                          <a:latin typeface="Arial Narrow" panose="020B0606020202030204" pitchFamily="34" charset="0"/>
                        </a:rPr>
                        <a:t>0</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21093147"/>
                  </a:ext>
                </a:extLst>
              </a:tr>
            </a:tbl>
          </a:graphicData>
        </a:graphic>
      </p:graphicFrame>
      <p:cxnSp>
        <p:nvCxnSpPr>
          <p:cNvPr id="10" name="Conector recto 9"/>
          <p:cNvCxnSpPr/>
          <p:nvPr/>
        </p:nvCxnSpPr>
        <p:spPr>
          <a:xfrm>
            <a:off x="539552" y="947629"/>
            <a:ext cx="838842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89500" y="922935"/>
            <a:ext cx="9109010"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
        <p:nvSpPr>
          <p:cNvPr id="2" name="CuadroTexto 1"/>
          <p:cNvSpPr txBox="1"/>
          <p:nvPr/>
        </p:nvSpPr>
        <p:spPr>
          <a:xfrm>
            <a:off x="618488" y="5727027"/>
            <a:ext cx="8051034" cy="646331"/>
          </a:xfrm>
          <a:prstGeom prst="rect">
            <a:avLst/>
          </a:prstGeom>
          <a:noFill/>
        </p:spPr>
        <p:txBody>
          <a:bodyPr wrap="square" rtlCol="0">
            <a:spAutoFit/>
          </a:bodyPr>
          <a:lstStyle/>
          <a:p>
            <a:r>
              <a:rPr lang="es-MX" dirty="0" smtClean="0">
                <a:latin typeface="Arial" panose="020B0604020202020204" pitchFamily="34" charset="0"/>
                <a:cs typeface="Arial" panose="020B0604020202020204" pitchFamily="34" charset="0"/>
              </a:rPr>
              <a:t>*Del Gasto Federalizado Programable son 104 fondos y programas. Se considera adicionalmente el Ramo 28 “Participaciones Federales”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475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nvPr>
        </p:nvGraphicFramePr>
        <p:xfrm>
          <a:off x="827585" y="1203639"/>
          <a:ext cx="7632847" cy="5161637"/>
        </p:xfrm>
        <a:graphic>
          <a:graphicData uri="http://schemas.openxmlformats.org/drawingml/2006/table">
            <a:tbl>
              <a:tblPr/>
              <a:tblGrid>
                <a:gridCol w="1800199">
                  <a:extLst>
                    <a:ext uri="{9D8B030D-6E8A-4147-A177-3AD203B41FA5}">
                      <a16:colId xmlns:a16="http://schemas.microsoft.com/office/drawing/2014/main" val="2136120599"/>
                    </a:ext>
                  </a:extLst>
                </a:gridCol>
                <a:gridCol w="1296144">
                  <a:extLst>
                    <a:ext uri="{9D8B030D-6E8A-4147-A177-3AD203B41FA5}">
                      <a16:colId xmlns:a16="http://schemas.microsoft.com/office/drawing/2014/main" val="1982814420"/>
                    </a:ext>
                  </a:extLst>
                </a:gridCol>
                <a:gridCol w="1152128">
                  <a:extLst>
                    <a:ext uri="{9D8B030D-6E8A-4147-A177-3AD203B41FA5}">
                      <a16:colId xmlns:a16="http://schemas.microsoft.com/office/drawing/2014/main" val="2799440766"/>
                    </a:ext>
                  </a:extLst>
                </a:gridCol>
                <a:gridCol w="964908">
                  <a:extLst>
                    <a:ext uri="{9D8B030D-6E8A-4147-A177-3AD203B41FA5}">
                      <a16:colId xmlns:a16="http://schemas.microsoft.com/office/drawing/2014/main" val="2675057274"/>
                    </a:ext>
                  </a:extLst>
                </a:gridCol>
                <a:gridCol w="604867">
                  <a:extLst>
                    <a:ext uri="{9D8B030D-6E8A-4147-A177-3AD203B41FA5}">
                      <a16:colId xmlns:a16="http://schemas.microsoft.com/office/drawing/2014/main" val="3996906742"/>
                    </a:ext>
                  </a:extLst>
                </a:gridCol>
                <a:gridCol w="604867">
                  <a:extLst>
                    <a:ext uri="{9D8B030D-6E8A-4147-A177-3AD203B41FA5}">
                      <a16:colId xmlns:a16="http://schemas.microsoft.com/office/drawing/2014/main" val="18694545"/>
                    </a:ext>
                  </a:extLst>
                </a:gridCol>
                <a:gridCol w="604867">
                  <a:extLst>
                    <a:ext uri="{9D8B030D-6E8A-4147-A177-3AD203B41FA5}">
                      <a16:colId xmlns:a16="http://schemas.microsoft.com/office/drawing/2014/main" val="3042091155"/>
                    </a:ext>
                  </a:extLst>
                </a:gridCol>
                <a:gridCol w="604867">
                  <a:extLst>
                    <a:ext uri="{9D8B030D-6E8A-4147-A177-3AD203B41FA5}">
                      <a16:colId xmlns:a16="http://schemas.microsoft.com/office/drawing/2014/main" val="366083723"/>
                    </a:ext>
                  </a:extLst>
                </a:gridCol>
              </a:tblGrid>
              <a:tr h="425161">
                <a:tc rowSpan="2">
                  <a:txBody>
                    <a:bodyPr/>
                    <a:lstStyle/>
                    <a:p>
                      <a:pPr algn="ctr" fontAlgn="ctr"/>
                      <a:r>
                        <a:rPr lang="es-MX" sz="1800" b="1" i="0" u="none" strike="noStrike" dirty="0">
                          <a:solidFill>
                            <a:srgbClr val="FFFFFF"/>
                          </a:solidFill>
                          <a:effectLst/>
                          <a:latin typeface="Arial Narrow" panose="020B0606020202030204" pitchFamily="34" charset="0"/>
                        </a:rPr>
                        <a:t>RAMO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Asignación</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(millones de pesos)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Fondos/ Programas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5">
                  <a:txBody>
                    <a:bodyPr/>
                    <a:lstStyle/>
                    <a:p>
                      <a:pPr algn="ctr" fontAlgn="ctr"/>
                      <a:r>
                        <a:rPr lang="es-MX" sz="1800" b="1" i="0" u="none" strike="noStrike" dirty="0" smtClean="0">
                          <a:solidFill>
                            <a:schemeClr val="tx1"/>
                          </a:solidFill>
                          <a:effectLst/>
                          <a:latin typeface="Arial Narrow" panose="020B0606020202030204" pitchFamily="34" charset="0"/>
                        </a:rPr>
                        <a:t>Auditorías</a:t>
                      </a:r>
                      <a:endParaRPr lang="es-MX" sz="1800" b="1" i="0" u="none" strike="noStrike" dirty="0">
                        <a:solidFill>
                          <a:schemeClr val="tx1"/>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75000"/>
                      </a:schemeClr>
                    </a:solidFill>
                  </a:tcPr>
                </a:tc>
                <a:tc hMerge="1">
                  <a:txBody>
                    <a:bodyPr/>
                    <a:lstStyle/>
                    <a:p>
                      <a:pPr algn="ctr" fontAlgn="ctr"/>
                      <a:endParaRPr lang="es-MX" sz="1800" b="1" i="0" u="none" strike="noStrike" dirty="0">
                        <a:solidFill>
                          <a:schemeClr val="tx1"/>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75000"/>
                      </a:schemeClr>
                    </a:solidFill>
                  </a:tcPr>
                </a:tc>
                <a:tc h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321AC"/>
                    </a:solidFill>
                  </a:tcPr>
                </a:tc>
                <a:tc h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hMerge="1">
                  <a:txBody>
                    <a:bodyPr/>
                    <a:lstStyle/>
                    <a:p>
                      <a:pPr algn="ctr" fontAlgn="ctr"/>
                      <a:endParaRPr lang="es-MX" sz="1800" b="1"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6A6A6"/>
                    </a:solidFill>
                  </a:tcPr>
                </a:tc>
                <a:extLst>
                  <a:ext uri="{0D108BD9-81ED-4DB2-BD59-A6C34878D82A}">
                    <a16:rowId xmlns:a16="http://schemas.microsoft.com/office/drawing/2014/main" val="3982245434"/>
                  </a:ext>
                </a:extLst>
              </a:tr>
              <a:tr h="864096">
                <a:tc v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v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vMerge="1">
                  <a:txBody>
                    <a:bodyPr/>
                    <a:lstStyle/>
                    <a:p>
                      <a:pPr algn="ctr" fontAlgn="ctr"/>
                      <a:endParaRPr lang="es-MX" sz="1800" b="1" i="0" u="none" strike="noStrike" dirty="0">
                        <a:solidFill>
                          <a:srgbClr val="FFFFFF"/>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1800" b="1" i="0" u="none" strike="noStrike" dirty="0" smtClean="0">
                          <a:solidFill>
                            <a:schemeClr val="tx1"/>
                          </a:solidFill>
                          <a:effectLst/>
                          <a:latin typeface="Arial Narrow" panose="020B0606020202030204" pitchFamily="34" charset="0"/>
                        </a:rPr>
                        <a:t>Total</a:t>
                      </a:r>
                      <a:endParaRPr lang="es-MX" sz="1800" b="1" i="0" u="none" strike="noStrike" dirty="0">
                        <a:solidFill>
                          <a:schemeClr val="tx1"/>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50000"/>
                        <a:lumOff val="50000"/>
                      </a:schemeClr>
                    </a:solidFill>
                  </a:tcPr>
                </a:tc>
                <a:tc>
                  <a:txBody>
                    <a:bodyPr/>
                    <a:lstStyle/>
                    <a:p>
                      <a:pPr algn="ctr" fontAlgn="ctr"/>
                      <a:r>
                        <a:rPr lang="es-MX" sz="1800" b="1" i="0" u="none" strike="noStrike" dirty="0">
                          <a:solidFill>
                            <a:srgbClr val="FFFFFF"/>
                          </a:solidFill>
                          <a:effectLst/>
                          <a:latin typeface="Arial Narrow" panose="020B0606020202030204" pitchFamily="34" charset="0"/>
                        </a:rPr>
                        <a:t>ASF</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6920D"/>
                    </a:solidFill>
                  </a:tcPr>
                </a:tc>
                <a:tc>
                  <a:txBody>
                    <a:bodyPr/>
                    <a:lstStyle/>
                    <a:p>
                      <a:pPr algn="ctr" fontAlgn="ctr"/>
                      <a:r>
                        <a:rPr lang="es-MX" sz="1800" b="1" i="0" u="none" strike="noStrike" dirty="0">
                          <a:solidFill>
                            <a:srgbClr val="FFFFFF"/>
                          </a:solidFill>
                          <a:effectLst/>
                          <a:latin typeface="Arial Narrow" panose="020B0606020202030204" pitchFamily="34" charset="0"/>
                        </a:rPr>
                        <a:t>SFP</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321AC"/>
                    </a:solidFill>
                  </a:tcPr>
                </a:tc>
                <a:tc>
                  <a:txBody>
                    <a:bodyPr/>
                    <a:lstStyle/>
                    <a:p>
                      <a:pPr algn="ctr" fontAlgn="ctr"/>
                      <a:r>
                        <a:rPr lang="es-MX" sz="1800" b="1" i="0" u="none" strike="noStrike" dirty="0">
                          <a:solidFill>
                            <a:srgbClr val="FFFFFF"/>
                          </a:solidFill>
                          <a:effectLst/>
                          <a:latin typeface="Arial Narrow" panose="020B0606020202030204" pitchFamily="34" charset="0"/>
                        </a:rPr>
                        <a:t>EEF</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a:txBody>
                    <a:bodyPr/>
                    <a:lstStyle/>
                    <a:p>
                      <a:pPr algn="ctr" fontAlgn="ctr"/>
                      <a:r>
                        <a:rPr lang="es-MX" sz="1800" b="1" i="0" u="none" strike="noStrike" dirty="0">
                          <a:solidFill>
                            <a:srgbClr val="000000"/>
                          </a:solidFill>
                          <a:effectLst/>
                          <a:latin typeface="Arial Narrow" panose="020B0606020202030204" pitchFamily="34" charset="0"/>
                        </a:rPr>
                        <a:t>OEC</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6A6A6"/>
                    </a:solidFill>
                  </a:tcPr>
                </a:tc>
                <a:extLst>
                  <a:ext uri="{0D108BD9-81ED-4DB2-BD59-A6C34878D82A}">
                    <a16:rowId xmlns:a16="http://schemas.microsoft.com/office/drawing/2014/main" val="3398541182"/>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4 (SEGOB)</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7,771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5</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189</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71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17</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77</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24</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89475532"/>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27 (SFP)</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0</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58996160"/>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21 (SECTUR)</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971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26</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14</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12</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03723480"/>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20 (SEDESOL)</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71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31</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13</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97288800"/>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16 (SEMARNAT)</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dirty="0">
                          <a:solidFill>
                            <a:srgbClr val="000000"/>
                          </a:solidFill>
                          <a:effectLst/>
                          <a:latin typeface="Arial Narrow" panose="020B0606020202030204" pitchFamily="34" charset="0"/>
                        </a:rPr>
                        <a:t>17,920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182</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33</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100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49</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78255282"/>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12 (SSA)</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dirty="0">
                          <a:solidFill>
                            <a:srgbClr val="000000"/>
                          </a:solidFill>
                          <a:effectLst/>
                          <a:latin typeface="Arial Narrow" panose="020B0606020202030204" pitchFamily="34" charset="0"/>
                        </a:rPr>
                        <a:t>79,312</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19</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128</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65</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16</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29</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63493034"/>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11 (SEP)</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dirty="0">
                          <a:solidFill>
                            <a:srgbClr val="000000"/>
                          </a:solidFill>
                          <a:effectLst/>
                          <a:latin typeface="Arial Narrow" panose="020B0606020202030204" pitchFamily="34" charset="0"/>
                        </a:rPr>
                        <a:t>123,203</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216</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97</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25</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58</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36</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15995423"/>
                  </a:ext>
                </a:extLst>
              </a:tr>
              <a:tr h="385856">
                <a:tc>
                  <a:txBody>
                    <a:bodyPr/>
                    <a:lstStyle/>
                    <a:p>
                      <a:pPr algn="l" fontAlgn="ctr"/>
                      <a:r>
                        <a:rPr lang="es-MX" sz="1800" b="0" i="0" u="none" strike="noStrike" dirty="0" smtClean="0">
                          <a:solidFill>
                            <a:srgbClr val="000000"/>
                          </a:solidFill>
                          <a:effectLst/>
                          <a:latin typeface="Arial Narrow" panose="020B0606020202030204" pitchFamily="34" charset="0"/>
                        </a:rPr>
                        <a:t>Ramo 47 (Entidades </a:t>
                      </a:r>
                      <a:r>
                        <a:rPr lang="es-MX" sz="1800" b="0" i="0" u="none" strike="noStrike" dirty="0">
                          <a:solidFill>
                            <a:srgbClr val="000000"/>
                          </a:solidFill>
                          <a:effectLst/>
                          <a:latin typeface="Arial Narrow" panose="020B0606020202030204" pitchFamily="34" charset="0"/>
                        </a:rPr>
                        <a:t>no </a:t>
                      </a:r>
                      <a:r>
                        <a:rPr lang="es-MX" sz="1800" b="0" i="0" u="none" strike="noStrike" dirty="0" smtClean="0">
                          <a:solidFill>
                            <a:srgbClr val="000000"/>
                          </a:solidFill>
                          <a:effectLst/>
                          <a:latin typeface="Arial Narrow" panose="020B0606020202030204" pitchFamily="34" charset="0"/>
                        </a:rPr>
                        <a:t>sectorizadas)</a:t>
                      </a:r>
                      <a:r>
                        <a:rPr lang="es-MX" sz="1800" b="0" i="0" u="none" strike="noStrike" baseline="0" dirty="0" smtClean="0">
                          <a:solidFill>
                            <a:srgbClr val="000000"/>
                          </a:solidFill>
                          <a:effectLst/>
                          <a:latin typeface="Arial Narrow" panose="020B0606020202030204" pitchFamily="34" charset="0"/>
                        </a:rPr>
                        <a:t> </a:t>
                      </a:r>
                      <a:r>
                        <a:rPr lang="es-MX" sz="1800" b="0" i="0" u="none" strike="noStrike" dirty="0" smtClean="0">
                          <a:solidFill>
                            <a:srgbClr val="000000"/>
                          </a:solidFill>
                          <a:effectLst/>
                          <a:latin typeface="Arial Narrow" panose="020B0606020202030204" pitchFamily="34" charset="0"/>
                        </a:rPr>
                        <a:t>(INMUJERES</a:t>
                      </a:r>
                      <a:r>
                        <a:rPr lang="es-MX" sz="1800" b="0" i="0" u="none" strike="noStrike" dirty="0">
                          <a:solidFill>
                            <a:srgbClr val="000000"/>
                          </a:solidFill>
                          <a:effectLst/>
                          <a:latin typeface="Arial Narrow" panose="020B0606020202030204" pitchFamily="34" charset="0"/>
                        </a:rPr>
                        <a:t>)</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800" b="0" i="0" u="none" strike="noStrike">
                          <a:solidFill>
                            <a:srgbClr val="000000"/>
                          </a:solidFill>
                          <a:effectLst/>
                          <a:latin typeface="Arial Narrow" panose="020B0606020202030204" pitchFamily="34" charset="0"/>
                        </a:rPr>
                        <a:t>304</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14</a:t>
                      </a:r>
                      <a:endParaRPr lang="es-MX"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13</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21093147"/>
                  </a:ext>
                </a:extLst>
              </a:tr>
            </a:tbl>
          </a:graphicData>
        </a:graphic>
      </p:graphicFrame>
      <p:cxnSp>
        <p:nvCxnSpPr>
          <p:cNvPr id="9" name="Conector recto 8"/>
          <p:cNvCxnSpPr/>
          <p:nvPr/>
        </p:nvCxnSpPr>
        <p:spPr>
          <a:xfrm>
            <a:off x="565970" y="800148"/>
            <a:ext cx="836810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3 CuadroTexto"/>
          <p:cNvSpPr txBox="1"/>
          <p:nvPr/>
        </p:nvSpPr>
        <p:spPr>
          <a:xfrm>
            <a:off x="375538" y="771062"/>
            <a:ext cx="8748972"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974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p:cNvGraphicFramePr>
            <a:graphicFrameLocks noGrp="1"/>
          </p:cNvGraphicFramePr>
          <p:nvPr>
            <p:extLst/>
          </p:nvPr>
        </p:nvGraphicFramePr>
        <p:xfrm>
          <a:off x="323528" y="1635948"/>
          <a:ext cx="8604448" cy="4529355"/>
        </p:xfrm>
        <a:graphic>
          <a:graphicData uri="http://schemas.openxmlformats.org/drawingml/2006/table">
            <a:tbl>
              <a:tblPr/>
              <a:tblGrid>
                <a:gridCol w="2264714">
                  <a:extLst>
                    <a:ext uri="{9D8B030D-6E8A-4147-A177-3AD203B41FA5}">
                      <a16:colId xmlns:a16="http://schemas.microsoft.com/office/drawing/2014/main" val="20000"/>
                    </a:ext>
                  </a:extLst>
                </a:gridCol>
                <a:gridCol w="1509810">
                  <a:extLst>
                    <a:ext uri="{9D8B030D-6E8A-4147-A177-3AD203B41FA5}">
                      <a16:colId xmlns:a16="http://schemas.microsoft.com/office/drawing/2014/main" val="20001"/>
                    </a:ext>
                  </a:extLst>
                </a:gridCol>
                <a:gridCol w="981377">
                  <a:extLst>
                    <a:ext uri="{9D8B030D-6E8A-4147-A177-3AD203B41FA5}">
                      <a16:colId xmlns:a16="http://schemas.microsoft.com/office/drawing/2014/main" val="20002"/>
                    </a:ext>
                  </a:extLst>
                </a:gridCol>
                <a:gridCol w="905886">
                  <a:extLst>
                    <a:ext uri="{9D8B030D-6E8A-4147-A177-3AD203B41FA5}">
                      <a16:colId xmlns:a16="http://schemas.microsoft.com/office/drawing/2014/main" val="2899815675"/>
                    </a:ext>
                  </a:extLst>
                </a:gridCol>
                <a:gridCol w="679415">
                  <a:extLst>
                    <a:ext uri="{9D8B030D-6E8A-4147-A177-3AD203B41FA5}">
                      <a16:colId xmlns:a16="http://schemas.microsoft.com/office/drawing/2014/main" val="474681963"/>
                    </a:ext>
                  </a:extLst>
                </a:gridCol>
                <a:gridCol w="679415">
                  <a:extLst>
                    <a:ext uri="{9D8B030D-6E8A-4147-A177-3AD203B41FA5}">
                      <a16:colId xmlns:a16="http://schemas.microsoft.com/office/drawing/2014/main" val="446680892"/>
                    </a:ext>
                  </a:extLst>
                </a:gridCol>
                <a:gridCol w="679415">
                  <a:extLst>
                    <a:ext uri="{9D8B030D-6E8A-4147-A177-3AD203B41FA5}">
                      <a16:colId xmlns:a16="http://schemas.microsoft.com/office/drawing/2014/main" val="364272586"/>
                    </a:ext>
                  </a:extLst>
                </a:gridCol>
                <a:gridCol w="904416">
                  <a:extLst>
                    <a:ext uri="{9D8B030D-6E8A-4147-A177-3AD203B41FA5}">
                      <a16:colId xmlns:a16="http://schemas.microsoft.com/office/drawing/2014/main" val="20003"/>
                    </a:ext>
                  </a:extLst>
                </a:gridCol>
              </a:tblGrid>
              <a:tr h="461016">
                <a:tc rowSpan="2">
                  <a:txBody>
                    <a:bodyPr/>
                    <a:lstStyle/>
                    <a:p>
                      <a:pPr algn="ctr" fontAlgn="ctr"/>
                      <a:r>
                        <a:rPr lang="es-MX" sz="18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Asignación</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(millones de pesos)</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gridSpan="5">
                  <a:txBody>
                    <a:bodyPr/>
                    <a:lstStyle/>
                    <a:p>
                      <a:pPr algn="ctr" fontAlgn="ctr"/>
                      <a:r>
                        <a:rPr lang="es-MX" sz="1800" b="1" i="0" u="none" strike="noStrike" dirty="0" smtClean="0">
                          <a:solidFill>
                            <a:srgbClr val="000000"/>
                          </a:solidFill>
                          <a:effectLst/>
                          <a:latin typeface="Arial Narrow" panose="020B0606020202030204" pitchFamily="34" charset="0"/>
                        </a:rPr>
                        <a:t>Auditorías</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DD19BC"/>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fontAlgn="ctr"/>
                      <a:endParaRPr lang="es-MX" sz="11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fontAlgn="ctr"/>
                      <a:r>
                        <a:rPr lang="es-MX" sz="1600" b="1" i="0" u="none" strike="noStrike" dirty="0" smtClean="0">
                          <a:solidFill>
                            <a:srgbClr val="FFFFFF"/>
                          </a:solidFill>
                          <a:effectLst/>
                          <a:latin typeface="Arial Narrow" panose="020B0606020202030204" pitchFamily="34" charset="0"/>
                        </a:rPr>
                        <a:t>Posición por mayor número</a:t>
                      </a:r>
                      <a:r>
                        <a:rPr lang="es-MX" sz="1600" b="1" i="0" u="none" strike="noStrike" baseline="0" dirty="0" smtClean="0">
                          <a:solidFill>
                            <a:srgbClr val="FFFFFF"/>
                          </a:solidFill>
                          <a:effectLst/>
                          <a:latin typeface="Arial Narrow" panose="020B0606020202030204" pitchFamily="34" charset="0"/>
                        </a:rPr>
                        <a:t> de auditorías</a:t>
                      </a:r>
                      <a:endParaRPr lang="es-MX" sz="16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53586641"/>
                  </a:ext>
                </a:extLst>
              </a:tr>
              <a:tr h="591721">
                <a:tc vMerge="1">
                  <a:txBody>
                    <a:bodyPr/>
                    <a:lstStyle/>
                    <a:p>
                      <a:pPr algn="ctr" fontAlgn="ctr"/>
                      <a:endParaRPr lang="es-MX" sz="11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vMerge="1">
                  <a:txBody>
                    <a:bodyPr/>
                    <a:lstStyle/>
                    <a:p>
                      <a:pPr algn="ctr" fontAlgn="ctr"/>
                      <a:endParaRPr lang="es-MX" sz="11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TOTAL</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lumOff val="50000"/>
                      </a:schemeClr>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ASF</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SFP</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19BC"/>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EEF</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OEC</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fontAlgn="ctr"/>
                      <a:endParaRPr lang="es-MX" sz="11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576206">
                <a:tc>
                  <a:txBody>
                    <a:bodyPr/>
                    <a:lstStyle/>
                    <a:p>
                      <a:pPr algn="l" fontAlgn="ctr"/>
                      <a:r>
                        <a:rPr lang="es-MX" sz="1800" b="0" i="0" u="none" strike="noStrike" dirty="0">
                          <a:solidFill>
                            <a:srgbClr val="000000"/>
                          </a:solidFill>
                          <a:effectLst/>
                          <a:latin typeface="Arial Narrow" panose="020B0606020202030204" pitchFamily="34" charset="0"/>
                        </a:rPr>
                        <a:t>FISM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53,975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878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216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661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6206">
                <a:tc>
                  <a:txBody>
                    <a:bodyPr/>
                    <a:lstStyle/>
                    <a:p>
                      <a:pPr algn="l" fontAlgn="ctr"/>
                      <a:r>
                        <a:rPr lang="es-MX" sz="1800" b="0" i="0" u="none" strike="noStrike" dirty="0" smtClean="0">
                          <a:solidFill>
                            <a:srgbClr val="000000"/>
                          </a:solidFill>
                          <a:effectLst/>
                          <a:latin typeface="Arial Narrow" panose="020B0606020202030204" pitchFamily="34" charset="0"/>
                        </a:rPr>
                        <a:t>Ramo 28</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693,778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789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178</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611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76206">
                <a:tc>
                  <a:txBody>
                    <a:bodyPr/>
                    <a:lstStyle/>
                    <a:p>
                      <a:pPr algn="l" fontAlgn="ctr"/>
                      <a:r>
                        <a:rPr lang="es-MX" sz="1800" b="0" i="0" u="none" strike="noStrike" dirty="0" smtClean="0">
                          <a:solidFill>
                            <a:srgbClr val="000000"/>
                          </a:solidFill>
                          <a:effectLst/>
                          <a:latin typeface="Arial Narrow" panose="020B0606020202030204" pitchFamily="34" charset="0"/>
                        </a:rPr>
                        <a:t>FORTAMUN-DF</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62,219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783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196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586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6206">
                <a:tc>
                  <a:txBody>
                    <a:bodyPr/>
                    <a:lstStyle/>
                    <a:p>
                      <a:pPr algn="l" fontAlgn="ctr"/>
                      <a:r>
                        <a:rPr lang="es-MX" sz="1800" b="0" i="0" u="none" strike="noStrike" dirty="0">
                          <a:solidFill>
                            <a:srgbClr val="000000"/>
                          </a:solidFill>
                          <a:effectLst/>
                          <a:latin typeface="Arial Narrow" panose="020B0606020202030204" pitchFamily="34" charset="0"/>
                        </a:rPr>
                        <a:t>FORTALECE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9,307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MX" sz="1800" b="0" i="0" u="none" strike="noStrike" dirty="0">
                          <a:solidFill>
                            <a:srgbClr val="000000"/>
                          </a:solidFill>
                          <a:effectLst/>
                          <a:latin typeface="Arial Narrow" panose="020B0606020202030204" pitchFamily="34" charset="0"/>
                        </a:rPr>
                        <a:t>291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45</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18</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191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76206">
                <a:tc>
                  <a:txBody>
                    <a:bodyPr/>
                    <a:lstStyle/>
                    <a:p>
                      <a:pPr algn="l" fontAlgn="ctr"/>
                      <a:r>
                        <a:rPr lang="es-MX" sz="1800" b="0" i="0" u="none" strike="noStrike">
                          <a:solidFill>
                            <a:srgbClr val="000000"/>
                          </a:solidFill>
                          <a:effectLst/>
                          <a:latin typeface="Arial Narrow" panose="020B0606020202030204" pitchFamily="34" charset="0"/>
                        </a:rPr>
                        <a:t>FORTASEG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5,485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MX" sz="1800" b="0" i="0" u="none" strike="noStrike" dirty="0">
                          <a:solidFill>
                            <a:srgbClr val="000000"/>
                          </a:solidFill>
                          <a:effectLst/>
                          <a:latin typeface="Arial Narrow" panose="020B0606020202030204" pitchFamily="34" charset="0"/>
                        </a:rPr>
                        <a:t>161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71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17</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56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17</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95588">
                <a:tc>
                  <a:txBody>
                    <a:bodyPr/>
                    <a:lstStyle/>
                    <a:p>
                      <a:pPr algn="l" fontAlgn="ctr"/>
                      <a:r>
                        <a:rPr lang="es-MX" sz="1800" b="0" i="0" u="none" strike="noStrike" dirty="0">
                          <a:solidFill>
                            <a:srgbClr val="000000"/>
                          </a:solidFill>
                          <a:effectLst/>
                          <a:latin typeface="Arial Narrow" panose="020B0606020202030204" pitchFamily="34" charset="0"/>
                        </a:rPr>
                        <a:t>Fortalecimiento Financiero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62,258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71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10" name="Conector recto 9"/>
          <p:cNvCxnSpPr/>
          <p:nvPr/>
        </p:nvCxnSpPr>
        <p:spPr>
          <a:xfrm>
            <a:off x="516683" y="947629"/>
            <a:ext cx="8411293"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248109" y="1060956"/>
            <a:ext cx="8755285"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203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p:cNvGraphicFramePr>
            <a:graphicFrameLocks noGrp="1"/>
          </p:cNvGraphicFramePr>
          <p:nvPr>
            <p:extLst/>
          </p:nvPr>
        </p:nvGraphicFramePr>
        <p:xfrm>
          <a:off x="251522" y="1122020"/>
          <a:ext cx="8652839" cy="5453610"/>
        </p:xfrm>
        <a:graphic>
          <a:graphicData uri="http://schemas.openxmlformats.org/drawingml/2006/table">
            <a:tbl>
              <a:tblPr/>
              <a:tblGrid>
                <a:gridCol w="2353367">
                  <a:extLst>
                    <a:ext uri="{9D8B030D-6E8A-4147-A177-3AD203B41FA5}">
                      <a16:colId xmlns:a16="http://schemas.microsoft.com/office/drawing/2014/main" val="20000"/>
                    </a:ext>
                  </a:extLst>
                </a:gridCol>
                <a:gridCol w="1535063">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648072">
                  <a:extLst>
                    <a:ext uri="{9D8B030D-6E8A-4147-A177-3AD203B41FA5}">
                      <a16:colId xmlns:a16="http://schemas.microsoft.com/office/drawing/2014/main" val="2310481854"/>
                    </a:ext>
                  </a:extLst>
                </a:gridCol>
                <a:gridCol w="792088">
                  <a:extLst>
                    <a:ext uri="{9D8B030D-6E8A-4147-A177-3AD203B41FA5}">
                      <a16:colId xmlns:a16="http://schemas.microsoft.com/office/drawing/2014/main" val="3752775005"/>
                    </a:ext>
                  </a:extLst>
                </a:gridCol>
                <a:gridCol w="720080">
                  <a:extLst>
                    <a:ext uri="{9D8B030D-6E8A-4147-A177-3AD203B41FA5}">
                      <a16:colId xmlns:a16="http://schemas.microsoft.com/office/drawing/2014/main" val="2532998180"/>
                    </a:ext>
                  </a:extLst>
                </a:gridCol>
                <a:gridCol w="864096">
                  <a:extLst>
                    <a:ext uri="{9D8B030D-6E8A-4147-A177-3AD203B41FA5}">
                      <a16:colId xmlns:a16="http://schemas.microsoft.com/office/drawing/2014/main" val="1492284949"/>
                    </a:ext>
                  </a:extLst>
                </a:gridCol>
                <a:gridCol w="947985">
                  <a:extLst>
                    <a:ext uri="{9D8B030D-6E8A-4147-A177-3AD203B41FA5}">
                      <a16:colId xmlns:a16="http://schemas.microsoft.com/office/drawing/2014/main" val="20003"/>
                    </a:ext>
                  </a:extLst>
                </a:gridCol>
              </a:tblGrid>
              <a:tr h="397679">
                <a:tc rowSpan="2">
                  <a:txBody>
                    <a:bodyPr/>
                    <a:lstStyle/>
                    <a:p>
                      <a:pPr algn="ctr" fontAlgn="ctr"/>
                      <a:r>
                        <a:rPr lang="es-MX" sz="18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Asignación</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(millones de pesos)</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gridSpan="5">
                  <a:txBody>
                    <a:bodyPr/>
                    <a:lstStyle/>
                    <a:p>
                      <a:pPr algn="ctr" fontAlgn="ctr"/>
                      <a:r>
                        <a:rPr lang="es-MX" sz="1800" b="1" i="0" u="none" strike="noStrike" dirty="0" smtClean="0">
                          <a:solidFill>
                            <a:srgbClr val="000000"/>
                          </a:solidFill>
                          <a:effectLst/>
                          <a:latin typeface="Arial Narrow" panose="020B0606020202030204" pitchFamily="34" charset="0"/>
                        </a:rPr>
                        <a:t>Auditorías</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DD19BC"/>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fontAlgn="ctr"/>
                      <a:endParaRPr lang="es-MX" sz="11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800" b="1" i="0" u="none" strike="noStrike" dirty="0" smtClean="0">
                          <a:solidFill>
                            <a:srgbClr val="FFFFFF"/>
                          </a:solidFill>
                          <a:effectLst/>
                          <a:latin typeface="Arial Narrow" panose="020B0606020202030204" pitchFamily="34" charset="0"/>
                        </a:rPr>
                        <a:t>Posición por mayor número</a:t>
                      </a:r>
                      <a:r>
                        <a:rPr lang="es-MX" sz="1800" b="1" i="0" u="none" strike="noStrike" baseline="0" dirty="0" smtClean="0">
                          <a:solidFill>
                            <a:srgbClr val="FFFFFF"/>
                          </a:solidFill>
                          <a:effectLst/>
                          <a:latin typeface="Arial Narrow" panose="020B0606020202030204" pitchFamily="34" charset="0"/>
                        </a:rPr>
                        <a:t> de auditorías</a:t>
                      </a:r>
                      <a:endParaRPr lang="es-MX" sz="1800" b="1" i="0" u="none" strike="noStrike" dirty="0" smtClean="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075661472"/>
                  </a:ext>
                </a:extLst>
              </a:tr>
              <a:tr h="418842">
                <a:tc vMerge="1">
                  <a:txBody>
                    <a:bodyPr/>
                    <a:lstStyle/>
                    <a:p>
                      <a:pPr algn="ctr" fontAlgn="ctr"/>
                      <a:endParaRPr lang="es-MX" sz="12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vMerge="1">
                  <a:txBody>
                    <a:bodyPr/>
                    <a:lstStyle/>
                    <a:p>
                      <a:pPr algn="ctr" fontAlgn="ctr"/>
                      <a:endParaRPr lang="es-MX" sz="12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TOTAL</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lumOff val="50000"/>
                      </a:schemeClr>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ASF</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SFP</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19BC"/>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EEF</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OEC</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fontAlgn="ctr"/>
                      <a:endParaRPr lang="es-MX" sz="12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540000">
                <a:tc>
                  <a:txBody>
                    <a:bodyPr/>
                    <a:lstStyle/>
                    <a:p>
                      <a:pPr algn="l" fontAlgn="ctr"/>
                      <a:r>
                        <a:rPr lang="es-MX" sz="1800" b="0" i="0" u="none" strike="noStrike" dirty="0" smtClean="0">
                          <a:solidFill>
                            <a:srgbClr val="000000"/>
                          </a:solidFill>
                          <a:effectLst/>
                          <a:latin typeface="Arial Narrow" panose="020B0606020202030204" pitchFamily="34" charset="0"/>
                        </a:rPr>
                        <a:t>PDR</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7,219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14</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40</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0000">
                <a:tc>
                  <a:txBody>
                    <a:bodyPr/>
                    <a:lstStyle/>
                    <a:p>
                      <a:pPr algn="l" fontAlgn="ctr"/>
                      <a:r>
                        <a:rPr lang="es-MX" sz="1800" b="0" i="0" u="none" strike="noStrike" dirty="0">
                          <a:solidFill>
                            <a:srgbClr val="000000"/>
                          </a:solidFill>
                          <a:effectLst/>
                          <a:latin typeface="Arial Narrow" panose="020B0606020202030204" pitchFamily="34" charset="0"/>
                        </a:rPr>
                        <a:t>Programa de Agua potable, Alcantarillado y Saneamiento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8,186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17</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45</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24</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0000">
                <a:tc>
                  <a:txBody>
                    <a:bodyPr/>
                    <a:lstStyle/>
                    <a:p>
                      <a:pPr algn="l" fontAlgn="ctr"/>
                      <a:r>
                        <a:rPr lang="es-MX" sz="1800" b="0" i="0" u="none" strike="noStrike" dirty="0">
                          <a:solidFill>
                            <a:srgbClr val="000000"/>
                          </a:solidFill>
                          <a:effectLst/>
                          <a:latin typeface="Arial Narrow" panose="020B0606020202030204" pitchFamily="34" charset="0"/>
                        </a:rPr>
                        <a:t>FAFEF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33,995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37</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40000">
                <a:tc>
                  <a:txBody>
                    <a:bodyPr/>
                    <a:lstStyle/>
                    <a:p>
                      <a:pPr algn="l" fontAlgn="ctr"/>
                      <a:r>
                        <a:rPr lang="es-MX" sz="1800" b="0" i="0" u="none" strike="noStrike" dirty="0" smtClean="0">
                          <a:solidFill>
                            <a:srgbClr val="000000"/>
                          </a:solidFill>
                          <a:effectLst/>
                          <a:latin typeface="Arial Narrow" panose="020B0606020202030204" pitchFamily="34" charset="0"/>
                        </a:rPr>
                        <a:t>PETC</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10,031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17</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40000">
                <a:tc>
                  <a:txBody>
                    <a:bodyPr/>
                    <a:lstStyle/>
                    <a:p>
                      <a:pPr algn="l" fontAlgn="ctr"/>
                      <a:r>
                        <a:rPr lang="es-MX" sz="1800" b="0" i="0" u="none" strike="noStrike" dirty="0">
                          <a:solidFill>
                            <a:srgbClr val="000000"/>
                          </a:solidFill>
                          <a:effectLst/>
                          <a:latin typeface="Arial Narrow" panose="020B0606020202030204" pitchFamily="34" charset="0"/>
                        </a:rPr>
                        <a:t>FISE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7,445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MX" sz="1800" b="0" i="0" u="none" strike="noStrike" dirty="0">
                          <a:solidFill>
                            <a:srgbClr val="000000"/>
                          </a:solidFill>
                          <a:effectLst/>
                          <a:latin typeface="Arial Narrow" panose="020B0606020202030204" pitchFamily="34"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20</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10</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40000">
                <a:tc>
                  <a:txBody>
                    <a:bodyPr/>
                    <a:lstStyle/>
                    <a:p>
                      <a:pPr algn="l" fontAlgn="ctr"/>
                      <a:r>
                        <a:rPr lang="es-MX" sz="1800" b="0" i="0" u="none" strike="noStrike" dirty="0">
                          <a:solidFill>
                            <a:srgbClr val="000000"/>
                          </a:solidFill>
                          <a:effectLst/>
                          <a:latin typeface="Arial Narrow" panose="020B0606020202030204" pitchFamily="34" charset="0"/>
                        </a:rPr>
                        <a:t>FAM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19,766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MX" sz="1800" b="0" i="0" u="none" strike="noStrike" dirty="0">
                          <a:solidFill>
                            <a:srgbClr val="000000"/>
                          </a:solidFill>
                          <a:effectLst/>
                          <a:latin typeface="Arial Narrow" panose="020B0606020202030204" pitchFamily="34"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14</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40000">
                <a:tc>
                  <a:txBody>
                    <a:bodyPr/>
                    <a:lstStyle/>
                    <a:p>
                      <a:pPr algn="l" fontAlgn="ctr"/>
                      <a:r>
                        <a:rPr lang="es-MX" sz="1800" b="0" i="0" u="none" strike="noStrike" dirty="0" smtClean="0">
                          <a:solidFill>
                            <a:srgbClr val="000000"/>
                          </a:solidFill>
                          <a:effectLst/>
                          <a:latin typeface="Arial Narrow" panose="020B0606020202030204" pitchFamily="34" charset="0"/>
                        </a:rPr>
                        <a:t>U006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dirty="0">
                          <a:solidFill>
                            <a:srgbClr val="000000"/>
                          </a:solidFill>
                          <a:effectLst/>
                          <a:latin typeface="Arial Narrow" panose="020B0606020202030204" pitchFamily="34" charset="0"/>
                        </a:rPr>
                        <a:t>83,464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11" name="Conector recto 10"/>
          <p:cNvCxnSpPr/>
          <p:nvPr/>
        </p:nvCxnSpPr>
        <p:spPr>
          <a:xfrm>
            <a:off x="1236017" y="721910"/>
            <a:ext cx="766834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3 CuadroTexto"/>
          <p:cNvSpPr txBox="1"/>
          <p:nvPr/>
        </p:nvSpPr>
        <p:spPr>
          <a:xfrm>
            <a:off x="239078" y="691133"/>
            <a:ext cx="8665283"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76012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11560" y="1431940"/>
            <a:ext cx="8136904" cy="4801314"/>
          </a:xfrm>
          <a:prstGeom prst="rect">
            <a:avLst/>
          </a:prstGeom>
          <a:noFill/>
        </p:spPr>
        <p:txBody>
          <a:bodyPr wrap="square" rtlCol="0">
            <a:spAutoFit/>
          </a:bodyPr>
          <a:lstStyle/>
          <a:p>
            <a:pPr algn="just">
              <a:lnSpc>
                <a:spcPct val="150000"/>
              </a:lnSpc>
            </a:pPr>
            <a:r>
              <a:rPr lang="es-MX" sz="2800" b="1" u="sng" dirty="0" smtClean="0">
                <a:latin typeface="Arial" panose="020B0604020202020204" pitchFamily="34" charset="0"/>
                <a:cs typeface="Arial" panose="020B0604020202020204" pitchFamily="34" charset="0"/>
              </a:rPr>
              <a:t>Parte A.-La Coordinación para la Fiscalización y la Plataforma Digital del Sistema Nacional Anticorrupción.</a:t>
            </a:r>
          </a:p>
          <a:p>
            <a:pPr marL="400050" indent="-400050">
              <a:lnSpc>
                <a:spcPct val="150000"/>
              </a:lnSpc>
              <a:buAutoNum type="romanUcPeriod"/>
            </a:pPr>
            <a:r>
              <a:rPr lang="es-MX" sz="2400" b="1" dirty="0" smtClean="0">
                <a:latin typeface="Arial" panose="020B0604020202020204" pitchFamily="34" charset="0"/>
                <a:cs typeface="Arial" panose="020B0604020202020204" pitchFamily="34" charset="0"/>
              </a:rPr>
              <a:t>Sistema Nacional de Fiscalización (SNF). Objetivo</a:t>
            </a:r>
          </a:p>
          <a:p>
            <a:pPr marL="400050" indent="-400050">
              <a:lnSpc>
                <a:spcPct val="150000"/>
              </a:lnSpc>
              <a:buFontTx/>
              <a:buAutoNum type="romanUcPeriod"/>
            </a:pPr>
            <a:r>
              <a:rPr lang="es-MX" sz="2400" b="1" dirty="0" smtClean="0">
                <a:latin typeface="Arial" panose="020B0604020202020204" pitchFamily="34" charset="0"/>
                <a:cs typeface="Arial" panose="020B0604020202020204" pitchFamily="34" charset="0"/>
              </a:rPr>
              <a:t>Plataforma Digital </a:t>
            </a:r>
            <a:r>
              <a:rPr lang="es-MX" sz="2400" b="1" dirty="0">
                <a:latin typeface="Arial" panose="020B0604020202020204" pitchFamily="34" charset="0"/>
                <a:cs typeface="Arial" panose="020B0604020202020204" pitchFamily="34" charset="0"/>
              </a:rPr>
              <a:t>del </a:t>
            </a:r>
            <a:r>
              <a:rPr lang="es-MX" sz="2400" b="1" dirty="0" smtClean="0">
                <a:latin typeface="Arial" panose="020B0604020202020204" pitchFamily="34" charset="0"/>
                <a:cs typeface="Arial" panose="020B0604020202020204" pitchFamily="34" charset="0"/>
              </a:rPr>
              <a:t>SNA y el Sistema de Información y Comunicación del SNF. </a:t>
            </a:r>
          </a:p>
          <a:p>
            <a:pPr marL="400050" indent="-400050">
              <a:lnSpc>
                <a:spcPct val="150000"/>
              </a:lnSpc>
              <a:buFontTx/>
              <a:buAutoNum type="romanUcPeriod"/>
            </a:pPr>
            <a:r>
              <a:rPr lang="es-MX" sz="2400" b="1" dirty="0" smtClean="0">
                <a:latin typeface="Arial" panose="020B0604020202020204" pitchFamily="34" charset="0"/>
                <a:cs typeface="Arial" panose="020B0604020202020204" pitchFamily="34" charset="0"/>
              </a:rPr>
              <a:t>Grupo </a:t>
            </a:r>
            <a:r>
              <a:rPr lang="es-MX" sz="2400" b="1" dirty="0">
                <a:latin typeface="Arial" panose="020B0604020202020204" pitchFamily="34" charset="0"/>
                <a:cs typeface="Arial" panose="020B0604020202020204" pitchFamily="34" charset="0"/>
              </a:rPr>
              <a:t>de Trabajo de Coordinación para la Fiscalización, del SNF</a:t>
            </a:r>
            <a:r>
              <a:rPr lang="es-MX" sz="2400" b="1" dirty="0" smtClean="0">
                <a:latin typeface="Arial" panose="020B0604020202020204" pitchFamily="34" charset="0"/>
                <a:cs typeface="Arial" panose="020B0604020202020204" pitchFamily="34" charset="0"/>
              </a:rPr>
              <a:t>. </a:t>
            </a:r>
          </a:p>
        </p:txBody>
      </p:sp>
      <p:sp>
        <p:nvSpPr>
          <p:cNvPr id="2" name="CuadroTexto 1"/>
          <p:cNvSpPr txBox="1"/>
          <p:nvPr/>
        </p:nvSpPr>
        <p:spPr>
          <a:xfrm>
            <a:off x="611560" y="908720"/>
            <a:ext cx="5904656" cy="523220"/>
          </a:xfrm>
          <a:prstGeom prst="rect">
            <a:avLst/>
          </a:prstGeom>
          <a:noFill/>
        </p:spPr>
        <p:txBody>
          <a:bodyPr wrap="square" rtlCol="0">
            <a:spAutoFit/>
          </a:bodyPr>
          <a:lstStyle/>
          <a:p>
            <a:r>
              <a:rPr lang="es-MX" sz="2800" b="1" dirty="0" smtClean="0">
                <a:latin typeface="Arial" panose="020B0604020202020204" pitchFamily="34" charset="0"/>
                <a:cs typeface="Arial" panose="020B0604020202020204" pitchFamily="34" charset="0"/>
              </a:rPr>
              <a:t>Estructura de la presentación  </a:t>
            </a:r>
            <a:endParaRPr lang="es-MX"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418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p:cNvGraphicFramePr>
            <a:graphicFrameLocks noGrp="1"/>
          </p:cNvGraphicFramePr>
          <p:nvPr>
            <p:extLst/>
          </p:nvPr>
        </p:nvGraphicFramePr>
        <p:xfrm>
          <a:off x="334404" y="1227465"/>
          <a:ext cx="8580833" cy="5247135"/>
        </p:xfrm>
        <a:graphic>
          <a:graphicData uri="http://schemas.openxmlformats.org/drawingml/2006/table">
            <a:tbl>
              <a:tblPr/>
              <a:tblGrid>
                <a:gridCol w="2088232">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936104">
                  <a:extLst>
                    <a:ext uri="{9D8B030D-6E8A-4147-A177-3AD203B41FA5}">
                      <a16:colId xmlns:a16="http://schemas.microsoft.com/office/drawing/2014/main" val="2283571348"/>
                    </a:ext>
                  </a:extLst>
                </a:gridCol>
                <a:gridCol w="864096">
                  <a:extLst>
                    <a:ext uri="{9D8B030D-6E8A-4147-A177-3AD203B41FA5}">
                      <a16:colId xmlns:a16="http://schemas.microsoft.com/office/drawing/2014/main" val="1799375200"/>
                    </a:ext>
                  </a:extLst>
                </a:gridCol>
                <a:gridCol w="792088">
                  <a:extLst>
                    <a:ext uri="{9D8B030D-6E8A-4147-A177-3AD203B41FA5}">
                      <a16:colId xmlns:a16="http://schemas.microsoft.com/office/drawing/2014/main" val="1537619188"/>
                    </a:ext>
                  </a:extLst>
                </a:gridCol>
                <a:gridCol w="864096">
                  <a:extLst>
                    <a:ext uri="{9D8B030D-6E8A-4147-A177-3AD203B41FA5}">
                      <a16:colId xmlns:a16="http://schemas.microsoft.com/office/drawing/2014/main" val="395448905"/>
                    </a:ext>
                  </a:extLst>
                </a:gridCol>
                <a:gridCol w="1019993">
                  <a:extLst>
                    <a:ext uri="{9D8B030D-6E8A-4147-A177-3AD203B41FA5}">
                      <a16:colId xmlns:a16="http://schemas.microsoft.com/office/drawing/2014/main" val="20003"/>
                    </a:ext>
                  </a:extLst>
                </a:gridCol>
              </a:tblGrid>
              <a:tr h="360040">
                <a:tc rowSpan="2">
                  <a:txBody>
                    <a:bodyPr/>
                    <a:lstStyle/>
                    <a:p>
                      <a:pPr algn="ctr" fontAlgn="ctr"/>
                      <a:r>
                        <a:rPr lang="es-MX" sz="18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rowSpan="2">
                  <a:txBody>
                    <a:bodyPr/>
                    <a:lstStyle/>
                    <a:p>
                      <a:pPr algn="ctr" fontAlgn="ctr"/>
                      <a:r>
                        <a:rPr lang="es-MX" sz="1800" b="1" i="0" u="none" strike="noStrike" dirty="0">
                          <a:solidFill>
                            <a:srgbClr val="FFFFFF"/>
                          </a:solidFill>
                          <a:effectLst/>
                          <a:latin typeface="Arial Narrow" panose="020B0606020202030204" pitchFamily="34" charset="0"/>
                        </a:rPr>
                        <a:t>Asignación</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(millones de pesos)</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gridSpan="5">
                  <a:txBody>
                    <a:bodyPr/>
                    <a:lstStyle/>
                    <a:p>
                      <a:pPr algn="ctr" fontAlgn="ctr"/>
                      <a:r>
                        <a:rPr lang="es-MX" sz="1800" b="1" i="0" u="none" strike="noStrike" dirty="0" smtClean="0">
                          <a:solidFill>
                            <a:srgbClr val="000000"/>
                          </a:solidFill>
                          <a:effectLst/>
                          <a:latin typeface="Arial Narrow" panose="020B0606020202030204" pitchFamily="34" charset="0"/>
                        </a:rPr>
                        <a:t>Auditorías</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DD19BC"/>
                    </a:solidFill>
                  </a:tcPr>
                </a:tc>
                <a:tc hMerge="1">
                  <a:txBody>
                    <a:bodyPr/>
                    <a:lstStyle/>
                    <a:p>
                      <a:pPr algn="ctr" fontAlgn="ctr"/>
                      <a:endParaRPr lang="es-MX" sz="11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pPr algn="ctr" fontAlgn="ctr"/>
                      <a:endParaRPr lang="es-MX" sz="11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fontAlgn="ctr"/>
                      <a:r>
                        <a:rPr lang="es-MX" sz="1800" b="1" i="0" u="none" strike="noStrike" dirty="0" smtClean="0">
                          <a:solidFill>
                            <a:srgbClr val="FFFFFF"/>
                          </a:solidFill>
                          <a:effectLst/>
                          <a:latin typeface="Arial Narrow" panose="020B0606020202030204" pitchFamily="34" charset="0"/>
                        </a:rPr>
                        <a:t>Posición por mayor número</a:t>
                      </a:r>
                      <a:r>
                        <a:rPr lang="es-MX" sz="1800" b="1" i="0" u="none" strike="noStrike" baseline="0" dirty="0" smtClean="0">
                          <a:solidFill>
                            <a:srgbClr val="FFFFFF"/>
                          </a:solidFill>
                          <a:effectLst/>
                          <a:latin typeface="Arial Narrow" panose="020B0606020202030204" pitchFamily="34" charset="0"/>
                        </a:rPr>
                        <a:t> de auditorías</a:t>
                      </a:r>
                      <a:endParaRPr lang="es-MX" sz="18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4189478261"/>
                  </a:ext>
                </a:extLst>
              </a:tr>
              <a:tr h="432048">
                <a:tc vMerge="1">
                  <a:txBody>
                    <a:bodyPr/>
                    <a:lstStyle/>
                    <a:p>
                      <a:pPr algn="ctr" fontAlgn="ctr"/>
                      <a:endParaRPr lang="es-MX" sz="12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vMerge="1">
                  <a:txBody>
                    <a:bodyPr/>
                    <a:lstStyle/>
                    <a:p>
                      <a:pPr algn="ctr" fontAlgn="ctr"/>
                      <a:endParaRPr lang="es-MX" sz="12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TOTAL</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lumOff val="50000"/>
                      </a:schemeClr>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ASF</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SFP</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19BC"/>
                    </a:solidFill>
                  </a:tcPr>
                </a:tc>
                <a:tc>
                  <a:txBody>
                    <a:bodyPr/>
                    <a:lstStyle/>
                    <a:p>
                      <a:pPr algn="ctr" fontAlgn="ctr"/>
                      <a:r>
                        <a:rPr lang="es-MX" sz="1800" b="1" i="0" u="none" strike="noStrike" dirty="0" smtClean="0">
                          <a:solidFill>
                            <a:schemeClr val="bg1"/>
                          </a:solidFill>
                          <a:effectLst/>
                          <a:latin typeface="Arial Narrow" panose="020B0606020202030204" pitchFamily="34" charset="0"/>
                        </a:rPr>
                        <a:t>EEF</a:t>
                      </a:r>
                      <a:endParaRPr lang="es-MX" sz="1800" b="1" i="0" u="none" strike="noStrike" dirty="0">
                        <a:solidFill>
                          <a:schemeClr val="bg1"/>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fontAlgn="ctr"/>
                      <a:r>
                        <a:rPr lang="es-MX" sz="1800" b="1" i="0" u="none" strike="noStrike" dirty="0" smtClean="0">
                          <a:solidFill>
                            <a:srgbClr val="000000"/>
                          </a:solidFill>
                          <a:effectLst/>
                          <a:latin typeface="Arial Narrow" panose="020B0606020202030204" pitchFamily="34" charset="0"/>
                        </a:rPr>
                        <a:t>OEC</a:t>
                      </a:r>
                      <a:endParaRPr lang="es-MX" sz="1800" b="1"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fontAlgn="ctr"/>
                      <a:endParaRPr lang="es-MX" sz="12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432000">
                <a:tc>
                  <a:txBody>
                    <a:bodyPr/>
                    <a:lstStyle/>
                    <a:p>
                      <a:pPr algn="l" fontAlgn="ctr"/>
                      <a:r>
                        <a:rPr lang="es-MX" sz="1800" b="0" i="0" u="none" strike="noStrike" dirty="0">
                          <a:solidFill>
                            <a:srgbClr val="000000"/>
                          </a:solidFill>
                          <a:effectLst/>
                          <a:latin typeface="Arial Narrow" panose="020B0606020202030204" pitchFamily="34" charset="0"/>
                        </a:rPr>
                        <a:t>FASP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7,000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4</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2000">
                <a:tc>
                  <a:txBody>
                    <a:bodyPr/>
                    <a:lstStyle/>
                    <a:p>
                      <a:pPr algn="l" fontAlgn="ctr"/>
                      <a:r>
                        <a:rPr lang="es-MX" sz="1800" b="0" i="0" u="none" strike="noStrike">
                          <a:solidFill>
                            <a:srgbClr val="000000"/>
                          </a:solidFill>
                          <a:effectLst/>
                          <a:latin typeface="Arial Narrow" panose="020B0606020202030204" pitchFamily="34" charset="0"/>
                        </a:rPr>
                        <a:t>Seguro Popular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70,825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10</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2000">
                <a:tc>
                  <a:txBody>
                    <a:bodyPr/>
                    <a:lstStyle/>
                    <a:p>
                      <a:pPr algn="l" fontAlgn="ctr"/>
                      <a:r>
                        <a:rPr lang="es-MX" sz="1800" b="0" i="0" u="none" strike="noStrike" dirty="0">
                          <a:solidFill>
                            <a:srgbClr val="000000"/>
                          </a:solidFill>
                          <a:effectLst/>
                          <a:latin typeface="Arial Narrow" panose="020B0606020202030204" pitchFamily="34" charset="0"/>
                        </a:rPr>
                        <a:t>FONE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354,963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11</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32000">
                <a:tc>
                  <a:txBody>
                    <a:bodyPr/>
                    <a:lstStyle/>
                    <a:p>
                      <a:pPr algn="l" fontAlgn="ctr"/>
                      <a:r>
                        <a:rPr lang="es-MX" sz="1800" b="0" i="0" u="none" strike="noStrike">
                          <a:solidFill>
                            <a:srgbClr val="000000"/>
                          </a:solidFill>
                          <a:effectLst/>
                          <a:latin typeface="Arial Narrow" panose="020B0606020202030204" pitchFamily="34" charset="0"/>
                        </a:rPr>
                        <a:t>FASSA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85,839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4</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32000">
                <a:tc>
                  <a:txBody>
                    <a:bodyPr/>
                    <a:lstStyle/>
                    <a:p>
                      <a:pPr algn="l" fontAlgn="ctr"/>
                      <a:r>
                        <a:rPr lang="es-MX" sz="1800" b="0" i="0" u="none" strike="noStrike">
                          <a:solidFill>
                            <a:srgbClr val="000000"/>
                          </a:solidFill>
                          <a:effectLst/>
                          <a:latin typeface="Arial Narrow" panose="020B0606020202030204" pitchFamily="34" charset="0"/>
                        </a:rPr>
                        <a:t>FAETA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6,140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32000">
                <a:tc>
                  <a:txBody>
                    <a:bodyPr/>
                    <a:lstStyle/>
                    <a:p>
                      <a:pPr algn="l" fontAlgn="ctr"/>
                      <a:r>
                        <a:rPr lang="es-MX" sz="1800" b="0" i="0" u="none" strike="noStrike" dirty="0" smtClean="0">
                          <a:solidFill>
                            <a:srgbClr val="000000"/>
                          </a:solidFill>
                          <a:effectLst/>
                          <a:latin typeface="Arial Narrow" panose="020B0606020202030204" pitchFamily="34" charset="0"/>
                        </a:rPr>
                        <a:t>PROSPERA</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4,796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6</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2000">
                <a:tc>
                  <a:txBody>
                    <a:bodyPr/>
                    <a:lstStyle/>
                    <a:p>
                      <a:pPr algn="l" fontAlgn="ctr"/>
                      <a:r>
                        <a:rPr lang="es-MX" sz="1800" b="0" i="0" u="none" strike="noStrike">
                          <a:solidFill>
                            <a:srgbClr val="000000"/>
                          </a:solidFill>
                          <a:effectLst/>
                          <a:latin typeface="Arial Narrow" panose="020B0606020202030204" pitchFamily="34" charset="0"/>
                        </a:rPr>
                        <a:t>Programa de Devolución de Derechos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2,050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MX" sz="1800" b="0" i="0" u="none" strike="noStrike" dirty="0">
                          <a:solidFill>
                            <a:srgbClr val="000000"/>
                          </a:solidFill>
                          <a:effectLst/>
                          <a:latin typeface="Arial Narrow" panose="020B0606020202030204"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33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2</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32000">
                <a:tc>
                  <a:txBody>
                    <a:bodyPr/>
                    <a:lstStyle/>
                    <a:p>
                      <a:pPr algn="l" fontAlgn="ctr"/>
                      <a:r>
                        <a:rPr lang="es-MX" sz="1800" b="0" i="0" u="none" strike="noStrike">
                          <a:solidFill>
                            <a:srgbClr val="000000"/>
                          </a:solidFill>
                          <a:effectLst/>
                          <a:latin typeface="Arial Narrow" panose="020B0606020202030204" pitchFamily="34" charset="0"/>
                        </a:rPr>
                        <a:t>Programas Regionales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7,406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MX" sz="1800" b="0" i="0" u="none" strike="noStrike" dirty="0">
                          <a:solidFill>
                            <a:srgbClr val="000000"/>
                          </a:solidFill>
                          <a:effectLst/>
                          <a:latin typeface="Arial Narrow" panose="020B060602020203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8</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19</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5</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32000">
                <a:tc>
                  <a:txBody>
                    <a:bodyPr/>
                    <a:lstStyle/>
                    <a:p>
                      <a:pPr algn="l" fontAlgn="ctr"/>
                      <a:r>
                        <a:rPr lang="es-MX" sz="1800" b="0" i="0" u="none" strike="noStrike" dirty="0">
                          <a:solidFill>
                            <a:srgbClr val="000000"/>
                          </a:solidFill>
                          <a:effectLst/>
                          <a:latin typeface="Arial Narrow" panose="020B0606020202030204" pitchFamily="34" charset="0"/>
                        </a:rPr>
                        <a:t>Subsidios a programas para jóvenes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es-MX" sz="1800" b="0" i="0" u="none" strike="noStrike">
                          <a:solidFill>
                            <a:srgbClr val="000000"/>
                          </a:solidFill>
                          <a:effectLst/>
                          <a:latin typeface="Arial Narrow" panose="020B060602020203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13</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smtClean="0">
                          <a:solidFill>
                            <a:srgbClr val="000000"/>
                          </a:solidFill>
                          <a:effectLst/>
                          <a:latin typeface="Arial Narrow" panose="020B0606020202030204" pitchFamily="34" charset="0"/>
                        </a:rPr>
                        <a:t>18</a:t>
                      </a:r>
                      <a:endParaRPr lang="es-MX" sz="18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cxnSp>
        <p:nvCxnSpPr>
          <p:cNvPr id="11" name="Conector recto 10"/>
          <p:cNvCxnSpPr/>
          <p:nvPr/>
        </p:nvCxnSpPr>
        <p:spPr>
          <a:xfrm>
            <a:off x="682625" y="827355"/>
            <a:ext cx="8245351"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3 CuadroTexto"/>
          <p:cNvSpPr txBox="1"/>
          <p:nvPr/>
        </p:nvSpPr>
        <p:spPr>
          <a:xfrm>
            <a:off x="399136" y="796578"/>
            <a:ext cx="8729786"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4187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p:cNvGraphicFramePr>
            <a:graphicFrameLocks/>
          </p:cNvGraphicFramePr>
          <p:nvPr>
            <p:extLst/>
          </p:nvPr>
        </p:nvGraphicFramePr>
        <p:xfrm>
          <a:off x="-2434" y="1500353"/>
          <a:ext cx="5553751" cy="30887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áfico 11"/>
          <p:cNvGraphicFramePr>
            <a:graphicFrameLocks/>
          </p:cNvGraphicFramePr>
          <p:nvPr>
            <p:extLst/>
          </p:nvPr>
        </p:nvGraphicFramePr>
        <p:xfrm>
          <a:off x="4355976" y="3044723"/>
          <a:ext cx="5399191" cy="3272319"/>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4788728" y="2178960"/>
            <a:ext cx="2088232" cy="400110"/>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Total: </a:t>
            </a:r>
            <a:r>
              <a:rPr lang="es-MX" sz="2000" b="1" dirty="0">
                <a:solidFill>
                  <a:srgbClr val="C00000"/>
                </a:solidFill>
                <a:latin typeface="Arial" panose="020B0604020202020204" pitchFamily="34" charset="0"/>
                <a:cs typeface="Arial" panose="020B0604020202020204" pitchFamily="34" charset="0"/>
              </a:rPr>
              <a:t>1,781,661</a:t>
            </a:r>
            <a:r>
              <a:rPr lang="es-MX" sz="2000" dirty="0">
                <a:solidFill>
                  <a:srgbClr val="C00000"/>
                </a:solidFill>
                <a:latin typeface="Arial" panose="020B0604020202020204" pitchFamily="34" charset="0"/>
                <a:cs typeface="Arial" panose="020B0604020202020204" pitchFamily="34" charset="0"/>
              </a:rPr>
              <a:t> </a:t>
            </a:r>
            <a:r>
              <a:rPr lang="es-MX" sz="2000" b="1" dirty="0" smtClean="0">
                <a:solidFill>
                  <a:srgbClr val="C00000"/>
                </a:solidFill>
                <a:latin typeface="Arial" panose="020B0604020202020204" pitchFamily="34" charset="0"/>
                <a:cs typeface="Arial" panose="020B0604020202020204" pitchFamily="34" charset="0"/>
              </a:rPr>
              <a:t> </a:t>
            </a:r>
            <a:endParaRPr lang="es-MX" sz="2000" b="1" dirty="0">
              <a:solidFill>
                <a:srgbClr val="C00000"/>
              </a:solidFill>
              <a:latin typeface="Arial" panose="020B0604020202020204" pitchFamily="34" charset="0"/>
              <a:cs typeface="Arial" panose="020B0604020202020204" pitchFamily="34" charset="0"/>
            </a:endParaRPr>
          </a:p>
        </p:txBody>
      </p:sp>
      <p:sp>
        <p:nvSpPr>
          <p:cNvPr id="13" name="CuadroTexto 12"/>
          <p:cNvSpPr txBox="1"/>
          <p:nvPr/>
        </p:nvSpPr>
        <p:spPr>
          <a:xfrm>
            <a:off x="3203848" y="5067644"/>
            <a:ext cx="2088232" cy="400110"/>
          </a:xfrm>
          <a:prstGeom prst="rect">
            <a:avLst/>
          </a:prstGeom>
          <a:noFill/>
        </p:spPr>
        <p:txBody>
          <a:bodyPr wrap="square" rtlCol="0">
            <a:spAutoFit/>
          </a:bodyPr>
          <a:lstStyle/>
          <a:p>
            <a:r>
              <a:rPr lang="es-MX" sz="2000" b="1" dirty="0">
                <a:latin typeface="Arial" panose="020B0604020202020204" pitchFamily="34" charset="0"/>
                <a:cs typeface="Arial" panose="020B0604020202020204" pitchFamily="34" charset="0"/>
              </a:rPr>
              <a:t>Total: </a:t>
            </a:r>
            <a:r>
              <a:rPr lang="es-MX" sz="2000" b="1" dirty="0" smtClean="0">
                <a:solidFill>
                  <a:srgbClr val="C00000"/>
                </a:solidFill>
                <a:latin typeface="Arial" panose="020B0604020202020204" pitchFamily="34" charset="0"/>
                <a:cs typeface="Arial" panose="020B0604020202020204" pitchFamily="34" charset="0"/>
              </a:rPr>
              <a:t>4,303</a:t>
            </a:r>
            <a:endParaRPr lang="es-MX" sz="2000" b="1" dirty="0">
              <a:solidFill>
                <a:srgbClr val="C00000"/>
              </a:solidFill>
              <a:latin typeface="Arial" panose="020B0604020202020204" pitchFamily="34" charset="0"/>
              <a:cs typeface="Arial" panose="020B0604020202020204" pitchFamily="34" charset="0"/>
            </a:endParaRPr>
          </a:p>
        </p:txBody>
      </p:sp>
      <p:cxnSp>
        <p:nvCxnSpPr>
          <p:cNvPr id="17" name="Conector recto 16"/>
          <p:cNvCxnSpPr/>
          <p:nvPr/>
        </p:nvCxnSpPr>
        <p:spPr>
          <a:xfrm>
            <a:off x="971600" y="928868"/>
            <a:ext cx="795637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3 CuadroTexto"/>
          <p:cNvSpPr txBox="1"/>
          <p:nvPr/>
        </p:nvSpPr>
        <p:spPr>
          <a:xfrm>
            <a:off x="430933" y="916700"/>
            <a:ext cx="9037709"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4141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467544" y="1484784"/>
            <a:ext cx="8208912" cy="3385542"/>
          </a:xfrm>
          <a:prstGeom prst="rect">
            <a:avLst/>
          </a:prstGeom>
        </p:spPr>
        <p:txBody>
          <a:bodyPr wrap="square">
            <a:spAutoFit/>
          </a:bodyPr>
          <a:lstStyle/>
          <a:p>
            <a:pPr algn="ctr">
              <a:lnSpc>
                <a:spcPct val="107000"/>
              </a:lnSpc>
              <a:spcAft>
                <a:spcPts val="800"/>
              </a:spcAft>
            </a:pPr>
            <a:r>
              <a:rPr lang="es-MX" sz="4000" b="1" dirty="0" smtClean="0">
                <a:latin typeface="Arial" panose="020B0604020202020204" pitchFamily="34" charset="0"/>
                <a:ea typeface="Calibri" panose="020F0502020204030204" pitchFamily="34" charset="0"/>
                <a:cs typeface="Arial" panose="020B0604020202020204" pitchFamily="34" charset="0"/>
              </a:rPr>
              <a:t>Mapa de Fiscalización</a:t>
            </a:r>
            <a:r>
              <a:rPr lang="es-MX" sz="4000" b="1" dirty="0">
                <a:latin typeface="Arial" panose="020B0604020202020204" pitchFamily="34" charset="0"/>
                <a:ea typeface="Calibri" panose="020F0502020204030204" pitchFamily="34" charset="0"/>
                <a:cs typeface="Arial" panose="020B0604020202020204" pitchFamily="34" charset="0"/>
              </a:rPr>
              <a:t> </a:t>
            </a:r>
            <a:r>
              <a:rPr lang="es-MX" sz="4000" b="1" dirty="0" smtClean="0">
                <a:latin typeface="Arial" panose="020B0604020202020204" pitchFamily="34" charset="0"/>
                <a:ea typeface="Calibri" panose="020F0502020204030204" pitchFamily="34" charset="0"/>
                <a:cs typeface="Arial" panose="020B0604020202020204" pitchFamily="34" charset="0"/>
              </a:rPr>
              <a:t>del Gasto Federalizado en el Contexto de las Actividades del Grupo de Trabajo de Coordinación para la Fiscalización</a:t>
            </a:r>
            <a:r>
              <a:rPr lang="es-ES" sz="4000" b="1"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57821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0072" y="1069266"/>
            <a:ext cx="3611695" cy="343510"/>
          </a:xfrm>
        </p:spPr>
        <p:txBody>
          <a:bodyPr>
            <a:normAutofit fontScale="90000"/>
          </a:bodyPr>
          <a:lstStyle/>
          <a:p>
            <a:r>
              <a:rPr lang="es-MX" sz="2700" b="1" dirty="0" smtClean="0">
                <a:latin typeface="Arial" panose="020B0604020202020204" pitchFamily="34" charset="0"/>
                <a:cs typeface="Arial" panose="020B0604020202020204" pitchFamily="34" charset="0"/>
              </a:rPr>
              <a:t>Mapa de Fiscalización</a:t>
            </a:r>
            <a:r>
              <a:rPr lang="es-MX" dirty="0">
                <a:latin typeface="Arial" panose="020B0604020202020204" pitchFamily="34" charset="0"/>
                <a:cs typeface="Arial" panose="020B0604020202020204" pitchFamily="34" charset="0"/>
              </a:rPr>
              <a:t/>
            </a:r>
            <a:br>
              <a:rPr lang="es-MX" dirty="0">
                <a:latin typeface="Arial" panose="020B0604020202020204" pitchFamily="34" charset="0"/>
                <a:cs typeface="Arial" panose="020B0604020202020204" pitchFamily="34" charset="0"/>
              </a:rPr>
            </a:br>
            <a:endParaRPr lang="es-MX" dirty="0">
              <a:latin typeface="Arial" panose="020B0604020202020204" pitchFamily="34" charset="0"/>
              <a:cs typeface="Arial" panose="020B0604020202020204" pitchFamily="34" charset="0"/>
            </a:endParaRPr>
          </a:p>
        </p:txBody>
      </p:sp>
      <p:cxnSp>
        <p:nvCxnSpPr>
          <p:cNvPr id="4" name="Conector recto 3"/>
          <p:cNvCxnSpPr>
            <a:stCxn id="2" idx="1"/>
          </p:cNvCxnSpPr>
          <p:nvPr/>
        </p:nvCxnSpPr>
        <p:spPr>
          <a:xfrm flipV="1">
            <a:off x="5220072" y="1177279"/>
            <a:ext cx="348972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3" name="Diagrama 2"/>
          <p:cNvGraphicFramePr/>
          <p:nvPr>
            <p:extLst>
              <p:ext uri="{D42A27DB-BD31-4B8C-83A1-F6EECF244321}">
                <p14:modId xmlns:p14="http://schemas.microsoft.com/office/powerpoint/2010/main" val="929325497"/>
              </p:ext>
            </p:extLst>
          </p:nvPr>
        </p:nvGraphicFramePr>
        <p:xfrm>
          <a:off x="539552" y="1412776"/>
          <a:ext cx="817024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886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611560" y="1196752"/>
            <a:ext cx="7911885" cy="5039585"/>
          </a:xfrm>
          <a:prstGeom prst="rect">
            <a:avLst/>
          </a:prstGeom>
        </p:spPr>
        <p:txBody>
          <a:bodyPr wrap="square">
            <a:spAutoFit/>
          </a:bodyPr>
          <a:lstStyle/>
          <a:p>
            <a:pPr algn="just">
              <a:lnSpc>
                <a:spcPct val="107000"/>
              </a:lnSpc>
              <a:spcAft>
                <a:spcPts val="800"/>
              </a:spcAft>
            </a:pPr>
            <a:r>
              <a:rPr lang="es-MX" sz="2400" b="1" dirty="0" smtClean="0">
                <a:latin typeface="Arial Black" panose="020B0A04020102020204" pitchFamily="34" charset="0"/>
                <a:ea typeface="Calibri" panose="020F0502020204030204" pitchFamily="34" charset="0"/>
                <a:cs typeface="Arial" panose="020B0604020202020204" pitchFamily="34" charset="0"/>
              </a:rPr>
              <a:t>Mapa de Fiscalización</a:t>
            </a:r>
            <a:r>
              <a:rPr lang="es-MX" sz="2400" b="1" dirty="0" smtClean="0">
                <a:latin typeface="Arial" panose="020B0604020202020204" pitchFamily="34" charset="0"/>
                <a:ea typeface="Calibri" panose="020F0502020204030204" pitchFamily="34" charset="0"/>
                <a:cs typeface="Arial" panose="020B0604020202020204" pitchFamily="34" charset="0"/>
              </a:rPr>
              <a:t>: Registro de Información </a:t>
            </a:r>
            <a:r>
              <a:rPr lang="es-ES" sz="2400" b="1" dirty="0" smtClean="0">
                <a:latin typeface="Arial" panose="020B0604020202020204" pitchFamily="34" charset="0"/>
                <a:cs typeface="Arial" panose="020B0604020202020204" pitchFamily="34" charset="0"/>
              </a:rPr>
              <a:t>sustantiva </a:t>
            </a:r>
            <a:r>
              <a:rPr lang="es-ES" sz="2400" b="1" dirty="0">
                <a:latin typeface="Arial" panose="020B0604020202020204" pitchFamily="34" charset="0"/>
                <a:cs typeface="Arial" panose="020B0604020202020204" pitchFamily="34" charset="0"/>
              </a:rPr>
              <a:t>de las auditorías programadas </a:t>
            </a:r>
            <a:r>
              <a:rPr lang="es-ES" sz="2400" b="1" dirty="0" smtClean="0">
                <a:latin typeface="Arial" panose="020B0604020202020204" pitchFamily="34" charset="0"/>
                <a:cs typeface="Arial" panose="020B0604020202020204" pitchFamily="34" charset="0"/>
              </a:rPr>
              <a:t>y  </a:t>
            </a:r>
            <a:r>
              <a:rPr lang="es-ES" sz="2400" b="1" dirty="0">
                <a:latin typeface="Arial" panose="020B0604020202020204" pitchFamily="34" charset="0"/>
                <a:cs typeface="Arial" panose="020B0604020202020204" pitchFamily="34" charset="0"/>
              </a:rPr>
              <a:t>realizadas por los integrantes del Sistema Nacional de Fiscalización (SNF), </a:t>
            </a:r>
            <a:r>
              <a:rPr lang="es-ES" sz="2400" b="1" dirty="0" smtClean="0">
                <a:latin typeface="Arial" panose="020B0604020202020204" pitchFamily="34" charset="0"/>
                <a:cs typeface="Arial" panose="020B0604020202020204" pitchFamily="34" charset="0"/>
              </a:rPr>
              <a:t>que permite </a:t>
            </a:r>
            <a:r>
              <a:rPr lang="es-ES" sz="2400" b="1" dirty="0">
                <a:latin typeface="Arial" panose="020B0604020202020204" pitchFamily="34" charset="0"/>
                <a:cs typeface="Arial" panose="020B0604020202020204" pitchFamily="34" charset="0"/>
              </a:rPr>
              <a:t>conocer la cobertura y alcance de la fiscalización al gasto federalizado, así como, en su caso, la duplicidad u omisión de revisiones</a:t>
            </a:r>
            <a:r>
              <a:rPr lang="es-ES" sz="2400" b="1" dirty="0" smtClean="0">
                <a:latin typeface="Arial" panose="020B0604020202020204" pitchFamily="34" charset="0"/>
                <a:cs typeface="Arial" panose="020B0604020202020204" pitchFamily="34" charset="0"/>
              </a:rPr>
              <a:t>.</a:t>
            </a:r>
          </a:p>
          <a:p>
            <a:pPr algn="just">
              <a:lnSpc>
                <a:spcPct val="107000"/>
              </a:lnSpc>
              <a:spcAft>
                <a:spcPts val="800"/>
              </a:spcAft>
            </a:pPr>
            <a:r>
              <a:rPr lang="es-ES" sz="2400" b="1" dirty="0" smtClean="0">
                <a:latin typeface="Arial" panose="020B0604020202020204" pitchFamily="34" charset="0"/>
                <a:cs typeface="Arial" panose="020B0604020202020204" pitchFamily="34" charset="0"/>
              </a:rPr>
              <a:t>Este </a:t>
            </a:r>
            <a:r>
              <a:rPr lang="es-ES" sz="2400" b="1" dirty="0">
                <a:latin typeface="Arial" panose="020B0604020202020204" pitchFamily="34" charset="0"/>
                <a:cs typeface="Arial" panose="020B0604020202020204" pitchFamily="34" charset="0"/>
              </a:rPr>
              <a:t>documento coadyuvará a definir </a:t>
            </a:r>
            <a:r>
              <a:rPr lang="es-ES" sz="2400" b="1" dirty="0" smtClean="0">
                <a:latin typeface="Arial" panose="020B0604020202020204" pitchFamily="34" charset="0"/>
                <a:cs typeface="Arial" panose="020B0604020202020204" pitchFamily="34" charset="0"/>
              </a:rPr>
              <a:t>una </a:t>
            </a:r>
            <a:r>
              <a:rPr lang="es-ES" sz="2400" b="1" dirty="0">
                <a:latin typeface="Arial" panose="020B0604020202020204" pitchFamily="34" charset="0"/>
                <a:cs typeface="Arial" panose="020B0604020202020204" pitchFamily="34" charset="0"/>
              </a:rPr>
              <a:t>estrategia de fiscalización </a:t>
            </a:r>
            <a:r>
              <a:rPr lang="es-ES" sz="2400" b="1" dirty="0" smtClean="0">
                <a:latin typeface="Arial" panose="020B0604020202020204" pitchFamily="34" charset="0"/>
                <a:cs typeface="Arial" panose="020B0604020202020204" pitchFamily="34" charset="0"/>
              </a:rPr>
              <a:t>coordinada del gasto federalizado, de </a:t>
            </a:r>
            <a:r>
              <a:rPr lang="es-ES" sz="2400" b="1" dirty="0">
                <a:latin typeface="Arial" panose="020B0604020202020204" pitchFamily="34" charset="0"/>
                <a:cs typeface="Arial" panose="020B0604020202020204" pitchFamily="34" charset="0"/>
              </a:rPr>
              <a:t>los participantes en el </a:t>
            </a:r>
            <a:r>
              <a:rPr lang="es-ES" sz="2400" b="1" dirty="0" smtClean="0">
                <a:latin typeface="Arial" panose="020B0604020202020204" pitchFamily="34" charset="0"/>
                <a:cs typeface="Arial" panose="020B0604020202020204" pitchFamily="34" charset="0"/>
              </a:rPr>
              <a:t>SNF.</a:t>
            </a:r>
          </a:p>
          <a:p>
            <a:pPr algn="just">
              <a:lnSpc>
                <a:spcPct val="107000"/>
              </a:lnSpc>
              <a:spcAft>
                <a:spcPts val="800"/>
              </a:spcAft>
            </a:pPr>
            <a:r>
              <a:rPr lang="es-ES" sz="2400" b="1" dirty="0" smtClean="0">
                <a:latin typeface="Arial" panose="020B0604020202020204" pitchFamily="34" charset="0"/>
                <a:cs typeface="Arial" panose="020B0604020202020204" pitchFamily="34" charset="0"/>
              </a:rPr>
              <a:t>Para el registro de la información se acordó en el Grupo de Trabajo el formato a utilizar.</a:t>
            </a:r>
          </a:p>
        </p:txBody>
      </p:sp>
    </p:spTree>
    <p:extLst>
      <p:ext uri="{BB962C8B-B14F-4D97-AF65-F5344CB8AC3E}">
        <p14:creationId xmlns:p14="http://schemas.microsoft.com/office/powerpoint/2010/main" val="1956954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CuadroTexto"/>
          <p:cNvSpPr txBox="1"/>
          <p:nvPr/>
        </p:nvSpPr>
        <p:spPr>
          <a:xfrm>
            <a:off x="5497337" y="326630"/>
            <a:ext cx="2408032" cy="346249"/>
          </a:xfrm>
          <a:prstGeom prst="rect">
            <a:avLst/>
          </a:prstGeom>
          <a:noFill/>
        </p:spPr>
        <p:txBody>
          <a:bodyPr wrap="none" rtlCol="0">
            <a:spAutoFit/>
          </a:bodyPr>
          <a:lstStyle/>
          <a:p>
            <a:pPr fontAlgn="base">
              <a:spcBef>
                <a:spcPct val="0"/>
              </a:spcBef>
              <a:spcAft>
                <a:spcPct val="0"/>
              </a:spcAft>
            </a:pPr>
            <a:r>
              <a:rPr lang="es-MX" sz="1650" b="1" dirty="0">
                <a:solidFill>
                  <a:srgbClr val="00204E"/>
                </a:solidFill>
                <a:latin typeface="Arial"/>
              </a:rPr>
              <a:t>Mapa de Fiscalización</a:t>
            </a:r>
          </a:p>
        </p:txBody>
      </p:sp>
      <p:graphicFrame>
        <p:nvGraphicFramePr>
          <p:cNvPr id="3" name="Tabla 2"/>
          <p:cNvGraphicFramePr>
            <a:graphicFrameLocks noGrp="1"/>
          </p:cNvGraphicFramePr>
          <p:nvPr>
            <p:extLst/>
          </p:nvPr>
        </p:nvGraphicFramePr>
        <p:xfrm>
          <a:off x="107504" y="712694"/>
          <a:ext cx="8784976" cy="6154551"/>
        </p:xfrm>
        <a:graphic>
          <a:graphicData uri="http://schemas.openxmlformats.org/drawingml/2006/table">
            <a:tbl>
              <a:tblPr/>
              <a:tblGrid>
                <a:gridCol w="1246205">
                  <a:extLst>
                    <a:ext uri="{9D8B030D-6E8A-4147-A177-3AD203B41FA5}">
                      <a16:colId xmlns:a16="http://schemas.microsoft.com/office/drawing/2014/main" val="3325488911"/>
                    </a:ext>
                  </a:extLst>
                </a:gridCol>
                <a:gridCol w="217081">
                  <a:extLst>
                    <a:ext uri="{9D8B030D-6E8A-4147-A177-3AD203B41FA5}">
                      <a16:colId xmlns:a16="http://schemas.microsoft.com/office/drawing/2014/main" val="55651712"/>
                    </a:ext>
                  </a:extLst>
                </a:gridCol>
                <a:gridCol w="1056994">
                  <a:extLst>
                    <a:ext uri="{9D8B030D-6E8A-4147-A177-3AD203B41FA5}">
                      <a16:colId xmlns:a16="http://schemas.microsoft.com/office/drawing/2014/main" val="2874106659"/>
                    </a:ext>
                  </a:extLst>
                </a:gridCol>
                <a:gridCol w="403633">
                  <a:extLst>
                    <a:ext uri="{9D8B030D-6E8A-4147-A177-3AD203B41FA5}">
                      <a16:colId xmlns:a16="http://schemas.microsoft.com/office/drawing/2014/main" val="118272531"/>
                    </a:ext>
                  </a:extLst>
                </a:gridCol>
                <a:gridCol w="604479">
                  <a:extLst>
                    <a:ext uri="{9D8B030D-6E8A-4147-A177-3AD203B41FA5}">
                      <a16:colId xmlns:a16="http://schemas.microsoft.com/office/drawing/2014/main" val="1403252141"/>
                    </a:ext>
                  </a:extLst>
                </a:gridCol>
                <a:gridCol w="275840">
                  <a:extLst>
                    <a:ext uri="{9D8B030D-6E8A-4147-A177-3AD203B41FA5}">
                      <a16:colId xmlns:a16="http://schemas.microsoft.com/office/drawing/2014/main" val="3522468108"/>
                    </a:ext>
                  </a:extLst>
                </a:gridCol>
                <a:gridCol w="741321">
                  <a:extLst>
                    <a:ext uri="{9D8B030D-6E8A-4147-A177-3AD203B41FA5}">
                      <a16:colId xmlns:a16="http://schemas.microsoft.com/office/drawing/2014/main" val="3468717037"/>
                    </a:ext>
                  </a:extLst>
                </a:gridCol>
                <a:gridCol w="1262562">
                  <a:extLst>
                    <a:ext uri="{9D8B030D-6E8A-4147-A177-3AD203B41FA5}">
                      <a16:colId xmlns:a16="http://schemas.microsoft.com/office/drawing/2014/main" val="452519712"/>
                    </a:ext>
                  </a:extLst>
                </a:gridCol>
                <a:gridCol w="1104653">
                  <a:extLst>
                    <a:ext uri="{9D8B030D-6E8A-4147-A177-3AD203B41FA5}">
                      <a16:colId xmlns:a16="http://schemas.microsoft.com/office/drawing/2014/main" val="3091097617"/>
                    </a:ext>
                  </a:extLst>
                </a:gridCol>
                <a:gridCol w="936104">
                  <a:extLst>
                    <a:ext uri="{9D8B030D-6E8A-4147-A177-3AD203B41FA5}">
                      <a16:colId xmlns:a16="http://schemas.microsoft.com/office/drawing/2014/main" val="647428729"/>
                    </a:ext>
                  </a:extLst>
                </a:gridCol>
                <a:gridCol w="936104">
                  <a:extLst>
                    <a:ext uri="{9D8B030D-6E8A-4147-A177-3AD203B41FA5}">
                      <a16:colId xmlns:a16="http://schemas.microsoft.com/office/drawing/2014/main" val="1961644179"/>
                    </a:ext>
                  </a:extLst>
                </a:gridCol>
              </a:tblGrid>
              <a:tr h="1113077">
                <a:tc gridSpan="11">
                  <a:txBody>
                    <a:bodyPr/>
                    <a:lstStyle/>
                    <a:p>
                      <a:pPr algn="ctr" fontAlgn="ctr"/>
                      <a:r>
                        <a:rPr lang="es-MX" sz="2000" b="1" i="0" u="none" strike="noStrike" dirty="0">
                          <a:solidFill>
                            <a:srgbClr val="000000"/>
                          </a:solidFill>
                          <a:effectLst/>
                          <a:latin typeface="Arial Narrow" panose="020B0606020202030204" pitchFamily="34" charset="0"/>
                        </a:rPr>
                        <a:t>MAPA DE FISCALIZACIÓN DEL GASTO FEDERALIZADO</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PROGRAMA DE AUDITORÍAS, CP 2016</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Estado de _____________</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Nombre de la Entidad Auditora: (1)</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(Miles de pesos)</a:t>
                      </a:r>
                    </a:p>
                  </a:txBody>
                  <a:tcPr marL="3680" marR="3680" marT="3680"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416933299"/>
                  </a:ext>
                </a:extLst>
              </a:tr>
              <a:tr h="2775991">
                <a:tc>
                  <a:txBody>
                    <a:bodyPr/>
                    <a:lstStyle/>
                    <a:p>
                      <a:pPr algn="ctr" fontAlgn="ctr"/>
                      <a:r>
                        <a:rPr lang="es-MX" sz="2000" b="1" i="0" u="none" strike="noStrike" dirty="0">
                          <a:solidFill>
                            <a:srgbClr val="FFFFFF"/>
                          </a:solidFill>
                          <a:effectLst/>
                          <a:latin typeface="Arial Narrow" panose="020B0606020202030204" pitchFamily="34" charset="0"/>
                        </a:rPr>
                        <a:t>Clave Fondo o </a:t>
                      </a:r>
                      <a:r>
                        <a:rPr lang="es-MX" sz="2000" b="1" i="0" u="none" strike="noStrike" dirty="0" smtClean="0">
                          <a:solidFill>
                            <a:srgbClr val="FFFFFF"/>
                          </a:solidFill>
                          <a:effectLst/>
                          <a:latin typeface="Arial Narrow" panose="020B0606020202030204" pitchFamily="34" charset="0"/>
                        </a:rPr>
                        <a:t>Programa</a:t>
                      </a:r>
                      <a:br>
                        <a:rPr lang="es-MX" sz="2000" b="1" i="0" u="none" strike="noStrike" dirty="0" smtClean="0">
                          <a:solidFill>
                            <a:srgbClr val="FFFFFF"/>
                          </a:solidFill>
                          <a:effectLst/>
                          <a:latin typeface="Arial Narrow" panose="020B0606020202030204" pitchFamily="34" charset="0"/>
                        </a:rPr>
                      </a:br>
                      <a:r>
                        <a:rPr lang="es-MX" sz="2000" b="1" i="0" u="none" strike="noStrike" dirty="0" smtClean="0">
                          <a:solidFill>
                            <a:srgbClr val="FFFFFF"/>
                          </a:solidFill>
                          <a:effectLst/>
                          <a:latin typeface="Arial Narrow" panose="020B0606020202030204" pitchFamily="34" charset="0"/>
                        </a:rPr>
                        <a:t>(2)</a:t>
                      </a:r>
                      <a:endParaRPr lang="es-MX" sz="2000" b="1" i="0" u="none" strike="noStrike" dirty="0">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2">
                  <a:txBody>
                    <a:bodyPr/>
                    <a:lstStyle/>
                    <a:p>
                      <a:pPr algn="ctr" fontAlgn="ctr"/>
                      <a:r>
                        <a:rPr lang="es-MX" sz="2000" b="1" i="0" u="none" strike="noStrike" dirty="0">
                          <a:solidFill>
                            <a:srgbClr val="FFFFFF"/>
                          </a:solidFill>
                          <a:effectLst/>
                          <a:latin typeface="Arial Narrow" panose="020B0606020202030204" pitchFamily="34" charset="0"/>
                        </a:rPr>
                        <a:t>Fondo o </a:t>
                      </a:r>
                      <a:r>
                        <a:rPr lang="es-MX" sz="2000" b="1" i="0" u="none" strike="noStrike" dirty="0" smtClean="0">
                          <a:solidFill>
                            <a:srgbClr val="FFFFFF"/>
                          </a:solidFill>
                          <a:effectLst/>
                          <a:latin typeface="Arial Narrow" panose="020B0606020202030204" pitchFamily="34" charset="0"/>
                        </a:rPr>
                        <a:t>Programa</a:t>
                      </a:r>
                      <a:br>
                        <a:rPr lang="es-MX" sz="2000" b="1" i="0" u="none" strike="noStrike" dirty="0" smtClean="0">
                          <a:solidFill>
                            <a:srgbClr val="FFFFFF"/>
                          </a:solidFill>
                          <a:effectLst/>
                          <a:latin typeface="Arial Narrow" panose="020B0606020202030204" pitchFamily="34" charset="0"/>
                        </a:rPr>
                      </a:br>
                      <a:r>
                        <a:rPr lang="es-MX" sz="2000" b="1" i="0" u="none" strike="noStrike" dirty="0" smtClean="0">
                          <a:solidFill>
                            <a:srgbClr val="FFFFFF"/>
                          </a:solidFill>
                          <a:effectLst/>
                          <a:latin typeface="Arial Narrow" panose="020B0606020202030204" pitchFamily="34" charset="0"/>
                        </a:rPr>
                        <a:t>(3)</a:t>
                      </a:r>
                      <a:endParaRPr lang="es-MX" sz="2000" b="1" i="0" u="none" strike="noStrike" dirty="0">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hMerge="1">
                  <a:txBody>
                    <a:bodyPr/>
                    <a:lstStyle/>
                    <a:p>
                      <a:endParaRPr lang="es-MX"/>
                    </a:p>
                  </a:txBody>
                  <a:tcPr/>
                </a:tc>
                <a:tc gridSpan="2">
                  <a:txBody>
                    <a:bodyPr/>
                    <a:lstStyle/>
                    <a:p>
                      <a:pPr algn="ctr" fontAlgn="ctr"/>
                      <a:r>
                        <a:rPr lang="es-MX" sz="2000" b="1" i="0" u="none" strike="noStrike" dirty="0">
                          <a:solidFill>
                            <a:srgbClr val="FFFFFF"/>
                          </a:solidFill>
                          <a:effectLst/>
                          <a:latin typeface="Arial Narrow" panose="020B0606020202030204" pitchFamily="34" charset="0"/>
                        </a:rPr>
                        <a:t>Importe Asignado</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(4)</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hMerge="1">
                  <a:txBody>
                    <a:bodyPr/>
                    <a:lstStyle/>
                    <a:p>
                      <a:pPr algn="ctr" fontAlgn="ctr"/>
                      <a:endParaRPr lang="es-MX" sz="2000" b="1" i="0" u="none" strike="noStrike" dirty="0">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2">
                  <a:txBody>
                    <a:bodyPr/>
                    <a:lstStyle/>
                    <a:p>
                      <a:pPr algn="ctr" fontAlgn="ctr"/>
                      <a:r>
                        <a:rPr lang="es-MX" sz="2000" b="1" i="0" u="none" strike="noStrike" dirty="0">
                          <a:solidFill>
                            <a:srgbClr val="FFFFFF"/>
                          </a:solidFill>
                          <a:effectLst/>
                          <a:latin typeface="Arial Narrow" panose="020B0606020202030204" pitchFamily="34" charset="0"/>
                        </a:rPr>
                        <a:t>Número oficial de Auditoría</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(5)</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hMerge="1">
                  <a:txBody>
                    <a:bodyPr/>
                    <a:lstStyle/>
                    <a:p>
                      <a:pPr algn="ctr" fontAlgn="ctr"/>
                      <a:endParaRPr lang="es-MX" sz="2000" b="1" i="0" u="none" strike="noStrike" dirty="0">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2000" b="1" i="0" u="none" strike="noStrike" dirty="0">
                          <a:solidFill>
                            <a:srgbClr val="FFFFFF"/>
                          </a:solidFill>
                          <a:effectLst/>
                          <a:latin typeface="Arial Narrow" panose="020B0606020202030204" pitchFamily="34" charset="0"/>
                        </a:rPr>
                        <a:t>Entidad Fiscalizada</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(Gobierno del Estado, Municipio de  …., Universidad de …..)</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(6)</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2000" b="1" i="0" u="none" strike="noStrike" dirty="0">
                          <a:solidFill>
                            <a:srgbClr val="FFFFFF"/>
                          </a:solidFill>
                          <a:effectLst/>
                          <a:latin typeface="Arial Narrow" panose="020B0606020202030204" pitchFamily="34" charset="0"/>
                        </a:rPr>
                        <a:t>Universo Seleccionado</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(7)</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2000" b="1" i="0" u="none" strike="noStrike" dirty="0">
                          <a:solidFill>
                            <a:srgbClr val="FFFFFF"/>
                          </a:solidFill>
                          <a:effectLst/>
                          <a:latin typeface="Arial Narrow" panose="020B0606020202030204" pitchFamily="34" charset="0"/>
                        </a:rPr>
                        <a:t>Muestra Auditada</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(8)</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2000" b="1" i="0" u="none" strike="noStrike" dirty="0">
                          <a:solidFill>
                            <a:srgbClr val="FFFFFF"/>
                          </a:solidFill>
                          <a:effectLst/>
                          <a:latin typeface="Arial Narrow" panose="020B0606020202030204" pitchFamily="34" charset="0"/>
                        </a:rPr>
                        <a:t>Alcance</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(9)</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(8/7)</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extLst>
                  <a:ext uri="{0D108BD9-81ED-4DB2-BD59-A6C34878D82A}">
                    <a16:rowId xmlns:a16="http://schemas.microsoft.com/office/drawing/2014/main" val="1793840135"/>
                  </a:ext>
                </a:extLst>
              </a:tr>
              <a:tr h="226184">
                <a:tc gridSpan="3">
                  <a:txBody>
                    <a:bodyPr/>
                    <a:lstStyle/>
                    <a:p>
                      <a:pPr algn="ctr" fontAlgn="ctr"/>
                      <a:r>
                        <a:rPr lang="es-MX" sz="2000" b="1" i="0" u="none" strike="noStrike" dirty="0">
                          <a:solidFill>
                            <a:srgbClr val="FFFFFF"/>
                          </a:solidFill>
                          <a:effectLst/>
                          <a:latin typeface="Arial Narrow" panose="020B0606020202030204" pitchFamily="34" charset="0"/>
                        </a:rPr>
                        <a:t>Total general</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hMerge="1">
                  <a:txBody>
                    <a:bodyPr/>
                    <a:lstStyle/>
                    <a:p>
                      <a:endParaRPr lang="es-MX"/>
                    </a:p>
                  </a:txBody>
                  <a:tcPr/>
                </a:tc>
                <a:tc hMerge="1">
                  <a:txBody>
                    <a:bodyPr/>
                    <a:lstStyle/>
                    <a:p>
                      <a:endParaRPr lang="es-MX"/>
                    </a:p>
                  </a:txBody>
                  <a:tcPr/>
                </a:tc>
                <a:tc gridSpan="2">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hMerge="1">
                  <a:txBody>
                    <a:bodyPr/>
                    <a:lstStyle/>
                    <a:p>
                      <a:pPr algn="l" fontAlgn="ctr"/>
                      <a:endParaRPr lang="es-MX" sz="1200" b="1" i="0" u="none" strike="noStrike">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gridSpan="2">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hMerge="1">
                  <a:txBody>
                    <a:bodyPr/>
                    <a:lstStyle/>
                    <a:p>
                      <a:pPr algn="l" fontAlgn="ctr"/>
                      <a:endParaRPr lang="es-MX" sz="1200" b="1" i="0" u="none" strike="noStrike" dirty="0">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extLst>
                  <a:ext uri="{0D108BD9-81ED-4DB2-BD59-A6C34878D82A}">
                    <a16:rowId xmlns:a16="http://schemas.microsoft.com/office/drawing/2014/main" val="784369625"/>
                  </a:ext>
                </a:extLst>
              </a:tr>
              <a:tr h="226184">
                <a:tc gridSpan="3">
                  <a:txBody>
                    <a:bodyPr/>
                    <a:lstStyle/>
                    <a:p>
                      <a:pPr algn="l" fontAlgn="ctr"/>
                      <a:r>
                        <a:rPr lang="es-MX" sz="2000" b="1" i="0" u="none" strike="noStrike" dirty="0">
                          <a:solidFill>
                            <a:srgbClr val="FFFFFF"/>
                          </a:solidFill>
                          <a:effectLst/>
                          <a:latin typeface="Arial Narrow" panose="020B0606020202030204" pitchFamily="34" charset="0"/>
                        </a:rPr>
                        <a:t>Aportaciones</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hMerge="1">
                  <a:txBody>
                    <a:bodyPr/>
                    <a:lstStyle/>
                    <a:p>
                      <a:endParaRPr lang="es-MX"/>
                    </a:p>
                  </a:txBody>
                  <a:tcPr/>
                </a:tc>
                <a:tc hMerge="1">
                  <a:txBody>
                    <a:bodyPr/>
                    <a:lstStyle/>
                    <a:p>
                      <a:endParaRPr lang="es-MX"/>
                    </a:p>
                  </a:txBody>
                  <a:tcPr/>
                </a:tc>
                <a:tc gridSpan="2">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hMerge="1">
                  <a:txBody>
                    <a:bodyPr/>
                    <a:lstStyle/>
                    <a:p>
                      <a:pPr algn="l" fontAlgn="ctr"/>
                      <a:endParaRPr lang="es-MX" sz="1200" b="1" i="0" u="none" strike="noStrike">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gridSpan="2">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hMerge="1">
                  <a:txBody>
                    <a:bodyPr/>
                    <a:lstStyle/>
                    <a:p>
                      <a:pPr algn="l" fontAlgn="ctr"/>
                      <a:endParaRPr lang="es-MX" sz="1200" b="1" i="0" u="none" strike="noStrike">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extLst>
                  <a:ext uri="{0D108BD9-81ED-4DB2-BD59-A6C34878D82A}">
                    <a16:rowId xmlns:a16="http://schemas.microsoft.com/office/drawing/2014/main" val="1614230887"/>
                  </a:ext>
                </a:extLst>
              </a:tr>
              <a:tr h="226184">
                <a:tc>
                  <a:txBody>
                    <a:bodyPr/>
                    <a:lstStyle/>
                    <a:p>
                      <a:pPr algn="ctr" fontAlgn="ctr"/>
                      <a:r>
                        <a:rPr lang="es-MX" sz="20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gridSpan="6">
                  <a:txBody>
                    <a:bodyPr/>
                    <a:lstStyle/>
                    <a:p>
                      <a:pPr algn="l" fontAlgn="ctr"/>
                      <a:r>
                        <a:rPr lang="es-MX" sz="2000" b="1" i="0" u="none" strike="noStrike" dirty="0">
                          <a:solidFill>
                            <a:srgbClr val="FFFFFF"/>
                          </a:solidFill>
                          <a:effectLst/>
                          <a:latin typeface="Arial Narrow" panose="020B0606020202030204" pitchFamily="34" charset="0"/>
                        </a:rPr>
                        <a:t>Ramo General </a:t>
                      </a:r>
                      <a:r>
                        <a:rPr lang="es-MX" sz="2000" b="1" i="0" u="none" strike="noStrike" dirty="0" smtClean="0">
                          <a:solidFill>
                            <a:srgbClr val="FFFFFF"/>
                          </a:solidFill>
                          <a:effectLst/>
                          <a:latin typeface="Arial Narrow" panose="020B0606020202030204" pitchFamily="34" charset="0"/>
                        </a:rPr>
                        <a:t>33</a:t>
                      </a:r>
                      <a:endParaRPr lang="es-MX" sz="2000" b="1" i="0" u="none" strike="noStrike" dirty="0">
                        <a:solidFill>
                          <a:srgbClr val="FFFFFF"/>
                        </a:solidFill>
                        <a:effectLst/>
                        <a:latin typeface="Arial Narrow" panose="020B0606020202030204" pitchFamily="34" charset="0"/>
                      </a:endParaRP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hMerge="1">
                  <a:txBody>
                    <a:bodyPr/>
                    <a:lstStyle/>
                    <a:p>
                      <a:endParaRPr lang="es-MX"/>
                    </a:p>
                  </a:txBody>
                  <a:tcPr/>
                </a:tc>
                <a:tc hMerge="1">
                  <a:txBody>
                    <a:bodyPr/>
                    <a:lstStyle/>
                    <a:p>
                      <a:endParaRPr lang="es-MX"/>
                    </a:p>
                  </a:txBody>
                  <a:tcPr/>
                </a:tc>
                <a:tc hMerge="1">
                  <a:txBody>
                    <a:bodyPr/>
                    <a:lstStyle/>
                    <a:p>
                      <a:pPr algn="l" fontAlgn="ctr"/>
                      <a:endParaRPr lang="es-MX" sz="1600" b="1" i="0" u="none" strike="noStrike" dirty="0">
                        <a:solidFill>
                          <a:srgbClr val="FFFFFF"/>
                        </a:solidFill>
                        <a:effectLst/>
                        <a:latin typeface="Arial Narrow" panose="020B0606020202030204" pitchFamily="34" charset="0"/>
                      </a:endParaRPr>
                    </a:p>
                  </a:txBody>
                  <a:tcPr marL="4906" marR="4906" marT="49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hMerge="1">
                  <a:txBody>
                    <a:bodyPr/>
                    <a:lstStyle/>
                    <a:p>
                      <a:endParaRPr lang="es-MX"/>
                    </a:p>
                  </a:txBody>
                  <a:tcPr/>
                </a:tc>
                <a:tc hMerge="1">
                  <a:txBody>
                    <a:bodyPr/>
                    <a:lstStyle/>
                    <a:p>
                      <a:pPr algn="l" fontAlgn="ctr"/>
                      <a:endParaRPr lang="es-MX" sz="1600" b="1" i="0" u="none" strike="noStrike" dirty="0">
                        <a:solidFill>
                          <a:srgbClr val="FFFFFF"/>
                        </a:solidFill>
                        <a:effectLst/>
                        <a:latin typeface="Arial Narrow" panose="020B0606020202030204" pitchFamily="34" charset="0"/>
                      </a:endParaRPr>
                    </a:p>
                  </a:txBody>
                  <a:tcPr marL="4906" marR="4906" marT="490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extLst>
                  <a:ext uri="{0D108BD9-81ED-4DB2-BD59-A6C34878D82A}">
                    <a16:rowId xmlns:a16="http://schemas.microsoft.com/office/drawing/2014/main" val="3828839914"/>
                  </a:ext>
                </a:extLst>
              </a:tr>
              <a:tr h="226184">
                <a:tc>
                  <a:txBody>
                    <a:bodyPr/>
                    <a:lstStyle/>
                    <a:p>
                      <a:pPr algn="ctr" fontAlgn="ctr"/>
                      <a:r>
                        <a:rPr lang="es-MX" sz="2000" b="0" i="0" u="none" strike="noStrike" dirty="0">
                          <a:solidFill>
                            <a:srgbClr val="000000"/>
                          </a:solidFill>
                          <a:effectLst/>
                          <a:latin typeface="Arial Narrow" panose="020B0606020202030204" pitchFamily="34" charset="0"/>
                        </a:rPr>
                        <a:t>1</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20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ctr"/>
                      <a:r>
                        <a:rPr lang="es-MX" sz="2000" b="0" i="0" u="none" strike="noStrike" dirty="0">
                          <a:solidFill>
                            <a:srgbClr val="000000"/>
                          </a:solidFill>
                          <a:effectLst/>
                          <a:latin typeface="Arial Narrow" panose="020B0606020202030204" pitchFamily="34" charset="0"/>
                        </a:rPr>
                        <a:t>FONE</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MX"/>
                    </a:p>
                  </a:txBody>
                  <a:tcPr/>
                </a:tc>
                <a:tc gridSpan="2">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MX"/>
                    </a:p>
                  </a:txBody>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37887149"/>
                  </a:ext>
                </a:extLst>
              </a:tr>
              <a:tr h="226184">
                <a:tc>
                  <a:txBody>
                    <a:bodyPr/>
                    <a:lstStyle/>
                    <a:p>
                      <a:pPr algn="ctr" fontAlgn="ctr"/>
                      <a:r>
                        <a:rPr lang="es-MX" sz="2000" b="0" i="0" u="none" strike="noStrike" dirty="0">
                          <a:solidFill>
                            <a:srgbClr val="000000"/>
                          </a:solidFill>
                          <a:effectLst/>
                          <a:latin typeface="Arial Narrow" panose="020B0606020202030204" pitchFamily="34" charset="0"/>
                        </a:rPr>
                        <a:t>2</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20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ctr"/>
                      <a:r>
                        <a:rPr lang="es-MX" sz="2000" b="0" i="0" u="none" strike="noStrike" dirty="0">
                          <a:solidFill>
                            <a:srgbClr val="000000"/>
                          </a:solidFill>
                          <a:effectLst/>
                          <a:latin typeface="Arial Narrow" panose="020B0606020202030204" pitchFamily="34" charset="0"/>
                        </a:rPr>
                        <a:t>FASSA</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MX"/>
                    </a:p>
                  </a:txBody>
                  <a:tcPr/>
                </a:tc>
                <a:tc gridSpan="2">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MX"/>
                    </a:p>
                  </a:txBody>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9721632"/>
                  </a:ext>
                </a:extLst>
              </a:tr>
              <a:tr h="226184">
                <a:tc>
                  <a:txBody>
                    <a:bodyPr/>
                    <a:lstStyle/>
                    <a:p>
                      <a:pPr algn="ctr" fontAlgn="ctr"/>
                      <a:r>
                        <a:rPr lang="es-MX" sz="2000" b="0" i="0" u="none" strike="noStrike" dirty="0">
                          <a:solidFill>
                            <a:srgbClr val="000000"/>
                          </a:solidFill>
                          <a:effectLst/>
                          <a:latin typeface="Arial Narrow" panose="020B0606020202030204" pitchFamily="34" charset="0"/>
                        </a:rPr>
                        <a:t>3</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20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ctr"/>
                      <a:r>
                        <a:rPr lang="es-MX" sz="2000" b="0" i="0" u="none" strike="noStrike" dirty="0">
                          <a:solidFill>
                            <a:srgbClr val="000000"/>
                          </a:solidFill>
                          <a:effectLst/>
                          <a:latin typeface="Arial Narrow" panose="020B0606020202030204" pitchFamily="34" charset="0"/>
                        </a:rPr>
                        <a:t>FISE</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MX"/>
                    </a:p>
                  </a:txBody>
                  <a:tcPr/>
                </a:tc>
                <a:tc gridSpan="2">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s-MX"/>
                    </a:p>
                  </a:txBody>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2853663"/>
                  </a:ext>
                </a:extLst>
              </a:tr>
            </a:tbl>
          </a:graphicData>
        </a:graphic>
      </p:graphicFrame>
    </p:spTree>
    <p:extLst>
      <p:ext uri="{BB962C8B-B14F-4D97-AF65-F5344CB8AC3E}">
        <p14:creationId xmlns:p14="http://schemas.microsoft.com/office/powerpoint/2010/main" val="2713258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CuadroTexto"/>
          <p:cNvSpPr txBox="1"/>
          <p:nvPr/>
        </p:nvSpPr>
        <p:spPr>
          <a:xfrm>
            <a:off x="5497337" y="326630"/>
            <a:ext cx="2408032" cy="346249"/>
          </a:xfrm>
          <a:prstGeom prst="rect">
            <a:avLst/>
          </a:prstGeom>
          <a:noFill/>
        </p:spPr>
        <p:txBody>
          <a:bodyPr wrap="none" rtlCol="0">
            <a:spAutoFit/>
          </a:bodyPr>
          <a:lstStyle/>
          <a:p>
            <a:pPr fontAlgn="base">
              <a:spcBef>
                <a:spcPct val="0"/>
              </a:spcBef>
              <a:spcAft>
                <a:spcPct val="0"/>
              </a:spcAft>
            </a:pPr>
            <a:r>
              <a:rPr lang="es-MX" sz="1650" b="1" dirty="0">
                <a:solidFill>
                  <a:srgbClr val="00204E"/>
                </a:solidFill>
                <a:latin typeface="Arial"/>
              </a:rPr>
              <a:t>Mapa de Fiscalización</a:t>
            </a:r>
          </a:p>
        </p:txBody>
      </p:sp>
      <p:graphicFrame>
        <p:nvGraphicFramePr>
          <p:cNvPr id="3" name="Tabla 2"/>
          <p:cNvGraphicFramePr>
            <a:graphicFrameLocks noGrp="1"/>
          </p:cNvGraphicFramePr>
          <p:nvPr>
            <p:extLst/>
          </p:nvPr>
        </p:nvGraphicFramePr>
        <p:xfrm>
          <a:off x="251520" y="764704"/>
          <a:ext cx="8640961" cy="6191344"/>
        </p:xfrm>
        <a:graphic>
          <a:graphicData uri="http://schemas.openxmlformats.org/drawingml/2006/table">
            <a:tbl>
              <a:tblPr/>
              <a:tblGrid>
                <a:gridCol w="1368152">
                  <a:extLst>
                    <a:ext uri="{9D8B030D-6E8A-4147-A177-3AD203B41FA5}">
                      <a16:colId xmlns:a16="http://schemas.microsoft.com/office/drawing/2014/main" val="376492183"/>
                    </a:ext>
                  </a:extLst>
                </a:gridCol>
                <a:gridCol w="792088">
                  <a:extLst>
                    <a:ext uri="{9D8B030D-6E8A-4147-A177-3AD203B41FA5}">
                      <a16:colId xmlns:a16="http://schemas.microsoft.com/office/drawing/2014/main" val="3881561771"/>
                    </a:ext>
                  </a:extLst>
                </a:gridCol>
                <a:gridCol w="936104">
                  <a:extLst>
                    <a:ext uri="{9D8B030D-6E8A-4147-A177-3AD203B41FA5}">
                      <a16:colId xmlns:a16="http://schemas.microsoft.com/office/drawing/2014/main" val="2783848266"/>
                    </a:ext>
                  </a:extLst>
                </a:gridCol>
                <a:gridCol w="591053">
                  <a:extLst>
                    <a:ext uri="{9D8B030D-6E8A-4147-A177-3AD203B41FA5}">
                      <a16:colId xmlns:a16="http://schemas.microsoft.com/office/drawing/2014/main" val="2818105646"/>
                    </a:ext>
                  </a:extLst>
                </a:gridCol>
                <a:gridCol w="1458410">
                  <a:extLst>
                    <a:ext uri="{9D8B030D-6E8A-4147-A177-3AD203B41FA5}">
                      <a16:colId xmlns:a16="http://schemas.microsoft.com/office/drawing/2014/main" val="2958695475"/>
                    </a:ext>
                  </a:extLst>
                </a:gridCol>
                <a:gridCol w="704060">
                  <a:extLst>
                    <a:ext uri="{9D8B030D-6E8A-4147-A177-3AD203B41FA5}">
                      <a16:colId xmlns:a16="http://schemas.microsoft.com/office/drawing/2014/main" val="3166354867"/>
                    </a:ext>
                  </a:extLst>
                </a:gridCol>
                <a:gridCol w="1093809">
                  <a:extLst>
                    <a:ext uri="{9D8B030D-6E8A-4147-A177-3AD203B41FA5}">
                      <a16:colId xmlns:a16="http://schemas.microsoft.com/office/drawing/2014/main" val="3280463653"/>
                    </a:ext>
                  </a:extLst>
                </a:gridCol>
                <a:gridCol w="1697285">
                  <a:extLst>
                    <a:ext uri="{9D8B030D-6E8A-4147-A177-3AD203B41FA5}">
                      <a16:colId xmlns:a16="http://schemas.microsoft.com/office/drawing/2014/main" val="3321095847"/>
                    </a:ext>
                  </a:extLst>
                </a:gridCol>
              </a:tblGrid>
              <a:tr h="1113077">
                <a:tc gridSpan="8">
                  <a:txBody>
                    <a:bodyPr/>
                    <a:lstStyle/>
                    <a:p>
                      <a:pPr algn="ctr" fontAlgn="ctr"/>
                      <a:r>
                        <a:rPr lang="es-MX" sz="2000" b="1" i="0" u="none" strike="noStrike" dirty="0">
                          <a:solidFill>
                            <a:srgbClr val="000000"/>
                          </a:solidFill>
                          <a:effectLst/>
                          <a:latin typeface="Arial Narrow" panose="020B0606020202030204" pitchFamily="34" charset="0"/>
                        </a:rPr>
                        <a:t>MAPA DE FISCALIZACIÓN DEL GASTO FEDERALIZADO</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PROGRAMA DE AUDITORÍAS, CP 2016</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Estado de _____________</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Nombre de la Entidad Auditora: (1)</a:t>
                      </a:r>
                      <a:br>
                        <a:rPr lang="es-MX" sz="2000" b="1" i="0" u="none" strike="noStrike" dirty="0">
                          <a:solidFill>
                            <a:srgbClr val="000000"/>
                          </a:solidFill>
                          <a:effectLst/>
                          <a:latin typeface="Arial Narrow" panose="020B0606020202030204" pitchFamily="34" charset="0"/>
                        </a:rPr>
                      </a:br>
                      <a:r>
                        <a:rPr lang="es-MX" sz="2000" b="1" i="0" u="none" strike="noStrike" dirty="0">
                          <a:solidFill>
                            <a:srgbClr val="000000"/>
                          </a:solidFill>
                          <a:effectLst/>
                          <a:latin typeface="Arial Narrow" panose="020B0606020202030204" pitchFamily="34" charset="0"/>
                        </a:rPr>
                        <a:t>(Miles de pesos)</a:t>
                      </a:r>
                    </a:p>
                  </a:txBody>
                  <a:tcPr marL="3680" marR="3680" marT="3680"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416933299"/>
                  </a:ext>
                </a:extLst>
              </a:tr>
              <a:tr h="447907">
                <a:tc rowSpan="4">
                  <a:txBody>
                    <a:bodyPr/>
                    <a:lstStyle/>
                    <a:p>
                      <a:pPr algn="ctr" fontAlgn="ctr"/>
                      <a:r>
                        <a:rPr lang="es-MX" sz="1800" b="1" i="0" u="none" strike="noStrike" dirty="0">
                          <a:solidFill>
                            <a:srgbClr val="FFFFFF"/>
                          </a:solidFill>
                          <a:effectLst/>
                          <a:latin typeface="Arial Narrow" panose="020B0606020202030204" pitchFamily="34" charset="0"/>
                        </a:rPr>
                        <a:t>Estatus de la Auditoría</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(Programada, En Proceso, Realizada, otro)</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(10)</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7">
                  <a:txBody>
                    <a:bodyPr/>
                    <a:lstStyle/>
                    <a:p>
                      <a:pPr algn="ctr" fontAlgn="ctr"/>
                      <a:r>
                        <a:rPr lang="es-MX" sz="1800" b="1" i="0" u="none" strike="noStrike" dirty="0">
                          <a:solidFill>
                            <a:srgbClr val="FFFFFF"/>
                          </a:solidFill>
                          <a:effectLst/>
                          <a:latin typeface="Arial Narrow" panose="020B0606020202030204" pitchFamily="34" charset="0"/>
                        </a:rPr>
                        <a:t>Resultados</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(11)</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793840135"/>
                  </a:ext>
                </a:extLst>
              </a:tr>
              <a:tr h="891354">
                <a:tc vMerge="1">
                  <a:txBody>
                    <a:bodyPr/>
                    <a:lstStyle/>
                    <a:p>
                      <a:endParaRPr lang="es-MX"/>
                    </a:p>
                  </a:txBody>
                  <a:tcPr/>
                </a:tc>
                <a:tc rowSpan="3">
                  <a:txBody>
                    <a:bodyPr/>
                    <a:lstStyle/>
                    <a:p>
                      <a:pPr algn="ctr" fontAlgn="ctr"/>
                      <a:r>
                        <a:rPr lang="es-MX" sz="1800" b="1" i="0" u="none" strike="noStrike" dirty="0">
                          <a:solidFill>
                            <a:srgbClr val="FFFFFF"/>
                          </a:solidFill>
                          <a:effectLst/>
                          <a:latin typeface="Arial Narrow" panose="020B0606020202030204" pitchFamily="34" charset="0"/>
                        </a:rPr>
                        <a:t>Monto Observado</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(12)</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rowSpan="3">
                  <a:txBody>
                    <a:bodyPr/>
                    <a:lstStyle/>
                    <a:p>
                      <a:pPr algn="ctr" fontAlgn="ctr"/>
                      <a:r>
                        <a:rPr lang="es-MX" sz="1800" b="1" i="0" u="none" strike="noStrike" dirty="0">
                          <a:solidFill>
                            <a:srgbClr val="FFFFFF"/>
                          </a:solidFill>
                          <a:effectLst/>
                          <a:latin typeface="Arial Narrow" panose="020B0606020202030204" pitchFamily="34" charset="0"/>
                        </a:rPr>
                        <a:t>Subejercicio</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(13)</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5">
                  <a:txBody>
                    <a:bodyPr/>
                    <a:lstStyle/>
                    <a:p>
                      <a:pPr algn="ctr" fontAlgn="ctr"/>
                      <a:r>
                        <a:rPr lang="es-MX" sz="1800" b="1" i="0" u="none" strike="noStrike" dirty="0">
                          <a:solidFill>
                            <a:srgbClr val="FFFFFF"/>
                          </a:solidFill>
                          <a:effectLst/>
                          <a:latin typeface="Arial Narrow" panose="020B0606020202030204" pitchFamily="34" charset="0"/>
                        </a:rPr>
                        <a:t>Recuperaciones Determinadas</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(Monto total solicitado por reintegrar al ente fiscalizado, que incluye los reintegros efectuados y el pendiente de reintegrar)</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558604918"/>
                  </a:ext>
                </a:extLst>
              </a:tr>
              <a:tr h="447907">
                <a:tc vMerge="1">
                  <a:txBody>
                    <a:bodyPr/>
                    <a:lstStyle/>
                    <a:p>
                      <a:endParaRPr lang="es-MX"/>
                    </a:p>
                  </a:txBody>
                  <a:tcPr/>
                </a:tc>
                <a:tc vMerge="1">
                  <a:txBody>
                    <a:bodyPr/>
                    <a:lstStyle/>
                    <a:p>
                      <a:endParaRPr lang="es-MX"/>
                    </a:p>
                  </a:txBody>
                  <a:tcPr/>
                </a:tc>
                <a:tc vMerge="1">
                  <a:txBody>
                    <a:bodyPr/>
                    <a:lstStyle/>
                    <a:p>
                      <a:endParaRPr lang="es-MX"/>
                    </a:p>
                  </a:txBody>
                  <a:tcPr/>
                </a:tc>
                <a:tc rowSpan="2">
                  <a:txBody>
                    <a:bodyPr/>
                    <a:lstStyle/>
                    <a:p>
                      <a:pPr algn="ctr" fontAlgn="ctr"/>
                      <a:r>
                        <a:rPr lang="es-MX" sz="1800" b="1" i="0" u="none" strike="noStrike" dirty="0" smtClean="0">
                          <a:solidFill>
                            <a:srgbClr val="FFFFFF"/>
                          </a:solidFill>
                          <a:effectLst/>
                          <a:latin typeface="Arial Narrow" panose="020B0606020202030204" pitchFamily="34" charset="0"/>
                        </a:rPr>
                        <a:t>Total</a:t>
                      </a:r>
                      <a:r>
                        <a:rPr lang="es-MX" sz="1800" b="1" i="0" u="none" strike="noStrike" dirty="0">
                          <a:solidFill>
                            <a:srgbClr val="FFFFFF"/>
                          </a:solidFill>
                          <a:effectLst/>
                          <a:latin typeface="Arial Narrow" panose="020B0606020202030204" pitchFamily="34" charset="0"/>
                        </a:rPr>
                        <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(14)</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(15+18)</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gridSpan="3">
                  <a:txBody>
                    <a:bodyPr/>
                    <a:lstStyle/>
                    <a:p>
                      <a:pPr algn="ctr" fontAlgn="ctr"/>
                      <a:r>
                        <a:rPr lang="es-MX" sz="1800" b="1" i="0" u="none" strike="noStrike" dirty="0" smtClean="0">
                          <a:solidFill>
                            <a:srgbClr val="FFFFFF"/>
                          </a:solidFill>
                          <a:effectLst/>
                          <a:latin typeface="Arial Narrow" panose="020B0606020202030204" pitchFamily="34" charset="0"/>
                        </a:rPr>
                        <a:t>Operadas</a:t>
                      </a:r>
                      <a:r>
                        <a:rPr lang="es-MX" sz="1800" b="1" i="0" u="none" strike="noStrike" dirty="0">
                          <a:solidFill>
                            <a:srgbClr val="FFFFFF"/>
                          </a:solidFill>
                          <a:effectLst/>
                          <a:latin typeface="Arial Narrow" panose="020B0606020202030204" pitchFamily="34" charset="0"/>
                        </a:rPr>
                        <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(Reintegros efectuados)</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00000"/>
                    </a:solidFill>
                  </a:tcPr>
                </a:tc>
                <a:tc hMerge="1">
                  <a:txBody>
                    <a:bodyPr/>
                    <a:lstStyle/>
                    <a:p>
                      <a:endParaRPr lang="es-MX"/>
                    </a:p>
                  </a:txBody>
                  <a:tcPr/>
                </a:tc>
                <a:tc hMerge="1">
                  <a:txBody>
                    <a:bodyPr/>
                    <a:lstStyle/>
                    <a:p>
                      <a:endParaRPr lang="es-MX"/>
                    </a:p>
                  </a:txBody>
                  <a:tcPr/>
                </a:tc>
                <a:tc rowSpan="2">
                  <a:txBody>
                    <a:bodyPr/>
                    <a:lstStyle/>
                    <a:p>
                      <a:pPr algn="ctr" fontAlgn="ctr"/>
                      <a:r>
                        <a:rPr lang="es-MX" sz="1800" b="1" i="0" u="none" strike="noStrike" dirty="0" smtClean="0">
                          <a:solidFill>
                            <a:srgbClr val="FFFFFF"/>
                          </a:solidFill>
                          <a:effectLst/>
                          <a:latin typeface="Arial Narrow" panose="020B0606020202030204" pitchFamily="34" charset="0"/>
                        </a:rPr>
                        <a:t>Probables</a:t>
                      </a:r>
                      <a:r>
                        <a:rPr lang="es-MX" sz="1800" b="1" i="0" u="none" strike="noStrike" dirty="0">
                          <a:solidFill>
                            <a:srgbClr val="FFFFFF"/>
                          </a:solidFill>
                          <a:effectLst/>
                          <a:latin typeface="Arial Narrow" panose="020B0606020202030204" pitchFamily="34" charset="0"/>
                        </a:rPr>
                        <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(Pendiente de reintegrar)</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(18)</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extLst>
                  <a:ext uri="{0D108BD9-81ED-4DB2-BD59-A6C34878D82A}">
                    <a16:rowId xmlns:a16="http://schemas.microsoft.com/office/drawing/2014/main" val="3143003037"/>
                  </a:ext>
                </a:extLst>
              </a:tr>
              <a:tr h="988823">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800" b="1" i="0" u="none" strike="noStrike" dirty="0">
                          <a:solidFill>
                            <a:srgbClr val="FFFFFF"/>
                          </a:solidFill>
                          <a:effectLst/>
                          <a:latin typeface="Arial Narrow" panose="020B0606020202030204" pitchFamily="34" charset="0"/>
                        </a:rPr>
                        <a:t>Total</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Operadas </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(15)</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(16+17)</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1800" b="1" i="0" u="none" strike="noStrike" dirty="0">
                          <a:solidFill>
                            <a:srgbClr val="FFFFFF"/>
                          </a:solidFill>
                          <a:effectLst/>
                          <a:latin typeface="Arial Narrow" panose="020B0606020202030204" pitchFamily="34" charset="0"/>
                        </a:rPr>
                        <a:t>Aplicadas</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(16)</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a:txBody>
                    <a:bodyPr/>
                    <a:lstStyle/>
                    <a:p>
                      <a:pPr algn="ctr" fontAlgn="ctr"/>
                      <a:r>
                        <a:rPr lang="es-MX" sz="1800" b="1" i="0" u="none" strike="noStrike" dirty="0">
                          <a:solidFill>
                            <a:srgbClr val="FFFFFF"/>
                          </a:solidFill>
                          <a:effectLst/>
                          <a:latin typeface="Arial Narrow" panose="020B0606020202030204" pitchFamily="34" charset="0"/>
                        </a:rPr>
                        <a:t>En proceso de Aplicación</a:t>
                      </a:r>
                      <a:br>
                        <a:rPr lang="es-MX" sz="1800" b="1" i="0" u="none" strike="noStrike" dirty="0">
                          <a:solidFill>
                            <a:srgbClr val="FFFFFF"/>
                          </a:solidFill>
                          <a:effectLst/>
                          <a:latin typeface="Arial Narrow" panose="020B0606020202030204" pitchFamily="34" charset="0"/>
                        </a:rPr>
                      </a:br>
                      <a:r>
                        <a:rPr lang="es-MX" sz="1800" b="1" i="0" u="none" strike="noStrike" dirty="0">
                          <a:solidFill>
                            <a:srgbClr val="FFFFFF"/>
                          </a:solidFill>
                          <a:effectLst/>
                          <a:latin typeface="Arial Narrow" panose="020B0606020202030204" pitchFamily="34" charset="0"/>
                        </a:rPr>
                        <a:t>(17)</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1F4E78"/>
                    </a:solidFill>
                  </a:tcPr>
                </a:tc>
                <a:tc vMerge="1">
                  <a:txBody>
                    <a:bodyPr/>
                    <a:lstStyle/>
                    <a:p>
                      <a:endParaRPr lang="es-MX"/>
                    </a:p>
                  </a:txBody>
                  <a:tcPr/>
                </a:tc>
                <a:extLst>
                  <a:ext uri="{0D108BD9-81ED-4DB2-BD59-A6C34878D82A}">
                    <a16:rowId xmlns:a16="http://schemas.microsoft.com/office/drawing/2014/main" val="1043320025"/>
                  </a:ext>
                </a:extLst>
              </a:tr>
              <a:tr h="226184">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C2A29"/>
                    </a:solidFill>
                  </a:tcPr>
                </a:tc>
                <a:extLst>
                  <a:ext uri="{0D108BD9-81ED-4DB2-BD59-A6C34878D82A}">
                    <a16:rowId xmlns:a16="http://schemas.microsoft.com/office/drawing/2014/main" val="784369625"/>
                  </a:ext>
                </a:extLst>
              </a:tr>
              <a:tr h="226184">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08080"/>
                    </a:solidFill>
                  </a:tcPr>
                </a:tc>
                <a:extLst>
                  <a:ext uri="{0D108BD9-81ED-4DB2-BD59-A6C34878D82A}">
                    <a16:rowId xmlns:a16="http://schemas.microsoft.com/office/drawing/2014/main" val="1614230887"/>
                  </a:ext>
                </a:extLst>
              </a:tr>
              <a:tr h="226184">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dirty="0">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tc>
                  <a:txBody>
                    <a:bodyPr/>
                    <a:lstStyle/>
                    <a:p>
                      <a:pPr algn="l" fontAlgn="ctr"/>
                      <a:r>
                        <a:rPr lang="es-MX" sz="1200" b="1" i="0" u="none" strike="noStrike">
                          <a:solidFill>
                            <a:srgbClr val="FFFFFF"/>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1869B"/>
                    </a:solidFill>
                  </a:tcPr>
                </a:tc>
                <a:extLst>
                  <a:ext uri="{0D108BD9-81ED-4DB2-BD59-A6C34878D82A}">
                    <a16:rowId xmlns:a16="http://schemas.microsoft.com/office/drawing/2014/main" val="3828839914"/>
                  </a:ext>
                </a:extLst>
              </a:tr>
              <a:tr h="226184">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237887149"/>
                  </a:ext>
                </a:extLst>
              </a:tr>
              <a:tr h="226184">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9721632"/>
                  </a:ext>
                </a:extLst>
              </a:tr>
              <a:tr h="226184">
                <a:tc>
                  <a:txBody>
                    <a:bodyPr/>
                    <a:lstStyle/>
                    <a:p>
                      <a:pPr algn="l" fontAlgn="ctr"/>
                      <a:r>
                        <a:rPr lang="es-MX" sz="1200" b="0" i="0" u="none" strike="noStrike">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200" b="0" i="0" u="none" strike="noStrike" dirty="0">
                          <a:solidFill>
                            <a:srgbClr val="000000"/>
                          </a:solidFill>
                          <a:effectLst/>
                          <a:latin typeface="Arial Narrow" panose="020B0606020202030204" pitchFamily="34" charset="0"/>
                        </a:rPr>
                        <a:t> </a:t>
                      </a:r>
                    </a:p>
                  </a:txBody>
                  <a:tcPr marL="3680" marR="3680" marT="368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2853663"/>
                  </a:ext>
                </a:extLst>
              </a:tr>
            </a:tbl>
          </a:graphicData>
        </a:graphic>
      </p:graphicFrame>
    </p:spTree>
    <p:extLst>
      <p:ext uri="{BB962C8B-B14F-4D97-AF65-F5344CB8AC3E}">
        <p14:creationId xmlns:p14="http://schemas.microsoft.com/office/powerpoint/2010/main" val="1174965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274513627"/>
              </p:ext>
            </p:extLst>
          </p:nvPr>
        </p:nvGraphicFramePr>
        <p:xfrm>
          <a:off x="611560" y="1988840"/>
          <a:ext cx="7911885"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627584" y="1484784"/>
            <a:ext cx="6480720" cy="369332"/>
          </a:xfrm>
          <a:prstGeom prst="rect">
            <a:avLst/>
          </a:prstGeom>
          <a:noFill/>
        </p:spPr>
        <p:txBody>
          <a:bodyPr wrap="square" rtlCol="0">
            <a:spAutoFit/>
          </a:bodyPr>
          <a:lstStyle/>
          <a:p>
            <a:r>
              <a:rPr lang="es-MX" smtClean="0">
                <a:hlinkClick r:id="rId7" action="ppaction://hlinkfile"/>
              </a:rPr>
              <a:t>FORMATO MAPA DE FISCALIZACIÓN.xlsx</a:t>
            </a:r>
            <a:endParaRPr lang="es-MX" dirty="0"/>
          </a:p>
        </p:txBody>
      </p:sp>
    </p:spTree>
    <p:extLst>
      <p:ext uri="{BB962C8B-B14F-4D97-AF65-F5344CB8AC3E}">
        <p14:creationId xmlns:p14="http://schemas.microsoft.com/office/powerpoint/2010/main" val="3469620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975311814"/>
              </p:ext>
            </p:extLst>
          </p:nvPr>
        </p:nvGraphicFramePr>
        <p:xfrm>
          <a:off x="467544" y="764704"/>
          <a:ext cx="8403343"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uadroTexto 1"/>
          <p:cNvSpPr txBox="1"/>
          <p:nvPr/>
        </p:nvSpPr>
        <p:spPr>
          <a:xfrm>
            <a:off x="1331640" y="5949280"/>
            <a:ext cx="2160240" cy="738664"/>
          </a:xfrm>
          <a:prstGeom prst="rect">
            <a:avLst/>
          </a:prstGeom>
          <a:noFill/>
        </p:spPr>
        <p:txBody>
          <a:bodyPr wrap="square" rtlCol="0">
            <a:spAutoFit/>
          </a:bodyPr>
          <a:lstStyle/>
          <a:p>
            <a:pPr algn="ctr"/>
            <a:r>
              <a:rPr lang="es-MX" sz="1400" dirty="0" smtClean="0">
                <a:latin typeface="Arial" panose="020B0604020202020204" pitchFamily="34" charset="0"/>
                <a:cs typeface="Arial" panose="020B0604020202020204" pitchFamily="34" charset="0"/>
              </a:rPr>
              <a:t>*2 EEF dieron respuesta después del 31 de octubre</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893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96083379"/>
              </p:ext>
            </p:extLst>
          </p:nvPr>
        </p:nvGraphicFramePr>
        <p:xfrm>
          <a:off x="107504" y="764704"/>
          <a:ext cx="903649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7777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11560" y="1268760"/>
            <a:ext cx="8136904" cy="4893647"/>
          </a:xfrm>
          <a:prstGeom prst="rect">
            <a:avLst/>
          </a:prstGeom>
          <a:noFill/>
        </p:spPr>
        <p:txBody>
          <a:bodyPr wrap="square" rtlCol="0">
            <a:spAutoFit/>
          </a:bodyPr>
          <a:lstStyle/>
          <a:p>
            <a:pPr algn="just">
              <a:lnSpc>
                <a:spcPct val="150000"/>
              </a:lnSpc>
            </a:pPr>
            <a:r>
              <a:rPr lang="es-MX" sz="2400" b="1" dirty="0" smtClean="0">
                <a:latin typeface="Arial" panose="020B0604020202020204" pitchFamily="34" charset="0"/>
                <a:cs typeface="Arial" panose="020B0604020202020204" pitchFamily="34" charset="0"/>
              </a:rPr>
              <a:t>IV. Principales acuerdos y avances del Grupo de Trabajo de Coordinación para la Fiscalización.</a:t>
            </a:r>
          </a:p>
          <a:p>
            <a:pPr algn="just">
              <a:lnSpc>
                <a:spcPct val="150000"/>
              </a:lnSpc>
            </a:pPr>
            <a:r>
              <a:rPr lang="es-MX" sz="2400" b="1" dirty="0" smtClean="0">
                <a:latin typeface="Arial" panose="020B0604020202020204" pitchFamily="34" charset="0"/>
                <a:cs typeface="Arial" panose="020B0604020202020204" pitchFamily="34" charset="0"/>
              </a:rPr>
              <a:t>V. Mapa </a:t>
            </a:r>
            <a:r>
              <a:rPr lang="es-MX" sz="2400" b="1" dirty="0">
                <a:latin typeface="Arial" panose="020B0604020202020204" pitchFamily="34" charset="0"/>
                <a:cs typeface="Arial" panose="020B0604020202020204" pitchFamily="34" charset="0"/>
              </a:rPr>
              <a:t>de Fiscalización del Gasto </a:t>
            </a:r>
            <a:r>
              <a:rPr lang="es-MX" sz="2400" b="1" dirty="0" smtClean="0">
                <a:latin typeface="Arial" panose="020B0604020202020204" pitchFamily="34" charset="0"/>
                <a:cs typeface="Arial" panose="020B0604020202020204" pitchFamily="34" charset="0"/>
              </a:rPr>
              <a:t>Federalizado.</a:t>
            </a:r>
          </a:p>
          <a:p>
            <a:pPr algn="just">
              <a:lnSpc>
                <a:spcPct val="150000"/>
              </a:lnSpc>
            </a:pPr>
            <a:r>
              <a:rPr lang="es-MX" sz="2400" b="1" dirty="0" smtClean="0">
                <a:latin typeface="Arial" panose="020B0604020202020204" pitchFamily="34" charset="0"/>
                <a:cs typeface="Arial" panose="020B0604020202020204" pitchFamily="34" charset="0"/>
              </a:rPr>
              <a:t>VI. Recomendaciones</a:t>
            </a:r>
            <a:endParaRPr lang="es-MX" sz="2400" b="1" dirty="0">
              <a:latin typeface="Arial" panose="020B0604020202020204" pitchFamily="34" charset="0"/>
              <a:cs typeface="Arial" panose="020B0604020202020204" pitchFamily="34" charset="0"/>
            </a:endParaRPr>
          </a:p>
          <a:p>
            <a:pPr algn="just">
              <a:lnSpc>
                <a:spcPct val="150000"/>
              </a:lnSpc>
            </a:pPr>
            <a:r>
              <a:rPr lang="es-MX" sz="2800" b="1" dirty="0" smtClean="0">
                <a:latin typeface="Arial" panose="020B0604020202020204" pitchFamily="34" charset="0"/>
                <a:cs typeface="Arial" panose="020B0604020202020204" pitchFamily="34" charset="0"/>
              </a:rPr>
              <a:t>Parte B.- FONE: Pase de Lista. Aplicación de las </a:t>
            </a:r>
            <a:r>
              <a:rPr lang="es-MX" sz="2800" b="1" dirty="0" err="1" smtClean="0">
                <a:latin typeface="Arial" panose="020B0604020202020204" pitchFamily="34" charset="0"/>
                <a:cs typeface="Arial" panose="020B0604020202020204" pitchFamily="34" charset="0"/>
              </a:rPr>
              <a:t>TIC´s</a:t>
            </a:r>
            <a:r>
              <a:rPr lang="es-MX" sz="2800" b="1" dirty="0" smtClean="0">
                <a:latin typeface="Arial" panose="020B0604020202020204" pitchFamily="34" charset="0"/>
                <a:cs typeface="Arial" panose="020B0604020202020204" pitchFamily="34" charset="0"/>
              </a:rPr>
              <a:t> en acciones de auditoría</a:t>
            </a:r>
          </a:p>
          <a:p>
            <a:pPr algn="just">
              <a:lnSpc>
                <a:spcPct val="150000"/>
              </a:lnSpc>
            </a:pPr>
            <a:r>
              <a:rPr lang="es-MX" sz="2800" b="1" dirty="0" smtClean="0">
                <a:latin typeface="Arial" panose="020B0604020202020204" pitchFamily="34" charset="0"/>
                <a:cs typeface="Arial" panose="020B0604020202020204" pitchFamily="34" charset="0"/>
              </a:rPr>
              <a:t>Parte C.- Seguimiento al cumplimiento de las Obligaciones de Transparencia de la LGCG.</a:t>
            </a:r>
          </a:p>
        </p:txBody>
      </p:sp>
    </p:spTree>
    <p:extLst>
      <p:ext uri="{BB962C8B-B14F-4D97-AF65-F5344CB8AC3E}">
        <p14:creationId xmlns:p14="http://schemas.microsoft.com/office/powerpoint/2010/main" val="1488132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164151781"/>
              </p:ext>
            </p:extLst>
          </p:nvPr>
        </p:nvGraphicFramePr>
        <p:xfrm>
          <a:off x="467544" y="1268760"/>
          <a:ext cx="828092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3420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1988840"/>
            <a:ext cx="8928992" cy="4154984"/>
          </a:xfrm>
          <a:prstGeom prst="rect">
            <a:avLst/>
          </a:prstGeom>
        </p:spPr>
        <p:txBody>
          <a:bodyPr wrap="square">
            <a:spAutoFit/>
          </a:bodyPr>
          <a:lstStyle/>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Se reporta un total de 3,447 auditorías por parte de las 22 EEF que enviaron información (4 EEF proporcionaron respuesta pero no información).</a:t>
            </a:r>
          </a:p>
          <a:p>
            <a:pPr marL="342900" lvl="0" indent="-342900" algn="just">
              <a:buFont typeface="Arial" panose="020B0604020202020204" pitchFamily="34" charset="0"/>
              <a:buChar char="•"/>
            </a:pPr>
            <a:endParaRPr lang="es-MX" sz="1600" b="1"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s-MX" sz="800" b="1" dirty="0" smtClean="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El 59% de </a:t>
            </a:r>
            <a:r>
              <a:rPr lang="es-MX" sz="2400" b="1" dirty="0">
                <a:latin typeface="Arial" panose="020B0604020202020204" pitchFamily="34" charset="0"/>
                <a:cs typeface="Arial" panose="020B0604020202020204" pitchFamily="34" charset="0"/>
              </a:rPr>
              <a:t>las auditorías </a:t>
            </a:r>
            <a:r>
              <a:rPr lang="es-MX" sz="2400" b="1" dirty="0" smtClean="0">
                <a:latin typeface="Arial" panose="020B0604020202020204" pitchFamily="34" charset="0"/>
                <a:cs typeface="Arial" panose="020B0604020202020204" pitchFamily="34" charset="0"/>
              </a:rPr>
              <a:t>de las EEF se </a:t>
            </a:r>
            <a:r>
              <a:rPr lang="es-MX" sz="2400" b="1" dirty="0">
                <a:latin typeface="Arial" panose="020B0604020202020204" pitchFamily="34" charset="0"/>
                <a:cs typeface="Arial" panose="020B0604020202020204" pitchFamily="34" charset="0"/>
              </a:rPr>
              <a:t>realizan a los Ramos 33 y </a:t>
            </a:r>
            <a:r>
              <a:rPr lang="es-MX" sz="2400" b="1" dirty="0" smtClean="0">
                <a:latin typeface="Arial" panose="020B0604020202020204" pitchFamily="34" charset="0"/>
                <a:cs typeface="Arial" panose="020B0604020202020204" pitchFamily="34" charset="0"/>
              </a:rPr>
              <a:t>28. Adicionalmente, existen auditorías en las que se revisan conjuntamente diversos fondos y programas (“Otras auditorías”), entre ellos los de los Ramos 33 y 28, este tipo de revisiones significan el  21% del total de auditorías.</a:t>
            </a:r>
          </a:p>
          <a:p>
            <a:pPr marL="342900" lvl="0" indent="-342900" algn="just">
              <a:buFont typeface="Arial" panose="020B0604020202020204" pitchFamily="34" charset="0"/>
              <a:buChar char="•"/>
            </a:pPr>
            <a:endParaRPr lang="es-MX" sz="800" b="1" dirty="0">
              <a:latin typeface="Arial" panose="020B0604020202020204" pitchFamily="34" charset="0"/>
              <a:cs typeface="Arial" panose="020B0604020202020204" pitchFamily="34" charset="0"/>
            </a:endParaRPr>
          </a:p>
          <a:p>
            <a:pPr algn="just"/>
            <a:endParaRPr lang="es-MX" sz="800" dirty="0" smtClean="0">
              <a:latin typeface="Arial" panose="020B0604020202020204" pitchFamily="34" charset="0"/>
              <a:cs typeface="Arial" panose="020B0604020202020204" pitchFamily="34" charset="0"/>
            </a:endParaRPr>
          </a:p>
        </p:txBody>
      </p:sp>
      <p:cxnSp>
        <p:nvCxnSpPr>
          <p:cNvPr id="9" name="Conector recto 8"/>
          <p:cNvCxnSpPr/>
          <p:nvPr/>
        </p:nvCxnSpPr>
        <p:spPr>
          <a:xfrm>
            <a:off x="828600" y="764704"/>
            <a:ext cx="810039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1763688" y="893912"/>
            <a:ext cx="5688632" cy="830997"/>
          </a:xfrm>
          <a:prstGeom prst="rect">
            <a:avLst/>
          </a:prstGeom>
        </p:spPr>
        <p:txBody>
          <a:bodyPr wrap="square">
            <a:spAutoFit/>
          </a:bodyPr>
          <a:lstStyle/>
          <a:p>
            <a:pPr lvl="0" algn="r"/>
            <a:r>
              <a:rPr lang="es-MX" sz="2400" b="1" dirty="0">
                <a:latin typeface="Arial" panose="020B0604020202020204" pitchFamily="34" charset="0"/>
                <a:cs typeface="Arial" panose="020B0604020202020204" pitchFamily="34" charset="0"/>
              </a:rPr>
              <a:t>MAPA DE FISCALIZACIÓN DEL </a:t>
            </a:r>
            <a:r>
              <a:rPr lang="es-MX" sz="2400" b="1" dirty="0" smtClean="0">
                <a:latin typeface="Arial" panose="020B0604020202020204" pitchFamily="34" charset="0"/>
                <a:cs typeface="Arial" panose="020B0604020202020204" pitchFamily="34" charset="0"/>
              </a:rPr>
              <a:t>GF</a:t>
            </a:r>
          </a:p>
          <a:p>
            <a:pPr lvl="0" algn="ctr"/>
            <a:r>
              <a:rPr lang="es-MX" sz="2400" b="1" dirty="0" smtClean="0">
                <a:latin typeface="Arial" panose="020B0604020202020204" pitchFamily="34" charset="0"/>
                <a:cs typeface="Arial" panose="020B0604020202020204" pitchFamily="34" charset="0"/>
              </a:rPr>
              <a:t>Información de las EEF </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333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1667709"/>
            <a:ext cx="8928992" cy="4278094"/>
          </a:xfrm>
          <a:prstGeom prst="rect">
            <a:avLst/>
          </a:prstGeom>
        </p:spPr>
        <p:txBody>
          <a:bodyPr wrap="square">
            <a:spAutoFit/>
          </a:bodyPr>
          <a:lstStyle/>
          <a:p>
            <a:pPr marL="342900" lvl="0" indent="-342900" algn="just">
              <a:buFont typeface="Arial" panose="020B0604020202020204" pitchFamily="34" charset="0"/>
              <a:buChar char="•"/>
            </a:pPr>
            <a:endParaRPr lang="es-MX" sz="800" b="1"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El 13% de las auditorías se realiza a Subsidios y el 7% a Convenios. </a:t>
            </a:r>
          </a:p>
          <a:p>
            <a:pPr marL="342900" lvl="0" indent="-342900" algn="just">
              <a:buFont typeface="Arial" panose="020B0604020202020204" pitchFamily="34" charset="0"/>
              <a:buChar char="•"/>
            </a:pPr>
            <a:endParaRPr lang="es-MX" sz="2400" b="1" dirty="0" smtClean="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El</a:t>
            </a:r>
            <a:r>
              <a:rPr lang="es-MX" sz="2400" b="1" dirty="0" smtClean="0">
                <a:solidFill>
                  <a:srgbClr val="00B050"/>
                </a:solidFill>
                <a:latin typeface="Arial" panose="020B0604020202020204" pitchFamily="34" charset="0"/>
                <a:cs typeface="Arial" panose="020B0604020202020204" pitchFamily="34" charset="0"/>
              </a:rPr>
              <a:t> </a:t>
            </a:r>
            <a:r>
              <a:rPr lang="es-MX" sz="2400" b="1" dirty="0" smtClean="0">
                <a:latin typeface="Arial" panose="020B0604020202020204" pitchFamily="34" charset="0"/>
                <a:cs typeface="Arial" panose="020B0604020202020204" pitchFamily="34" charset="0"/>
              </a:rPr>
              <a:t>44% </a:t>
            </a:r>
            <a:r>
              <a:rPr lang="es-MX" sz="2400" b="1" dirty="0">
                <a:latin typeface="Arial" panose="020B0604020202020204" pitchFamily="34" charset="0"/>
                <a:cs typeface="Arial" panose="020B0604020202020204" pitchFamily="34" charset="0"/>
              </a:rPr>
              <a:t>de las revisiones se </a:t>
            </a:r>
            <a:r>
              <a:rPr lang="es-MX" sz="2400" b="1" dirty="0" smtClean="0">
                <a:latin typeface="Arial" panose="020B0604020202020204" pitchFamily="34" charset="0"/>
                <a:cs typeface="Arial" panose="020B0604020202020204" pitchFamily="34" charset="0"/>
              </a:rPr>
              <a:t>realiza </a:t>
            </a:r>
            <a:r>
              <a:rPr lang="es-MX" sz="2400" b="1" dirty="0">
                <a:latin typeface="Arial" panose="020B0604020202020204" pitchFamily="34" charset="0"/>
                <a:cs typeface="Arial" panose="020B0604020202020204" pitchFamily="34" charset="0"/>
              </a:rPr>
              <a:t>a los municipios</a:t>
            </a:r>
            <a:r>
              <a:rPr lang="es-MX" sz="2400" b="1" dirty="0" smtClean="0">
                <a:latin typeface="Arial" panose="020B0604020202020204" pitchFamily="34" charset="0"/>
                <a:cs typeface="Arial" panose="020B0604020202020204" pitchFamily="34" charset="0"/>
              </a:rPr>
              <a:t>. Este porcentaje se incrementa por las auditorías consideradas en el concepto de “Otras auditorías”. </a:t>
            </a:r>
          </a:p>
          <a:p>
            <a:pPr marL="342900" lvl="0" indent="-342900" algn="just">
              <a:buFont typeface="Arial" panose="020B0604020202020204" pitchFamily="34" charset="0"/>
              <a:buChar char="•"/>
            </a:pPr>
            <a:endParaRPr lang="es-MX" sz="800" b="1" dirty="0" smtClean="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s-MX" sz="800" b="1"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a:latin typeface="Arial" panose="020B0604020202020204" pitchFamily="34" charset="0"/>
                <a:cs typeface="Arial" panose="020B0604020202020204" pitchFamily="34" charset="0"/>
              </a:rPr>
              <a:t>A</a:t>
            </a:r>
            <a:r>
              <a:rPr lang="es-MX" sz="2400" b="1" dirty="0" smtClean="0">
                <a:latin typeface="Arial" panose="020B0604020202020204" pitchFamily="34" charset="0"/>
                <a:cs typeface="Arial" panose="020B0604020202020204" pitchFamily="34" charset="0"/>
              </a:rPr>
              <a:t> 37 fondos/programas, </a:t>
            </a:r>
            <a:r>
              <a:rPr lang="es-MX" sz="2400" b="1" dirty="0">
                <a:latin typeface="Arial" panose="020B0604020202020204" pitchFamily="34" charset="0"/>
                <a:cs typeface="Arial" panose="020B0604020202020204" pitchFamily="34" charset="0"/>
              </a:rPr>
              <a:t>que ejercieron 120,196 millones de pesos, se </a:t>
            </a:r>
            <a:r>
              <a:rPr lang="es-MX" sz="2400" b="1" dirty="0" smtClean="0">
                <a:latin typeface="Arial" panose="020B0604020202020204" pitchFamily="34" charset="0"/>
                <a:cs typeface="Arial" panose="020B0604020202020204" pitchFamily="34" charset="0"/>
              </a:rPr>
              <a:t>realizan </a:t>
            </a:r>
            <a:r>
              <a:rPr lang="es-MX" sz="2400" b="1" dirty="0">
                <a:latin typeface="Arial" panose="020B0604020202020204" pitchFamily="34" charset="0"/>
                <a:cs typeface="Arial" panose="020B0604020202020204" pitchFamily="34" charset="0"/>
              </a:rPr>
              <a:t>entre 1 a 4 </a:t>
            </a:r>
            <a:r>
              <a:rPr lang="es-MX" sz="2400" b="1" dirty="0" smtClean="0">
                <a:latin typeface="Arial" panose="020B0604020202020204" pitchFamily="34" charset="0"/>
                <a:cs typeface="Arial" panose="020B0604020202020204" pitchFamily="34" charset="0"/>
              </a:rPr>
              <a:t>auditorías. A 33 </a:t>
            </a:r>
            <a:r>
              <a:rPr lang="es-MX" sz="2400" b="1" dirty="0">
                <a:latin typeface="Arial" panose="020B0604020202020204" pitchFamily="34" charset="0"/>
                <a:cs typeface="Arial" panose="020B0604020202020204" pitchFamily="34" charset="0"/>
              </a:rPr>
              <a:t>programas, que </a:t>
            </a:r>
            <a:r>
              <a:rPr lang="es-MX" sz="2400" b="1" dirty="0" smtClean="0">
                <a:latin typeface="Arial" panose="020B0604020202020204" pitchFamily="34" charset="0"/>
                <a:cs typeface="Arial" panose="020B0604020202020204" pitchFamily="34" charset="0"/>
              </a:rPr>
              <a:t>ejercieron 30,230 millones </a:t>
            </a:r>
            <a:r>
              <a:rPr lang="es-MX" sz="2400" b="1" dirty="0">
                <a:latin typeface="Arial" panose="020B0604020202020204" pitchFamily="34" charset="0"/>
                <a:cs typeface="Arial" panose="020B0604020202020204" pitchFamily="34" charset="0"/>
              </a:rPr>
              <a:t>de pesos, no se realiza ninguna </a:t>
            </a:r>
            <a:r>
              <a:rPr lang="es-MX" sz="2400" b="1" dirty="0" smtClean="0">
                <a:latin typeface="Arial" panose="020B0604020202020204" pitchFamily="34" charset="0"/>
                <a:cs typeface="Arial" panose="020B0604020202020204" pitchFamily="34" charset="0"/>
              </a:rPr>
              <a:t>revisión.</a:t>
            </a:r>
            <a:endParaRPr lang="es-MX" sz="2400" b="1" dirty="0">
              <a:latin typeface="Arial" panose="020B0604020202020204" pitchFamily="34" charset="0"/>
              <a:cs typeface="Arial" panose="020B0604020202020204" pitchFamily="34" charset="0"/>
            </a:endParaRPr>
          </a:p>
          <a:p>
            <a:pPr algn="just"/>
            <a:endParaRPr lang="es-MX" sz="800" dirty="0" smtClean="0">
              <a:latin typeface="Arial" panose="020B0604020202020204" pitchFamily="34" charset="0"/>
              <a:cs typeface="Arial" panose="020B0604020202020204" pitchFamily="34" charset="0"/>
            </a:endParaRPr>
          </a:p>
        </p:txBody>
      </p:sp>
      <p:cxnSp>
        <p:nvCxnSpPr>
          <p:cNvPr id="9" name="Conector recto 8"/>
          <p:cNvCxnSpPr/>
          <p:nvPr/>
        </p:nvCxnSpPr>
        <p:spPr>
          <a:xfrm>
            <a:off x="828600" y="764704"/>
            <a:ext cx="810039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1622120" y="836712"/>
            <a:ext cx="5688632" cy="830997"/>
          </a:xfrm>
          <a:prstGeom prst="rect">
            <a:avLst/>
          </a:prstGeom>
        </p:spPr>
        <p:txBody>
          <a:bodyPr wrap="square">
            <a:spAutoFit/>
          </a:bodyPr>
          <a:lstStyle/>
          <a:p>
            <a:pPr lvl="0" algn="r"/>
            <a:r>
              <a:rPr lang="es-MX" sz="2400" b="1" dirty="0">
                <a:latin typeface="Arial" panose="020B0604020202020204" pitchFamily="34" charset="0"/>
                <a:cs typeface="Arial" panose="020B0604020202020204" pitchFamily="34" charset="0"/>
              </a:rPr>
              <a:t>MAPA DE FISCALIZACIÓN DEL </a:t>
            </a:r>
            <a:r>
              <a:rPr lang="es-MX" sz="2400" b="1" dirty="0" smtClean="0">
                <a:latin typeface="Arial" panose="020B0604020202020204" pitchFamily="34" charset="0"/>
                <a:cs typeface="Arial" panose="020B0604020202020204" pitchFamily="34" charset="0"/>
              </a:rPr>
              <a:t>GF</a:t>
            </a:r>
          </a:p>
          <a:p>
            <a:pPr lvl="0" algn="ctr"/>
            <a:r>
              <a:rPr lang="es-MX" sz="2400" b="1" dirty="0" smtClean="0">
                <a:latin typeface="Arial" panose="020B0604020202020204" pitchFamily="34" charset="0"/>
                <a:cs typeface="Arial" panose="020B0604020202020204" pitchFamily="34" charset="0"/>
              </a:rPr>
              <a:t>Información de las EEF </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191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4184184147"/>
              </p:ext>
            </p:extLst>
          </p:nvPr>
        </p:nvGraphicFramePr>
        <p:xfrm>
          <a:off x="0" y="1700808"/>
          <a:ext cx="8892988" cy="4580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683568" y="907703"/>
            <a:ext cx="7920880" cy="1154162"/>
          </a:xfrm>
          <a:prstGeom prst="rect">
            <a:avLst/>
          </a:prstGeom>
          <a:noFill/>
        </p:spPr>
        <p:txBody>
          <a:bodyPr wrap="square" rtlCol="0">
            <a:spAutoFit/>
          </a:bodyPr>
          <a:lstStyle/>
          <a:p>
            <a:r>
              <a:rPr lang="es-MX" sz="2300" b="1" dirty="0">
                <a:solidFill>
                  <a:srgbClr val="002060"/>
                </a:solidFill>
                <a:latin typeface="Arial" panose="020B0604020202020204" pitchFamily="34" charset="0"/>
                <a:cs typeface="Arial" panose="020B0604020202020204" pitchFamily="34" charset="0"/>
              </a:rPr>
              <a:t>Caracterización de los Programas de Auditoría; algunas EEF:</a:t>
            </a:r>
            <a:endParaRPr lang="es-MX" sz="2300" dirty="0">
              <a:solidFill>
                <a:srgbClr val="002060"/>
              </a:solidFill>
              <a:latin typeface="Arial" panose="020B0604020202020204" pitchFamily="34" charset="0"/>
              <a:cs typeface="Arial" panose="020B0604020202020204" pitchFamily="34" charset="0"/>
            </a:endParaRPr>
          </a:p>
          <a:p>
            <a:endParaRPr lang="es-MX" sz="2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762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681206833"/>
              </p:ext>
            </p:extLst>
          </p:nvPr>
        </p:nvGraphicFramePr>
        <p:xfrm>
          <a:off x="395536" y="1700808"/>
          <a:ext cx="8442589"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2339752" y="1844824"/>
            <a:ext cx="4968552" cy="461665"/>
          </a:xfrm>
          <a:prstGeom prst="rect">
            <a:avLst/>
          </a:prstGeom>
          <a:noFill/>
        </p:spPr>
        <p:txBody>
          <a:bodyPr wrap="square" rtlCol="0">
            <a:spAutoFit/>
          </a:bodyPr>
          <a:lstStyle/>
          <a:p>
            <a:r>
              <a:rPr lang="es-MX" sz="2400" b="1" dirty="0" smtClean="0">
                <a:latin typeface="Arial" panose="020B0604020202020204" pitchFamily="34" charset="0"/>
                <a:cs typeface="Arial" panose="020B0604020202020204" pitchFamily="34" charset="0"/>
              </a:rPr>
              <a:t>Posibles causas de la diversidad</a:t>
            </a:r>
            <a:endParaRPr lang="es-MX" sz="2400" b="1" dirty="0">
              <a:latin typeface="Arial" panose="020B0604020202020204" pitchFamily="34" charset="0"/>
              <a:cs typeface="Arial" panose="020B0604020202020204" pitchFamily="34" charset="0"/>
            </a:endParaRPr>
          </a:p>
        </p:txBody>
      </p:sp>
      <p:sp>
        <p:nvSpPr>
          <p:cNvPr id="5" name="Rectángulo 4"/>
          <p:cNvSpPr/>
          <p:nvPr/>
        </p:nvSpPr>
        <p:spPr>
          <a:xfrm>
            <a:off x="1331640" y="768966"/>
            <a:ext cx="6048672" cy="830997"/>
          </a:xfrm>
          <a:prstGeom prst="rect">
            <a:avLst/>
          </a:prstGeom>
        </p:spPr>
        <p:txBody>
          <a:bodyPr wrap="square">
            <a:spAutoFit/>
          </a:bodyPr>
          <a:lstStyle/>
          <a:p>
            <a:pPr lvl="0" algn="r"/>
            <a:r>
              <a:rPr lang="es-MX" sz="2400" b="1" dirty="0">
                <a:latin typeface="Arial" panose="020B0604020202020204" pitchFamily="34" charset="0"/>
                <a:cs typeface="Arial" panose="020B0604020202020204" pitchFamily="34" charset="0"/>
              </a:rPr>
              <a:t>MAPA DE FISCALIZACIÓN DEL </a:t>
            </a:r>
            <a:r>
              <a:rPr lang="es-MX" sz="2400" b="1" dirty="0" smtClean="0">
                <a:latin typeface="Arial" panose="020B0604020202020204" pitchFamily="34" charset="0"/>
                <a:cs typeface="Arial" panose="020B0604020202020204" pitchFamily="34" charset="0"/>
              </a:rPr>
              <a:t>GF</a:t>
            </a:r>
          </a:p>
          <a:p>
            <a:pPr lvl="0" algn="ctr"/>
            <a:r>
              <a:rPr lang="es-MX" sz="2400" b="1" dirty="0" smtClean="0">
                <a:latin typeface="Arial" panose="020B0604020202020204" pitchFamily="34" charset="0"/>
                <a:cs typeface="Arial" panose="020B0604020202020204" pitchFamily="34" charset="0"/>
              </a:rPr>
              <a:t>Información de las EEF </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4747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79039" y="1102811"/>
            <a:ext cx="8711039" cy="461665"/>
          </a:xfrm>
          <a:prstGeom prst="rect">
            <a:avLst/>
          </a:prstGeom>
          <a:noFill/>
        </p:spPr>
        <p:txBody>
          <a:bodyPr wrap="none" rtlCol="0">
            <a:spAutoFit/>
          </a:bodyPr>
          <a:lstStyle/>
          <a:p>
            <a:r>
              <a:rPr lang="es-MX" sz="2400" b="1" dirty="0" smtClean="0">
                <a:solidFill>
                  <a:srgbClr val="002060"/>
                </a:solidFill>
                <a:latin typeface="Arial" panose="020B0604020202020204" pitchFamily="34" charset="0"/>
                <a:cs typeface="Arial" panose="020B0604020202020204" pitchFamily="34" charset="0"/>
              </a:rPr>
              <a:t>Efectos de la diversidad legal, conceptual y metodológica. </a:t>
            </a:r>
            <a:endParaRPr lang="es-MX" sz="2400" b="1" dirty="0">
              <a:solidFill>
                <a:srgbClr val="002060"/>
              </a:solidFill>
              <a:latin typeface="Arial" panose="020B0604020202020204" pitchFamily="34" charset="0"/>
              <a:cs typeface="Arial" panose="020B0604020202020204" pitchFamily="34" charset="0"/>
            </a:endParaRPr>
          </a:p>
        </p:txBody>
      </p:sp>
      <p:graphicFrame>
        <p:nvGraphicFramePr>
          <p:cNvPr id="4" name="Diagrama 3"/>
          <p:cNvGraphicFramePr/>
          <p:nvPr>
            <p:extLst>
              <p:ext uri="{D42A27DB-BD31-4B8C-83A1-F6EECF244321}">
                <p14:modId xmlns:p14="http://schemas.microsoft.com/office/powerpoint/2010/main" val="55852943"/>
              </p:ext>
            </p:extLst>
          </p:nvPr>
        </p:nvGraphicFramePr>
        <p:xfrm>
          <a:off x="251520" y="1514400"/>
          <a:ext cx="8280920" cy="4506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1115616" y="1628800"/>
            <a:ext cx="3168352" cy="461665"/>
          </a:xfrm>
          <a:prstGeom prst="rect">
            <a:avLst/>
          </a:prstGeom>
          <a:noFill/>
        </p:spPr>
        <p:txBody>
          <a:bodyPr wrap="square" rtlCol="0">
            <a:spAutoFit/>
          </a:bodyPr>
          <a:lstStyle/>
          <a:p>
            <a:r>
              <a:rPr lang="es-MX" sz="2400" b="1" dirty="0" smtClean="0">
                <a:latin typeface="Arial" panose="020B0604020202020204" pitchFamily="34" charset="0"/>
                <a:cs typeface="Arial" panose="020B0604020202020204" pitchFamily="34" charset="0"/>
              </a:rPr>
              <a:t>Dificultad para:</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800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493458038"/>
              </p:ext>
            </p:extLst>
          </p:nvPr>
        </p:nvGraphicFramePr>
        <p:xfrm>
          <a:off x="669864" y="2564904"/>
          <a:ext cx="8194045"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442472" y="908720"/>
            <a:ext cx="8712968" cy="1200329"/>
          </a:xfrm>
          <a:prstGeom prst="rect">
            <a:avLst/>
          </a:prstGeom>
          <a:noFill/>
        </p:spPr>
        <p:txBody>
          <a:bodyPr wrap="square" rtlCol="0">
            <a:spAutoFit/>
          </a:bodyPr>
          <a:lstStyle/>
          <a:p>
            <a:pPr lvl="0" algn="ctr"/>
            <a:r>
              <a:rPr lang="es-MX" sz="2400" b="1" dirty="0" smtClean="0">
                <a:solidFill>
                  <a:srgbClr val="002060"/>
                </a:solidFill>
                <a:latin typeface="Arial" panose="020B0604020202020204" pitchFamily="34" charset="0"/>
                <a:cs typeface="Arial" panose="020B0604020202020204" pitchFamily="34" charset="0"/>
              </a:rPr>
              <a:t>Problemática por atender para el diseño e implementación del </a:t>
            </a:r>
            <a:r>
              <a:rPr lang="es-MX" sz="2400" b="1" dirty="0">
                <a:solidFill>
                  <a:srgbClr val="002060"/>
                </a:solidFill>
                <a:latin typeface="Arial" panose="020B0604020202020204" pitchFamily="34" charset="0"/>
                <a:cs typeface="Arial" panose="020B0604020202020204" pitchFamily="34" charset="0"/>
              </a:rPr>
              <a:t>Sistema de </a:t>
            </a:r>
            <a:r>
              <a:rPr lang="es-MX" sz="2400" b="1" dirty="0" smtClean="0">
                <a:solidFill>
                  <a:srgbClr val="002060"/>
                </a:solidFill>
                <a:latin typeface="Arial" panose="020B0604020202020204" pitchFamily="34" charset="0"/>
                <a:cs typeface="Arial" panose="020B0604020202020204" pitchFamily="34" charset="0"/>
              </a:rPr>
              <a:t>Información y Comunicación </a:t>
            </a:r>
            <a:r>
              <a:rPr lang="es-MX" sz="2400" b="1" dirty="0">
                <a:solidFill>
                  <a:srgbClr val="002060"/>
                </a:solidFill>
                <a:latin typeface="Arial" panose="020B0604020202020204" pitchFamily="34" charset="0"/>
                <a:cs typeface="Arial" panose="020B0604020202020204" pitchFamily="34" charset="0"/>
              </a:rPr>
              <a:t>del Sistema Nacional del Fiscalización </a:t>
            </a:r>
            <a:r>
              <a:rPr lang="es-MX" sz="2400" b="1" dirty="0" smtClean="0">
                <a:solidFill>
                  <a:srgbClr val="002060"/>
                </a:solidFill>
                <a:latin typeface="Arial" panose="020B0604020202020204" pitchFamily="34" charset="0"/>
                <a:cs typeface="Arial" panose="020B0604020202020204" pitchFamily="34" charset="0"/>
              </a:rPr>
              <a:t> (SICSNF)</a:t>
            </a:r>
            <a:endParaRPr lang="es-ES"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4044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539338826"/>
              </p:ext>
            </p:extLst>
          </p:nvPr>
        </p:nvGraphicFramePr>
        <p:xfrm>
          <a:off x="611560" y="1412776"/>
          <a:ext cx="8194045"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8727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324626008"/>
              </p:ext>
            </p:extLst>
          </p:nvPr>
        </p:nvGraphicFramePr>
        <p:xfrm>
          <a:off x="323528" y="980728"/>
          <a:ext cx="849694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419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103252917"/>
              </p:ext>
            </p:extLst>
          </p:nvPr>
        </p:nvGraphicFramePr>
        <p:xfrm>
          <a:off x="395536" y="1052736"/>
          <a:ext cx="856895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411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043608" y="1628800"/>
            <a:ext cx="7057005" cy="2817759"/>
          </a:xfrm>
          <a:prstGeom prst="rect">
            <a:avLst/>
          </a:prstGeom>
        </p:spPr>
        <p:txBody>
          <a:bodyPr wrap="square">
            <a:spAutoFit/>
          </a:bodyPr>
          <a:lstStyle/>
          <a:p>
            <a:pPr marL="400050" indent="-400050" algn="ctr">
              <a:lnSpc>
                <a:spcPct val="200000"/>
              </a:lnSpc>
              <a:buAutoNum type="romanUcPeriod"/>
            </a:pPr>
            <a:r>
              <a:rPr lang="es-MX" sz="4800" b="1" dirty="0" smtClean="0">
                <a:latin typeface="Arial" panose="020B0604020202020204" pitchFamily="34" charset="0"/>
                <a:cs typeface="Arial" panose="020B0604020202020204" pitchFamily="34" charset="0"/>
              </a:rPr>
              <a:t>Sistema Nacional </a:t>
            </a:r>
            <a:r>
              <a:rPr lang="es-MX" sz="4800" b="1" dirty="0">
                <a:latin typeface="Arial" panose="020B0604020202020204" pitchFamily="34" charset="0"/>
                <a:cs typeface="Arial" panose="020B0604020202020204" pitchFamily="34" charset="0"/>
              </a:rPr>
              <a:t>de Fiscalización</a:t>
            </a:r>
          </a:p>
        </p:txBody>
      </p:sp>
    </p:spTree>
    <p:extLst>
      <p:ext uri="{BB962C8B-B14F-4D97-AF65-F5344CB8AC3E}">
        <p14:creationId xmlns:p14="http://schemas.microsoft.com/office/powerpoint/2010/main" val="4147536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115616" y="1484784"/>
            <a:ext cx="7057005" cy="3416320"/>
          </a:xfrm>
          <a:prstGeom prst="rect">
            <a:avLst/>
          </a:prstGeom>
        </p:spPr>
        <p:txBody>
          <a:bodyPr wrap="square">
            <a:spAutoFit/>
          </a:bodyPr>
          <a:lstStyle/>
          <a:p>
            <a:pPr algn="ctr">
              <a:lnSpc>
                <a:spcPct val="150000"/>
              </a:lnSpc>
            </a:pPr>
            <a:r>
              <a:rPr lang="es-MX" sz="4800" b="1" dirty="0" smtClean="0">
                <a:latin typeface="Arial" panose="020B0604020202020204" pitchFamily="34" charset="0"/>
                <a:cs typeface="Arial" panose="020B0604020202020204" pitchFamily="34" charset="0"/>
              </a:rPr>
              <a:t>Mapa de Fiscalización del Gasto Federalizado ASF-EEF</a:t>
            </a:r>
          </a:p>
        </p:txBody>
      </p:sp>
    </p:spTree>
    <p:extLst>
      <p:ext uri="{BB962C8B-B14F-4D97-AF65-F5344CB8AC3E}">
        <p14:creationId xmlns:p14="http://schemas.microsoft.com/office/powerpoint/2010/main" val="4162370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4135677406"/>
              </p:ext>
            </p:extLst>
          </p:nvPr>
        </p:nvGraphicFramePr>
        <p:xfrm>
          <a:off x="179512" y="1412776"/>
          <a:ext cx="1022513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ángulo 11"/>
          <p:cNvSpPr/>
          <p:nvPr/>
        </p:nvSpPr>
        <p:spPr>
          <a:xfrm>
            <a:off x="1619672" y="764704"/>
            <a:ext cx="6686845" cy="461665"/>
          </a:xfrm>
          <a:prstGeom prst="rect">
            <a:avLst/>
          </a:prstGeom>
        </p:spPr>
        <p:txBody>
          <a:bodyPr wrap="square">
            <a:spAutoFit/>
          </a:bodyPr>
          <a:lstStyle/>
          <a:p>
            <a:pPr lvl="0" algn="ctr"/>
            <a:r>
              <a:rPr lang="es-MX" sz="2400" b="1" dirty="0">
                <a:latin typeface="Arial" panose="020B0604020202020204" pitchFamily="34" charset="0"/>
                <a:cs typeface="Arial" panose="020B0604020202020204" pitchFamily="34" charset="0"/>
              </a:rPr>
              <a:t>MAPA DE FISCALIZACIÓN ASF-EEF DEL GF</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4333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ector recto 9"/>
          <p:cNvCxnSpPr/>
          <p:nvPr/>
        </p:nvCxnSpPr>
        <p:spPr>
          <a:xfrm>
            <a:off x="539552" y="764704"/>
            <a:ext cx="838842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397159" y="764704"/>
            <a:ext cx="8100899" cy="830997"/>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52015183"/>
              </p:ext>
            </p:extLst>
          </p:nvPr>
        </p:nvGraphicFramePr>
        <p:xfrm>
          <a:off x="539552" y="1700808"/>
          <a:ext cx="8280921" cy="4512945"/>
        </p:xfrm>
        <a:graphic>
          <a:graphicData uri="http://schemas.openxmlformats.org/drawingml/2006/table">
            <a:tbl>
              <a:tblPr/>
              <a:tblGrid>
                <a:gridCol w="3437625">
                  <a:extLst>
                    <a:ext uri="{9D8B030D-6E8A-4147-A177-3AD203B41FA5}">
                      <a16:colId xmlns:a16="http://schemas.microsoft.com/office/drawing/2014/main" val="20000"/>
                    </a:ext>
                  </a:extLst>
                </a:gridCol>
                <a:gridCol w="1242895">
                  <a:extLst>
                    <a:ext uri="{9D8B030D-6E8A-4147-A177-3AD203B41FA5}">
                      <a16:colId xmlns:a16="http://schemas.microsoft.com/office/drawing/2014/main" val="20001"/>
                    </a:ext>
                  </a:extLst>
                </a:gridCol>
                <a:gridCol w="1291562">
                  <a:extLst>
                    <a:ext uri="{9D8B030D-6E8A-4147-A177-3AD203B41FA5}">
                      <a16:colId xmlns:a16="http://schemas.microsoft.com/office/drawing/2014/main" val="20002"/>
                    </a:ext>
                  </a:extLst>
                </a:gridCol>
                <a:gridCol w="614382">
                  <a:extLst>
                    <a:ext uri="{9D8B030D-6E8A-4147-A177-3AD203B41FA5}">
                      <a16:colId xmlns:a16="http://schemas.microsoft.com/office/drawing/2014/main" val="20003"/>
                    </a:ext>
                  </a:extLst>
                </a:gridCol>
                <a:gridCol w="848968">
                  <a:extLst>
                    <a:ext uri="{9D8B030D-6E8A-4147-A177-3AD203B41FA5}">
                      <a16:colId xmlns:a16="http://schemas.microsoft.com/office/drawing/2014/main" val="20004"/>
                    </a:ext>
                  </a:extLst>
                </a:gridCol>
                <a:gridCol w="845489">
                  <a:extLst>
                    <a:ext uri="{9D8B030D-6E8A-4147-A177-3AD203B41FA5}">
                      <a16:colId xmlns:a16="http://schemas.microsoft.com/office/drawing/2014/main" val="20005"/>
                    </a:ext>
                  </a:extLst>
                </a:gridCol>
              </a:tblGrid>
              <a:tr h="319405">
                <a:tc rowSpan="2">
                  <a:txBody>
                    <a:bodyPr/>
                    <a:lstStyle/>
                    <a:p>
                      <a:pPr algn="ctr" fontAlgn="ctr"/>
                      <a:r>
                        <a:rPr lang="es-MX" sz="1800" b="1" i="0" u="none" strike="noStrike" dirty="0">
                          <a:solidFill>
                            <a:srgbClr val="FFFFFF"/>
                          </a:solidFill>
                          <a:effectLst/>
                          <a:latin typeface="Arial" panose="020B0604020202020204" pitchFamily="34" charset="0"/>
                          <a:cs typeface="Arial" panose="020B0604020202020204" pitchFamily="34" charset="0"/>
                        </a:rPr>
                        <a:t>Fondo o Programa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Importe Asignado</a:t>
                      </a:r>
                      <a:br>
                        <a:rPr lang="es-MX" sz="1800" b="1" i="0" u="none" strike="noStrike">
                          <a:solidFill>
                            <a:srgbClr val="FFFFFF"/>
                          </a:solidFill>
                          <a:effectLst/>
                          <a:latin typeface="Arial" panose="020B0604020202020204" pitchFamily="34" charset="0"/>
                          <a:cs typeface="Arial" panose="020B0604020202020204" pitchFamily="34" charset="0"/>
                        </a:rPr>
                      </a:br>
                      <a:r>
                        <a:rPr lang="es-MX" sz="1800" b="1" i="0" u="none" strike="noStrike">
                          <a:solidFill>
                            <a:srgbClr val="FFFFFF"/>
                          </a:solidFill>
                          <a:effectLst/>
                          <a:latin typeface="Arial" panose="020B0604020202020204" pitchFamily="34" charset="0"/>
                          <a:cs typeface="Arial" panose="020B0604020202020204" pitchFamily="34" charset="0"/>
                        </a:rPr>
                        <a:t>(millones de pesos)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Fondos/ Programas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gridSpan="3">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Auditorías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319405">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Total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ASF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00B05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EEF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33C0C"/>
                    </a:solidFill>
                  </a:tcPr>
                </a:tc>
                <a:extLst>
                  <a:ext uri="{0D108BD9-81ED-4DB2-BD59-A6C34878D82A}">
                    <a16:rowId xmlns:a16="http://schemas.microsoft.com/office/drawing/2014/main" val="10001"/>
                  </a:ext>
                </a:extLst>
              </a:tr>
              <a:tr h="200025">
                <a:tc>
                  <a:txBody>
                    <a:bodyPr/>
                    <a:lstStyle/>
                    <a:p>
                      <a:pPr algn="ctr" fontAlgn="ctr"/>
                      <a:r>
                        <a:rPr lang="es-MX" sz="1800" b="1" i="0" u="none" strike="noStrike" dirty="0">
                          <a:solidFill>
                            <a:srgbClr val="FFFFFF"/>
                          </a:solidFill>
                          <a:effectLst/>
                          <a:latin typeface="Arial" panose="020B0604020202020204" pitchFamily="34" charset="0"/>
                          <a:cs typeface="Arial" panose="020B0604020202020204" pitchFamily="34" charset="0"/>
                        </a:rPr>
                        <a:t>Total General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9C2A29"/>
                    </a:solidFill>
                  </a:tcPr>
                </a:tc>
                <a:tc>
                  <a:txBody>
                    <a:bodyPr/>
                    <a:lstStyle/>
                    <a:p>
                      <a:pPr algn="r" fontAlgn="b"/>
                      <a:r>
                        <a:rPr lang="es-MX" sz="1800" b="1" i="0" u="none" strike="noStrike" dirty="0">
                          <a:solidFill>
                            <a:schemeClr val="bg1"/>
                          </a:solidFill>
                          <a:effectLst/>
                          <a:latin typeface="Arial" panose="020B0604020202020204" pitchFamily="34" charset="0"/>
                          <a:cs typeface="Arial" panose="020B0604020202020204" pitchFamily="34" charset="0"/>
                        </a:rPr>
                        <a:t>1,781,661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9C2A29"/>
                    </a:solidFill>
                  </a:tcPr>
                </a:tc>
                <a:tc>
                  <a:txBody>
                    <a:bodyPr/>
                    <a:lstStyle/>
                    <a:p>
                      <a:pPr algn="ctr" fontAlgn="ctr"/>
                      <a:r>
                        <a:rPr lang="es-MX" sz="1800" b="1" i="0" u="none" strike="noStrike" dirty="0">
                          <a:solidFill>
                            <a:srgbClr val="FFFFFF"/>
                          </a:solidFill>
                          <a:effectLst/>
                          <a:latin typeface="Arial" panose="020B0604020202020204" pitchFamily="34" charset="0"/>
                          <a:cs typeface="Arial" panose="020B0604020202020204" pitchFamily="34" charset="0"/>
                        </a:rPr>
                        <a:t>105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9C2A29"/>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4,790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9C2A29"/>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1,343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9C2A29"/>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3,447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9C2A29"/>
                    </a:solidFill>
                  </a:tcPr>
                </a:tc>
                <a:extLst>
                  <a:ext uri="{0D108BD9-81ED-4DB2-BD59-A6C34878D82A}">
                    <a16:rowId xmlns:a16="http://schemas.microsoft.com/office/drawing/2014/main" val="10002"/>
                  </a:ext>
                </a:extLst>
              </a:tr>
              <a:tr h="200025">
                <a:tc>
                  <a:txBody>
                    <a:bodyPr/>
                    <a:lstStyle/>
                    <a:p>
                      <a:pPr algn="l" fontAlgn="ctr"/>
                      <a:r>
                        <a:rPr lang="es-MX" sz="1800" b="1" i="0" u="none" strike="noStrike" dirty="0">
                          <a:solidFill>
                            <a:srgbClr val="FFFFFF"/>
                          </a:solidFill>
                          <a:effectLst/>
                          <a:latin typeface="Arial" panose="020B0604020202020204" pitchFamily="34" charset="0"/>
                          <a:cs typeface="Arial" panose="020B0604020202020204" pitchFamily="34" charset="0"/>
                        </a:rPr>
                        <a:t>Aportaciones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r" fontAlgn="b"/>
                      <a:r>
                        <a:rPr lang="es-MX" sz="1800" b="1" i="0" u="none" strike="noStrike" dirty="0">
                          <a:solidFill>
                            <a:schemeClr val="bg1"/>
                          </a:solidFill>
                          <a:effectLst/>
                          <a:latin typeface="Arial" panose="020B0604020202020204" pitchFamily="34" charset="0"/>
                          <a:cs typeface="Arial" panose="020B0604020202020204" pitchFamily="34" charset="0"/>
                        </a:rPr>
                        <a:t>668,353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10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1,942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629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1,313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extLst>
                  <a:ext uri="{0D108BD9-81ED-4DB2-BD59-A6C34878D82A}">
                    <a16:rowId xmlns:a16="http://schemas.microsoft.com/office/drawing/2014/main" val="10003"/>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General 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panose="020B0604020202020204" pitchFamily="34" charset="0"/>
                          <a:cs typeface="Arial" panose="020B0604020202020204" pitchFamily="34" charset="0"/>
                        </a:rPr>
                        <a:t>631,340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1,941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628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1,313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General 25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panose="020B0604020202020204" pitchFamily="34" charset="0"/>
                          <a:cs typeface="Arial" panose="020B0604020202020204" pitchFamily="34" charset="0"/>
                        </a:rPr>
                        <a:t>37,012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200025">
                <a:tc>
                  <a:txBody>
                    <a:bodyPr/>
                    <a:lstStyle/>
                    <a:p>
                      <a:pPr algn="l" fontAlgn="ctr"/>
                      <a:r>
                        <a:rPr lang="es-MX" sz="1800" b="1" i="0" u="none" strike="noStrike" dirty="0">
                          <a:solidFill>
                            <a:srgbClr val="FFFFFF"/>
                          </a:solidFill>
                          <a:effectLst/>
                          <a:latin typeface="Arial" panose="020B0604020202020204" pitchFamily="34" charset="0"/>
                          <a:cs typeface="Arial" panose="020B0604020202020204" pitchFamily="34" charset="0"/>
                        </a:rPr>
                        <a:t>Convenios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r" fontAlgn="b"/>
                      <a:r>
                        <a:rPr lang="es-MX" sz="1800" b="1" i="0" u="none" strike="noStrike" dirty="0">
                          <a:solidFill>
                            <a:schemeClr val="bg1"/>
                          </a:solidFill>
                          <a:effectLst/>
                          <a:latin typeface="Arial" panose="020B0604020202020204" pitchFamily="34" charset="0"/>
                          <a:cs typeface="Arial" panose="020B0604020202020204" pitchFamily="34" charset="0"/>
                        </a:rPr>
                        <a:t>231,167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dirty="0">
                          <a:solidFill>
                            <a:srgbClr val="FFFFFF"/>
                          </a:solidFill>
                          <a:effectLst/>
                          <a:latin typeface="Arial" panose="020B0604020202020204" pitchFamily="34" charset="0"/>
                          <a:cs typeface="Arial" panose="020B0604020202020204" pitchFamily="34" charset="0"/>
                        </a:rPr>
                        <a:t>72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447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211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236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extLst>
                  <a:ext uri="{0D108BD9-81ED-4DB2-BD59-A6C34878D82A}">
                    <a16:rowId xmlns:a16="http://schemas.microsoft.com/office/drawing/2014/main" val="10006"/>
                  </a:ext>
                </a:extLst>
              </a:tr>
              <a:tr h="200025">
                <a:tc>
                  <a:txBody>
                    <a:bodyPr/>
                    <a:lstStyle/>
                    <a:p>
                      <a:pPr algn="l" fontAlgn="ctr"/>
                      <a:r>
                        <a:rPr lang="es-MX" sz="1800" b="1" i="0" u="none" strike="noStrike" dirty="0">
                          <a:solidFill>
                            <a:srgbClr val="FFFFFF"/>
                          </a:solidFill>
                          <a:effectLst/>
                          <a:latin typeface="Arial" panose="020B0604020202020204" pitchFamily="34" charset="0"/>
                          <a:cs typeface="Arial" panose="020B0604020202020204" pitchFamily="34" charset="0"/>
                        </a:rPr>
                        <a:t>De Descentralización</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r" fontAlgn="b"/>
                      <a:r>
                        <a:rPr lang="es-MX" sz="1800" b="1" i="0" u="none" strike="noStrike" dirty="0">
                          <a:solidFill>
                            <a:schemeClr val="bg1"/>
                          </a:solidFill>
                          <a:effectLst/>
                          <a:latin typeface="Arial" panose="020B0604020202020204" pitchFamily="34" charset="0"/>
                          <a:cs typeface="Arial" panose="020B0604020202020204" pitchFamily="34" charset="0"/>
                        </a:rPr>
                        <a:t>223,882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dirty="0">
                          <a:solidFill>
                            <a:srgbClr val="FFFFFF"/>
                          </a:solidFill>
                          <a:effectLst/>
                          <a:latin typeface="Arial" panose="020B0604020202020204" pitchFamily="34" charset="0"/>
                          <a:cs typeface="Arial" panose="020B0604020202020204" pitchFamily="34" charset="0"/>
                        </a:rPr>
                        <a:t>67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444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211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233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extLst>
                  <a:ext uri="{0D108BD9-81ED-4DB2-BD59-A6C34878D82A}">
                    <a16:rowId xmlns:a16="http://schemas.microsoft.com/office/drawing/2014/main" val="10007"/>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4 (SEGOB)</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7,771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121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70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8"/>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6 (SHCP)</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1,155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9"/>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8 (SAGARPA)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61,398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21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15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0"/>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9 (SCT)</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2,600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1"/>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11 (SEP)</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123,203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151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93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58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2"/>
                  </a:ext>
                </a:extLst>
              </a:tr>
              <a:tr h="200025">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Ramo 12 (SSA)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panose="020B0604020202020204" pitchFamily="34" charset="0"/>
                          <a:cs typeface="Arial" panose="020B0604020202020204" pitchFamily="34" charset="0"/>
                        </a:rPr>
                        <a:t>8,488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18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55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22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741114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ector recto 9"/>
          <p:cNvCxnSpPr/>
          <p:nvPr/>
        </p:nvCxnSpPr>
        <p:spPr>
          <a:xfrm>
            <a:off x="539552" y="947629"/>
            <a:ext cx="838842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0" y="1093386"/>
            <a:ext cx="8927976"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323527" y="1700808"/>
          <a:ext cx="8352930" cy="4787265"/>
        </p:xfrm>
        <a:graphic>
          <a:graphicData uri="http://schemas.openxmlformats.org/drawingml/2006/table">
            <a:tbl>
              <a:tblPr/>
              <a:tblGrid>
                <a:gridCol w="3265266">
                  <a:extLst>
                    <a:ext uri="{9D8B030D-6E8A-4147-A177-3AD203B41FA5}">
                      <a16:colId xmlns:a16="http://schemas.microsoft.com/office/drawing/2014/main" val="20000"/>
                    </a:ext>
                  </a:extLst>
                </a:gridCol>
                <a:gridCol w="1338495">
                  <a:extLst>
                    <a:ext uri="{9D8B030D-6E8A-4147-A177-3AD203B41FA5}">
                      <a16:colId xmlns:a16="http://schemas.microsoft.com/office/drawing/2014/main" val="20001"/>
                    </a:ext>
                  </a:extLst>
                </a:gridCol>
                <a:gridCol w="1050800">
                  <a:extLst>
                    <a:ext uri="{9D8B030D-6E8A-4147-A177-3AD203B41FA5}">
                      <a16:colId xmlns:a16="http://schemas.microsoft.com/office/drawing/2014/main" val="20002"/>
                    </a:ext>
                  </a:extLst>
                </a:gridCol>
                <a:gridCol w="601664">
                  <a:extLst>
                    <a:ext uri="{9D8B030D-6E8A-4147-A177-3AD203B41FA5}">
                      <a16:colId xmlns:a16="http://schemas.microsoft.com/office/drawing/2014/main" val="20003"/>
                    </a:ext>
                  </a:extLst>
                </a:gridCol>
                <a:gridCol w="806402">
                  <a:extLst>
                    <a:ext uri="{9D8B030D-6E8A-4147-A177-3AD203B41FA5}">
                      <a16:colId xmlns:a16="http://schemas.microsoft.com/office/drawing/2014/main" val="20004"/>
                    </a:ext>
                  </a:extLst>
                </a:gridCol>
                <a:gridCol w="1290303">
                  <a:extLst>
                    <a:ext uri="{9D8B030D-6E8A-4147-A177-3AD203B41FA5}">
                      <a16:colId xmlns:a16="http://schemas.microsoft.com/office/drawing/2014/main" val="20005"/>
                    </a:ext>
                  </a:extLst>
                </a:gridCol>
              </a:tblGrid>
              <a:tr h="319405">
                <a:tc rowSpan="2">
                  <a:txBody>
                    <a:bodyPr/>
                    <a:lstStyle/>
                    <a:p>
                      <a:pPr algn="ctr" fontAlgn="ctr"/>
                      <a:r>
                        <a:rPr lang="es-MX" sz="18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Narrow" panose="020B0606020202030204" pitchFamily="34" charset="0"/>
                        </a:rPr>
                        <a:t>Importe Asignado</a:t>
                      </a:r>
                      <a:br>
                        <a:rPr lang="es-MX" sz="1800" b="1" i="0" u="none" strike="noStrike">
                          <a:solidFill>
                            <a:srgbClr val="FFFFFF"/>
                          </a:solidFill>
                          <a:effectLst/>
                          <a:latin typeface="Arial Narrow" panose="020B0606020202030204" pitchFamily="34" charset="0"/>
                        </a:rPr>
                      </a:br>
                      <a:r>
                        <a:rPr lang="es-MX" sz="1800" b="1" i="0" u="none" strike="noStrike">
                          <a:solidFill>
                            <a:srgbClr val="FFFFFF"/>
                          </a:solidFill>
                          <a:effectLst/>
                          <a:latin typeface="Arial Narrow" panose="020B0606020202030204" pitchFamily="34" charset="0"/>
                        </a:rPr>
                        <a:t>(millones de pesos)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Narrow" panose="020B0606020202030204" pitchFamily="34" charset="0"/>
                        </a:rPr>
                        <a:t>Fondos/ Programas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gridSpan="3">
                  <a:txBody>
                    <a:bodyPr/>
                    <a:lstStyle/>
                    <a:p>
                      <a:pPr algn="ctr" fontAlgn="ctr"/>
                      <a:r>
                        <a:rPr lang="es-MX" sz="1800" b="1" i="0" u="none" strike="noStrike">
                          <a:solidFill>
                            <a:srgbClr val="FFFFFF"/>
                          </a:solidFill>
                          <a:effectLst/>
                          <a:latin typeface="Arial Narrow" panose="020B0606020202030204" pitchFamily="34" charset="0"/>
                        </a:rPr>
                        <a:t>Auditorías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319405">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800" b="1" i="0" u="none" strike="noStrike">
                          <a:solidFill>
                            <a:srgbClr val="FFFFFF"/>
                          </a:solidFill>
                          <a:effectLst/>
                          <a:latin typeface="Arial Narrow" panose="020B0606020202030204" pitchFamily="34" charset="0"/>
                        </a:rPr>
                        <a:t>Total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ASF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00B050"/>
                    </a:solidFill>
                  </a:tcPr>
                </a:tc>
                <a:tc>
                  <a:txBody>
                    <a:bodyPr/>
                    <a:lstStyle/>
                    <a:p>
                      <a:pPr algn="ctr" fontAlgn="ctr"/>
                      <a:r>
                        <a:rPr lang="es-MX" sz="1800" b="1" i="0" u="none" strike="noStrike">
                          <a:solidFill>
                            <a:srgbClr val="FFFFFF"/>
                          </a:solidFill>
                          <a:effectLst/>
                          <a:latin typeface="Arial Narrow" panose="020B0606020202030204" pitchFamily="34" charset="0"/>
                        </a:rPr>
                        <a:t>EEF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33C0C"/>
                    </a:solidFill>
                  </a:tcPr>
                </a:tc>
                <a:extLst>
                  <a:ext uri="{0D108BD9-81ED-4DB2-BD59-A6C34878D82A}">
                    <a16:rowId xmlns:a16="http://schemas.microsoft.com/office/drawing/2014/main" val="10001"/>
                  </a:ext>
                </a:extLst>
              </a:tr>
              <a:tr h="200025">
                <a:tc>
                  <a:txBody>
                    <a:bodyPr/>
                    <a:lstStyle/>
                    <a:p>
                      <a:pPr algn="l" fontAlgn="ctr"/>
                      <a:r>
                        <a:rPr lang="es-MX" sz="1800" b="0" i="0" u="none" strike="noStrike" dirty="0">
                          <a:solidFill>
                            <a:srgbClr val="000000"/>
                          </a:solidFill>
                          <a:effectLst/>
                          <a:latin typeface="Arial Narrow" panose="020B0606020202030204" pitchFamily="34" charset="0"/>
                        </a:rPr>
                        <a:t>Ramo 16 (SEMARNAT)</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17,920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72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72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200025">
                <a:tc>
                  <a:txBody>
                    <a:bodyPr/>
                    <a:lstStyle/>
                    <a:p>
                      <a:pPr algn="l" fontAlgn="ctr"/>
                      <a:r>
                        <a:rPr lang="es-MX" sz="1800" b="0" i="0" u="none" strike="noStrike" dirty="0">
                          <a:solidFill>
                            <a:srgbClr val="000000"/>
                          </a:solidFill>
                          <a:effectLst/>
                          <a:latin typeface="Arial Narrow" panose="020B0606020202030204" pitchFamily="34" charset="0"/>
                        </a:rPr>
                        <a:t>Ramo 20 (SEDESOL)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72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200025">
                <a:tc>
                  <a:txBody>
                    <a:bodyPr/>
                    <a:lstStyle/>
                    <a:p>
                      <a:pPr algn="l" fontAlgn="ctr"/>
                      <a:r>
                        <a:rPr lang="es-MX" sz="1800" b="0" i="0" u="none" strike="noStrike" dirty="0">
                          <a:solidFill>
                            <a:srgbClr val="000000"/>
                          </a:solidFill>
                          <a:effectLst/>
                          <a:latin typeface="Arial Narrow" panose="020B0606020202030204" pitchFamily="34" charset="0"/>
                        </a:rPr>
                        <a:t>Ramo 21 (SECTUR)</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971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200025">
                <a:tc>
                  <a:txBody>
                    <a:bodyPr/>
                    <a:lstStyle/>
                    <a:p>
                      <a:pPr algn="l" fontAlgn="ctr"/>
                      <a:r>
                        <a:rPr lang="es-MX" sz="1800" b="0" i="0" u="none" strike="noStrike" dirty="0">
                          <a:solidFill>
                            <a:srgbClr val="000000"/>
                          </a:solidFill>
                          <a:effectLst/>
                          <a:latin typeface="Arial Narrow" panose="020B0606020202030204" pitchFamily="34" charset="0"/>
                        </a:rPr>
                        <a:t>Ramo 27 (SFP)</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200025">
                <a:tc>
                  <a:txBody>
                    <a:bodyPr/>
                    <a:lstStyle/>
                    <a:p>
                      <a:pPr algn="l" fontAlgn="ctr"/>
                      <a:r>
                        <a:rPr lang="es-MX" sz="1800" b="0" i="0" u="none" strike="noStrike">
                          <a:solidFill>
                            <a:srgbClr val="000000"/>
                          </a:solidFill>
                          <a:effectLst/>
                          <a:latin typeface="Arial Narrow" panose="020B0606020202030204" pitchFamily="34" charset="0"/>
                        </a:rPr>
                        <a:t>Ramo 47 Entidades no sectorizadas (INMUJERES)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304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6"/>
                  </a:ext>
                </a:extLst>
              </a:tr>
              <a:tr h="200025">
                <a:tc>
                  <a:txBody>
                    <a:bodyPr/>
                    <a:lstStyle/>
                    <a:p>
                      <a:pPr algn="l" fontAlgn="ctr"/>
                      <a:r>
                        <a:rPr lang="es-MX" sz="1800" b="1" i="0" u="none" strike="noStrike">
                          <a:solidFill>
                            <a:srgbClr val="FFFFFF"/>
                          </a:solidFill>
                          <a:effectLst/>
                          <a:latin typeface="Arial Narrow" panose="020B0606020202030204" pitchFamily="34" charset="0"/>
                        </a:rPr>
                        <a:t>De Reasignación</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r" fontAlgn="b"/>
                      <a:r>
                        <a:rPr lang="es-MX" sz="1800" b="1" i="0" u="none" strike="noStrike" dirty="0">
                          <a:solidFill>
                            <a:schemeClr val="bg1"/>
                          </a:solidFill>
                          <a:effectLst/>
                          <a:latin typeface="Arial Narrow" panose="020B0606020202030204" pitchFamily="34" charset="0"/>
                        </a:rPr>
                        <a:t>7,286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Narrow" panose="020B060602020203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Narrow" panose="020B0606020202030204" pitchFamily="34" charset="0"/>
                        </a:rPr>
                        <a:t>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tc>
                  <a:txBody>
                    <a:bodyPr/>
                    <a:lstStyle/>
                    <a:p>
                      <a:pPr algn="ctr" fontAlgn="ctr"/>
                      <a:r>
                        <a:rPr lang="es-MX" sz="1800" b="1" i="0" u="none" strike="noStrike">
                          <a:solidFill>
                            <a:srgbClr val="FFFFFF"/>
                          </a:solidFill>
                          <a:effectLst/>
                          <a:latin typeface="Arial Narrow" panose="020B0606020202030204" pitchFamily="34" charset="0"/>
                        </a:rPr>
                        <a:t>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31869B"/>
                    </a:solidFill>
                  </a:tcPr>
                </a:tc>
                <a:extLst>
                  <a:ext uri="{0D108BD9-81ED-4DB2-BD59-A6C34878D82A}">
                    <a16:rowId xmlns:a16="http://schemas.microsoft.com/office/drawing/2014/main" val="10007"/>
                  </a:ext>
                </a:extLst>
              </a:tr>
              <a:tr h="200025">
                <a:tc>
                  <a:txBody>
                    <a:bodyPr/>
                    <a:lstStyle/>
                    <a:p>
                      <a:pPr algn="l" fontAlgn="ctr"/>
                      <a:r>
                        <a:rPr lang="es-MX" sz="1800" b="0" i="0" u="none" strike="noStrike">
                          <a:solidFill>
                            <a:srgbClr val="000000"/>
                          </a:solidFill>
                          <a:effectLst/>
                          <a:latin typeface="Arial Narrow" panose="020B0606020202030204" pitchFamily="34" charset="0"/>
                        </a:rPr>
                        <a:t>Ramo 9 (SCT)</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7,286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8"/>
                  </a:ext>
                </a:extLst>
              </a:tr>
              <a:tr h="200025">
                <a:tc>
                  <a:txBody>
                    <a:bodyPr/>
                    <a:lstStyle/>
                    <a:p>
                      <a:pPr algn="l" fontAlgn="ctr"/>
                      <a:r>
                        <a:rPr lang="es-MX" sz="1800" b="1" i="0" u="none" strike="noStrike" dirty="0">
                          <a:solidFill>
                            <a:srgbClr val="FFFFFF"/>
                          </a:solidFill>
                          <a:effectLst/>
                          <a:latin typeface="Arial Narrow" panose="020B0606020202030204" pitchFamily="34" charset="0"/>
                        </a:rPr>
                        <a:t>Subsidios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r" fontAlgn="b"/>
                      <a:r>
                        <a:rPr lang="es-MX" sz="1800" b="1" i="0" u="none" strike="noStrike" dirty="0">
                          <a:solidFill>
                            <a:schemeClr val="bg1"/>
                          </a:solidFill>
                          <a:effectLst/>
                          <a:latin typeface="Arial Narrow" panose="020B0606020202030204" pitchFamily="34" charset="0"/>
                        </a:rPr>
                        <a:t>188,364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22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573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111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462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extLst>
                  <a:ext uri="{0D108BD9-81ED-4DB2-BD59-A6C34878D82A}">
                    <a16:rowId xmlns:a16="http://schemas.microsoft.com/office/drawing/2014/main" val="10009"/>
                  </a:ext>
                </a:extLst>
              </a:tr>
              <a:tr h="200025">
                <a:tc>
                  <a:txBody>
                    <a:bodyPr/>
                    <a:lstStyle/>
                    <a:p>
                      <a:pPr algn="l" fontAlgn="ctr"/>
                      <a:r>
                        <a:rPr lang="es-MX" sz="1800" b="0" i="0" u="none" strike="noStrike" dirty="0">
                          <a:solidFill>
                            <a:srgbClr val="000000"/>
                          </a:solidFill>
                          <a:effectLst/>
                          <a:latin typeface="Arial Narrow" panose="020B0606020202030204" pitchFamily="34" charset="0"/>
                        </a:rPr>
                        <a:t>Ramo 12 (SSA)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70,825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0"/>
                  </a:ext>
                </a:extLst>
              </a:tr>
              <a:tr h="200025">
                <a:tc>
                  <a:txBody>
                    <a:bodyPr/>
                    <a:lstStyle/>
                    <a:p>
                      <a:pPr algn="l" fontAlgn="ctr"/>
                      <a:r>
                        <a:rPr lang="es-MX" sz="1800" b="0" i="0" u="none" strike="noStrike" dirty="0">
                          <a:solidFill>
                            <a:srgbClr val="000000"/>
                          </a:solidFill>
                          <a:effectLst/>
                          <a:latin typeface="Arial Narrow" panose="020B0606020202030204" pitchFamily="34" charset="0"/>
                        </a:rPr>
                        <a:t>Ramo General 23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117,539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540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79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461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11"/>
                  </a:ext>
                </a:extLst>
              </a:tr>
              <a:tr h="200025">
                <a:tc>
                  <a:txBody>
                    <a:bodyPr/>
                    <a:lstStyle/>
                    <a:p>
                      <a:pPr algn="l" fontAlgn="ctr"/>
                      <a:r>
                        <a:rPr lang="es-MX" sz="1800" b="1" i="0" u="none" strike="noStrike" dirty="0">
                          <a:solidFill>
                            <a:srgbClr val="FFFFFF"/>
                          </a:solidFill>
                          <a:effectLst/>
                          <a:latin typeface="Arial Narrow" panose="020B0606020202030204" pitchFamily="34" charset="0"/>
                        </a:rPr>
                        <a:t>Participaciones Federales </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r" fontAlgn="b"/>
                      <a:r>
                        <a:rPr lang="es-MX" sz="1800" b="1" i="0" u="none" strike="noStrike" dirty="0">
                          <a:solidFill>
                            <a:schemeClr val="bg1"/>
                          </a:solidFill>
                          <a:effectLst/>
                          <a:latin typeface="Arial Narrow" panose="020B0606020202030204" pitchFamily="34" charset="0"/>
                        </a:rPr>
                        <a:t>693,778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dirty="0">
                          <a:solidFill>
                            <a:srgbClr val="FFFFFF"/>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dirty="0">
                          <a:solidFill>
                            <a:srgbClr val="FFFFFF"/>
                          </a:solidFill>
                          <a:effectLst/>
                          <a:latin typeface="Arial Narrow" panose="020B0606020202030204" pitchFamily="34" charset="0"/>
                        </a:rPr>
                        <a:t>894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dirty="0">
                          <a:solidFill>
                            <a:srgbClr val="FFFFFF"/>
                          </a:solidFill>
                          <a:effectLst/>
                          <a:latin typeface="Arial Narrow" panose="020B0606020202030204" pitchFamily="34" charset="0"/>
                        </a:rPr>
                        <a:t>174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dirty="0">
                          <a:solidFill>
                            <a:srgbClr val="FFFFFF"/>
                          </a:solidFill>
                          <a:effectLst/>
                          <a:latin typeface="Arial Narrow" panose="020B0606020202030204" pitchFamily="34" charset="0"/>
                        </a:rPr>
                        <a:t>720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extLst>
                  <a:ext uri="{0D108BD9-81ED-4DB2-BD59-A6C34878D82A}">
                    <a16:rowId xmlns:a16="http://schemas.microsoft.com/office/drawing/2014/main" val="10012"/>
                  </a:ext>
                </a:extLst>
              </a:tr>
              <a:tr h="200025">
                <a:tc>
                  <a:txBody>
                    <a:bodyPr/>
                    <a:lstStyle/>
                    <a:p>
                      <a:pPr algn="l" fontAlgn="ctr"/>
                      <a:r>
                        <a:rPr lang="es-MX" sz="1800" b="1" i="0" u="none" strike="noStrike" dirty="0">
                          <a:solidFill>
                            <a:srgbClr val="FFFFFF"/>
                          </a:solidFill>
                          <a:effectLst/>
                          <a:latin typeface="Arial Narrow" panose="020B0606020202030204" pitchFamily="34" charset="0"/>
                        </a:rPr>
                        <a:t>Otros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r" fontAlgn="b"/>
                      <a:r>
                        <a:rPr lang="es-MX" sz="1800" b="1" i="0" u="none" strike="noStrike" dirty="0">
                          <a:solidFill>
                            <a:schemeClr val="bg1"/>
                          </a:solidFill>
                          <a:effectLst/>
                          <a:latin typeface="Arial Narrow" panose="020B060602020203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 </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934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a:solidFill>
                            <a:srgbClr val="FFFFFF"/>
                          </a:solidFill>
                          <a:effectLst/>
                          <a:latin typeface="Arial Narrow" panose="020B0606020202030204" pitchFamily="34" charset="0"/>
                        </a:rPr>
                        <a:t>218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tc>
                  <a:txBody>
                    <a:bodyPr/>
                    <a:lstStyle/>
                    <a:p>
                      <a:pPr algn="ctr" fontAlgn="ctr"/>
                      <a:r>
                        <a:rPr lang="es-MX" sz="1800" b="1" i="0" u="none" strike="noStrike" dirty="0">
                          <a:solidFill>
                            <a:srgbClr val="FFFFFF"/>
                          </a:solidFill>
                          <a:effectLst/>
                          <a:latin typeface="Arial Narrow" panose="020B0606020202030204" pitchFamily="34" charset="0"/>
                        </a:rPr>
                        <a:t>716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80808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146479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6683" y="5851867"/>
            <a:ext cx="5040559" cy="276999"/>
          </a:xfrm>
          <a:prstGeom prst="rect">
            <a:avLst/>
          </a:prstGeom>
          <a:noFill/>
        </p:spPr>
        <p:txBody>
          <a:bodyPr wrap="square" rtlCol="0">
            <a:spAutoFit/>
          </a:bodyPr>
          <a:lstStyle/>
          <a:p>
            <a:r>
              <a:rPr lang="es-MX" sz="1200" dirty="0" smtClean="0"/>
              <a:t>*El ranking está determinado con base al número de auditorías.</a:t>
            </a:r>
            <a:endParaRPr lang="es-MX" sz="1200" dirty="0"/>
          </a:p>
        </p:txBody>
      </p:sp>
      <p:cxnSp>
        <p:nvCxnSpPr>
          <p:cNvPr id="10" name="Conector recto 9"/>
          <p:cNvCxnSpPr/>
          <p:nvPr/>
        </p:nvCxnSpPr>
        <p:spPr>
          <a:xfrm>
            <a:off x="516683" y="947629"/>
            <a:ext cx="8411293"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251013" y="1068570"/>
            <a:ext cx="8676963"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16220372"/>
              </p:ext>
            </p:extLst>
          </p:nvPr>
        </p:nvGraphicFramePr>
        <p:xfrm>
          <a:off x="516683" y="1530235"/>
          <a:ext cx="8208636" cy="4138131"/>
        </p:xfrm>
        <a:graphic>
          <a:graphicData uri="http://schemas.openxmlformats.org/drawingml/2006/table">
            <a:tbl>
              <a:tblPr/>
              <a:tblGrid>
                <a:gridCol w="3571172">
                  <a:extLst>
                    <a:ext uri="{9D8B030D-6E8A-4147-A177-3AD203B41FA5}">
                      <a16:colId xmlns:a16="http://schemas.microsoft.com/office/drawing/2014/main" val="20000"/>
                    </a:ext>
                  </a:extLst>
                </a:gridCol>
                <a:gridCol w="1113281">
                  <a:extLst>
                    <a:ext uri="{9D8B030D-6E8A-4147-A177-3AD203B41FA5}">
                      <a16:colId xmlns:a16="http://schemas.microsoft.com/office/drawing/2014/main" val="20001"/>
                    </a:ext>
                  </a:extLst>
                </a:gridCol>
                <a:gridCol w="881949">
                  <a:extLst>
                    <a:ext uri="{9D8B030D-6E8A-4147-A177-3AD203B41FA5}">
                      <a16:colId xmlns:a16="http://schemas.microsoft.com/office/drawing/2014/main" val="20002"/>
                    </a:ext>
                  </a:extLst>
                </a:gridCol>
                <a:gridCol w="881949">
                  <a:extLst>
                    <a:ext uri="{9D8B030D-6E8A-4147-A177-3AD203B41FA5}">
                      <a16:colId xmlns:a16="http://schemas.microsoft.com/office/drawing/2014/main" val="20003"/>
                    </a:ext>
                  </a:extLst>
                </a:gridCol>
                <a:gridCol w="878336">
                  <a:extLst>
                    <a:ext uri="{9D8B030D-6E8A-4147-A177-3AD203B41FA5}">
                      <a16:colId xmlns:a16="http://schemas.microsoft.com/office/drawing/2014/main" val="20004"/>
                    </a:ext>
                  </a:extLst>
                </a:gridCol>
                <a:gridCol w="881949">
                  <a:extLst>
                    <a:ext uri="{9D8B030D-6E8A-4147-A177-3AD203B41FA5}">
                      <a16:colId xmlns:a16="http://schemas.microsoft.com/office/drawing/2014/main" val="20005"/>
                    </a:ext>
                  </a:extLst>
                </a:gridCol>
              </a:tblGrid>
              <a:tr h="360927">
                <a:tc rowSpan="2">
                  <a:txBody>
                    <a:bodyPr/>
                    <a:lstStyle/>
                    <a:p>
                      <a:pPr algn="ctr" fontAlgn="ctr"/>
                      <a:r>
                        <a:rPr lang="es-MX" sz="18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Narrow" panose="020B0606020202030204" pitchFamily="34" charset="0"/>
                        </a:rPr>
                        <a:t>Asignación</a:t>
                      </a:r>
                      <a:br>
                        <a:rPr lang="es-MX" sz="1800" b="1" i="0" u="none" strike="noStrike">
                          <a:solidFill>
                            <a:srgbClr val="FFFFFF"/>
                          </a:solidFill>
                          <a:effectLst/>
                          <a:latin typeface="Arial Narrow" panose="020B0606020202030204" pitchFamily="34" charset="0"/>
                        </a:rPr>
                      </a:br>
                      <a:r>
                        <a:rPr lang="es-MX" sz="1800" b="1" i="0" u="none" strike="noStrike">
                          <a:solidFill>
                            <a:srgbClr val="FFFFFF"/>
                          </a:solidFill>
                          <a:effectLst/>
                          <a:latin typeface="Arial Narrow" panose="020B0606020202030204" pitchFamily="34" charset="0"/>
                        </a:rPr>
                        <a:t>(millones de pesos)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gridSpan="3">
                  <a:txBody>
                    <a:bodyPr/>
                    <a:lstStyle/>
                    <a:p>
                      <a:pPr algn="ctr" fontAlgn="ctr"/>
                      <a:r>
                        <a:rPr lang="es-MX" sz="1800" b="1" i="0" u="none" strike="noStrike">
                          <a:solidFill>
                            <a:srgbClr val="FFFFFF"/>
                          </a:solidFill>
                          <a:effectLst/>
                          <a:latin typeface="Arial Narrow" panose="020B0606020202030204" pitchFamily="34" charset="0"/>
                        </a:rPr>
                        <a:t>Auditorías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hMerge="1">
                  <a:txBody>
                    <a:bodyPr/>
                    <a:lstStyle/>
                    <a:p>
                      <a:endParaRPr lang="es-MX"/>
                    </a:p>
                  </a:txBody>
                  <a:tcPr/>
                </a:tc>
                <a:tc hMerge="1">
                  <a:txBody>
                    <a:bodyPr/>
                    <a:lstStyle/>
                    <a:p>
                      <a:endParaRPr lang="es-MX"/>
                    </a:p>
                  </a:txBody>
                  <a:tcPr/>
                </a:tc>
                <a:tc rowSpan="2">
                  <a:txBody>
                    <a:bodyPr/>
                    <a:lstStyle/>
                    <a:p>
                      <a:pPr algn="ctr" fontAlgn="ctr"/>
                      <a:r>
                        <a:rPr lang="es-MX" sz="1800" b="1" i="0" u="none" strike="noStrike">
                          <a:solidFill>
                            <a:srgbClr val="FFFFFF"/>
                          </a:solidFill>
                          <a:effectLst/>
                          <a:latin typeface="Arial Narrow" panose="020B0606020202030204" pitchFamily="34" charset="0"/>
                        </a:rPr>
                        <a:t>Ranking*</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C00000"/>
                    </a:solidFill>
                  </a:tcPr>
                </a:tc>
                <a:extLst>
                  <a:ext uri="{0D108BD9-81ED-4DB2-BD59-A6C34878D82A}">
                    <a16:rowId xmlns:a16="http://schemas.microsoft.com/office/drawing/2014/main" val="10000"/>
                  </a:ext>
                </a:extLst>
              </a:tr>
              <a:tr h="697629">
                <a:tc vMerge="1">
                  <a:txBody>
                    <a:bodyPr/>
                    <a:lstStyle/>
                    <a:p>
                      <a:endParaRPr lang="es-MX"/>
                    </a:p>
                  </a:txBody>
                  <a:tcPr/>
                </a:tc>
                <a:tc vMerge="1">
                  <a:txBody>
                    <a:bodyPr/>
                    <a:lstStyle/>
                    <a:p>
                      <a:endParaRPr lang="es-MX"/>
                    </a:p>
                  </a:txBody>
                  <a:tcPr/>
                </a:tc>
                <a:tc>
                  <a:txBody>
                    <a:bodyPr/>
                    <a:lstStyle/>
                    <a:p>
                      <a:pPr algn="ctr" fontAlgn="ctr"/>
                      <a:r>
                        <a:rPr lang="es-MX" sz="1800" b="1" i="0" u="none" strike="noStrike">
                          <a:solidFill>
                            <a:srgbClr val="FFFFFF"/>
                          </a:solidFill>
                          <a:effectLst/>
                          <a:latin typeface="Arial Narrow" panose="020B0606020202030204" pitchFamily="34" charset="0"/>
                        </a:rPr>
                        <a:t>Total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C00000"/>
                    </a:solidFill>
                  </a:tcPr>
                </a:tc>
                <a:tc>
                  <a:txBody>
                    <a:bodyPr/>
                    <a:lstStyle/>
                    <a:p>
                      <a:pPr algn="ctr" fontAlgn="ctr"/>
                      <a:r>
                        <a:rPr lang="es-MX" sz="1800" b="1" i="0" u="none" strike="noStrike">
                          <a:solidFill>
                            <a:srgbClr val="FFFFFF"/>
                          </a:solidFill>
                          <a:effectLst/>
                          <a:latin typeface="Arial Narrow" panose="020B0606020202030204" pitchFamily="34" charset="0"/>
                        </a:rPr>
                        <a:t>ASF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548235"/>
                    </a:solidFill>
                  </a:tcPr>
                </a:tc>
                <a:tc>
                  <a:txBody>
                    <a:bodyPr/>
                    <a:lstStyle/>
                    <a:p>
                      <a:pPr algn="ctr" fontAlgn="ctr"/>
                      <a:r>
                        <a:rPr lang="es-MX" sz="1800" b="1" i="0" u="none" strike="noStrike">
                          <a:solidFill>
                            <a:srgbClr val="FFFFFF"/>
                          </a:solidFill>
                          <a:effectLst/>
                          <a:latin typeface="Arial Narrow" panose="020B0606020202030204" pitchFamily="34" charset="0"/>
                        </a:rPr>
                        <a:t>EEF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A6A6A6"/>
                    </a:solidFill>
                  </a:tcPr>
                </a:tc>
                <a:tc vMerge="1">
                  <a:txBody>
                    <a:bodyPr/>
                    <a:lstStyle/>
                    <a:p>
                      <a:endParaRPr lang="es-MX"/>
                    </a:p>
                  </a:txBody>
                  <a:tcPr/>
                </a:tc>
                <a:extLst>
                  <a:ext uri="{0D108BD9-81ED-4DB2-BD59-A6C34878D82A}">
                    <a16:rowId xmlns:a16="http://schemas.microsoft.com/office/drawing/2014/main" val="10001"/>
                  </a:ext>
                </a:extLst>
              </a:tr>
              <a:tr h="360927">
                <a:tc>
                  <a:txBody>
                    <a:bodyPr/>
                    <a:lstStyle/>
                    <a:p>
                      <a:pPr algn="l" fontAlgn="ctr"/>
                      <a:r>
                        <a:rPr lang="es-MX" sz="2000" b="0" i="0" u="none" strike="noStrike" dirty="0">
                          <a:solidFill>
                            <a:srgbClr val="000000"/>
                          </a:solidFill>
                          <a:effectLst/>
                          <a:latin typeface="Arial" panose="020B0604020202020204" pitchFamily="34" charset="0"/>
                          <a:cs typeface="Arial" panose="020B0604020202020204" pitchFamily="34" charset="0"/>
                        </a:rPr>
                        <a:t>FISM</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2000" b="0" i="0" u="none" strike="noStrike">
                          <a:solidFill>
                            <a:srgbClr val="000000"/>
                          </a:solidFill>
                          <a:effectLst/>
                          <a:latin typeface="Arial" panose="020B0604020202020204" pitchFamily="34" charset="0"/>
                          <a:cs typeface="Arial" panose="020B0604020202020204" pitchFamily="34" charset="0"/>
                        </a:rPr>
                        <a:t>53,975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895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213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682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363128">
                <a:tc>
                  <a:txBody>
                    <a:bodyPr/>
                    <a:lstStyle/>
                    <a:p>
                      <a:pPr algn="l" fontAlgn="ctr"/>
                      <a:r>
                        <a:rPr lang="es-MX" sz="2000" b="0" i="0" u="none" strike="noStrike" dirty="0">
                          <a:solidFill>
                            <a:srgbClr val="000000"/>
                          </a:solidFill>
                          <a:effectLst/>
                          <a:latin typeface="Arial" panose="020B0604020202020204" pitchFamily="34" charset="0"/>
                          <a:cs typeface="Arial" panose="020B0604020202020204" pitchFamily="34" charset="0"/>
                        </a:rPr>
                        <a:t>Participaciones Federales </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2000" b="0" i="0" u="none" strike="noStrike" dirty="0">
                          <a:solidFill>
                            <a:srgbClr val="000000"/>
                          </a:solidFill>
                          <a:effectLst/>
                          <a:latin typeface="Arial" panose="020B0604020202020204" pitchFamily="34" charset="0"/>
                          <a:cs typeface="Arial" panose="020B0604020202020204" pitchFamily="34" charset="0"/>
                        </a:rPr>
                        <a:t>693,778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894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174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720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360927">
                <a:tc>
                  <a:txBody>
                    <a:bodyPr/>
                    <a:lstStyle/>
                    <a:p>
                      <a:pPr algn="l" fontAlgn="ctr"/>
                      <a:r>
                        <a:rPr lang="es-MX" sz="2000" b="0" i="0" u="none" strike="noStrike">
                          <a:solidFill>
                            <a:srgbClr val="000000"/>
                          </a:solidFill>
                          <a:effectLst/>
                          <a:latin typeface="Arial" panose="020B0604020202020204" pitchFamily="34" charset="0"/>
                          <a:cs typeface="Arial" panose="020B0604020202020204" pitchFamily="34" charset="0"/>
                        </a:rPr>
                        <a:t>FORTAMUN</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2000" b="0" i="0" u="none" strike="noStrike" dirty="0">
                          <a:solidFill>
                            <a:srgbClr val="000000"/>
                          </a:solidFill>
                          <a:effectLst/>
                          <a:latin typeface="Arial" panose="020B0604020202020204" pitchFamily="34" charset="0"/>
                          <a:cs typeface="Arial" panose="020B0604020202020204" pitchFamily="34" charset="0"/>
                        </a:rPr>
                        <a:t>62,219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778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193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585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919031">
                <a:tc>
                  <a:txBody>
                    <a:bodyPr/>
                    <a:lstStyle/>
                    <a:p>
                      <a:pPr algn="l" fontAlgn="ctr"/>
                      <a:r>
                        <a:rPr lang="es-MX" sz="2000" b="0" i="0" u="none" strike="noStrike" dirty="0">
                          <a:solidFill>
                            <a:srgbClr val="000000"/>
                          </a:solidFill>
                          <a:effectLst/>
                          <a:latin typeface="Arial" panose="020B0604020202020204" pitchFamily="34" charset="0"/>
                          <a:cs typeface="Arial" panose="020B0604020202020204" pitchFamily="34" charset="0"/>
                        </a:rPr>
                        <a:t>Fondo para el Fortalecimiento de la Infraestructura Estatal y Municipal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2000" b="0" i="0" u="none" strike="noStrike">
                          <a:solidFill>
                            <a:srgbClr val="000000"/>
                          </a:solidFill>
                          <a:effectLst/>
                          <a:latin typeface="Arial" panose="020B0604020202020204" pitchFamily="34" charset="0"/>
                          <a:cs typeface="Arial" panose="020B0604020202020204" pitchFamily="34" charset="0"/>
                        </a:rPr>
                        <a:t>9,307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dirty="0">
                          <a:solidFill>
                            <a:srgbClr val="000000"/>
                          </a:solidFill>
                          <a:effectLst/>
                          <a:latin typeface="Arial" panose="020B0604020202020204" pitchFamily="34" charset="0"/>
                          <a:cs typeface="Arial" panose="020B0604020202020204" pitchFamily="34" charset="0"/>
                        </a:rPr>
                        <a:t>256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45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211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709741">
                <a:tc>
                  <a:txBody>
                    <a:bodyPr/>
                    <a:lstStyle/>
                    <a:p>
                      <a:pPr algn="l" fontAlgn="ctr"/>
                      <a:r>
                        <a:rPr lang="es-MX" sz="2000" b="0" i="0" u="none" strike="noStrike">
                          <a:solidFill>
                            <a:srgbClr val="000000"/>
                          </a:solidFill>
                          <a:effectLst/>
                          <a:latin typeface="Arial" panose="020B0604020202020204" pitchFamily="34" charset="0"/>
                          <a:cs typeface="Arial" panose="020B0604020202020204" pitchFamily="34" charset="0"/>
                        </a:rPr>
                        <a:t>Subsidios en materia de seguridad pública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2000" b="0" i="0" u="none" strike="noStrike">
                          <a:solidFill>
                            <a:srgbClr val="000000"/>
                          </a:solidFill>
                          <a:effectLst/>
                          <a:latin typeface="Arial" panose="020B0604020202020204" pitchFamily="34" charset="0"/>
                          <a:cs typeface="Arial" panose="020B0604020202020204" pitchFamily="34" charset="0"/>
                        </a:rPr>
                        <a:t>5,485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dirty="0">
                          <a:solidFill>
                            <a:srgbClr val="000000"/>
                          </a:solidFill>
                          <a:effectLst/>
                          <a:latin typeface="Arial" panose="020B0604020202020204" pitchFamily="34" charset="0"/>
                          <a:cs typeface="Arial" panose="020B0604020202020204" pitchFamily="34" charset="0"/>
                        </a:rPr>
                        <a:t>107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dirty="0">
                          <a:solidFill>
                            <a:srgbClr val="000000"/>
                          </a:solidFill>
                          <a:effectLst/>
                          <a:latin typeface="Arial" panose="020B0604020202020204" pitchFamily="34" charset="0"/>
                          <a:cs typeface="Arial" panose="020B0604020202020204" pitchFamily="34" charset="0"/>
                        </a:rPr>
                        <a:t>70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37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6"/>
                  </a:ext>
                </a:extLst>
              </a:tr>
              <a:tr h="360927">
                <a:tc>
                  <a:txBody>
                    <a:bodyPr/>
                    <a:lstStyle/>
                    <a:p>
                      <a:pPr algn="l" fontAlgn="ctr"/>
                      <a:r>
                        <a:rPr lang="es-MX" sz="2000" b="0" i="0" u="none" strike="noStrike">
                          <a:solidFill>
                            <a:srgbClr val="000000"/>
                          </a:solidFill>
                          <a:effectLst/>
                          <a:latin typeface="Arial" panose="020B0604020202020204" pitchFamily="34" charset="0"/>
                          <a:cs typeface="Arial" panose="020B0604020202020204" pitchFamily="34" charset="0"/>
                        </a:rPr>
                        <a:t>Fortalecimiento Financiero</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2000" b="0" i="0" u="none" strike="noStrike" dirty="0">
                          <a:solidFill>
                            <a:srgbClr val="000000"/>
                          </a:solidFill>
                          <a:effectLst/>
                          <a:latin typeface="Arial" panose="020B0604020202020204" pitchFamily="34" charset="0"/>
                          <a:cs typeface="Arial" panose="020B0604020202020204" pitchFamily="34" charset="0"/>
                        </a:rPr>
                        <a:t>62,258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a:solidFill>
                            <a:srgbClr val="000000"/>
                          </a:solidFill>
                          <a:effectLst/>
                          <a:latin typeface="Arial" panose="020B0604020202020204" pitchFamily="34" charset="0"/>
                          <a:cs typeface="Arial" panose="020B0604020202020204" pitchFamily="34" charset="0"/>
                        </a:rPr>
                        <a:t>106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dirty="0">
                          <a:solidFill>
                            <a:srgbClr val="000000"/>
                          </a:solidFill>
                          <a:effectLst/>
                          <a:latin typeface="Arial" panose="020B0604020202020204" pitchFamily="34" charset="0"/>
                          <a:cs typeface="Arial" panose="020B0604020202020204" pitchFamily="34" charset="0"/>
                        </a:rPr>
                        <a:t>106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20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73243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6683" y="5851867"/>
            <a:ext cx="5040559" cy="276999"/>
          </a:xfrm>
          <a:prstGeom prst="rect">
            <a:avLst/>
          </a:prstGeom>
          <a:noFill/>
        </p:spPr>
        <p:txBody>
          <a:bodyPr wrap="square" rtlCol="0">
            <a:spAutoFit/>
          </a:bodyPr>
          <a:lstStyle/>
          <a:p>
            <a:r>
              <a:rPr lang="es-MX" sz="1200" dirty="0" smtClean="0"/>
              <a:t>*El ranking está determinado con base al número de auditorías.</a:t>
            </a:r>
            <a:endParaRPr lang="es-MX" sz="1200" dirty="0"/>
          </a:p>
        </p:txBody>
      </p:sp>
      <p:cxnSp>
        <p:nvCxnSpPr>
          <p:cNvPr id="10" name="Conector recto 9"/>
          <p:cNvCxnSpPr/>
          <p:nvPr/>
        </p:nvCxnSpPr>
        <p:spPr>
          <a:xfrm>
            <a:off x="516683" y="947629"/>
            <a:ext cx="8411293"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183238" y="1019772"/>
            <a:ext cx="8820979"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912247325"/>
              </p:ext>
            </p:extLst>
          </p:nvPr>
        </p:nvGraphicFramePr>
        <p:xfrm>
          <a:off x="511000" y="1628800"/>
          <a:ext cx="8416975" cy="4252968"/>
        </p:xfrm>
        <a:graphic>
          <a:graphicData uri="http://schemas.openxmlformats.org/drawingml/2006/table">
            <a:tbl>
              <a:tblPr/>
              <a:tblGrid>
                <a:gridCol w="3369603">
                  <a:extLst>
                    <a:ext uri="{9D8B030D-6E8A-4147-A177-3AD203B41FA5}">
                      <a16:colId xmlns:a16="http://schemas.microsoft.com/office/drawing/2014/main" val="20000"/>
                    </a:ext>
                  </a:extLst>
                </a:gridCol>
                <a:gridCol w="1433742">
                  <a:extLst>
                    <a:ext uri="{9D8B030D-6E8A-4147-A177-3AD203B41FA5}">
                      <a16:colId xmlns:a16="http://schemas.microsoft.com/office/drawing/2014/main" val="20001"/>
                    </a:ext>
                  </a:extLst>
                </a:gridCol>
                <a:gridCol w="904334">
                  <a:extLst>
                    <a:ext uri="{9D8B030D-6E8A-4147-A177-3AD203B41FA5}">
                      <a16:colId xmlns:a16="http://schemas.microsoft.com/office/drawing/2014/main" val="20002"/>
                    </a:ext>
                  </a:extLst>
                </a:gridCol>
                <a:gridCol w="904334">
                  <a:extLst>
                    <a:ext uri="{9D8B030D-6E8A-4147-A177-3AD203B41FA5}">
                      <a16:colId xmlns:a16="http://schemas.microsoft.com/office/drawing/2014/main" val="20003"/>
                    </a:ext>
                  </a:extLst>
                </a:gridCol>
                <a:gridCol w="689347">
                  <a:extLst>
                    <a:ext uri="{9D8B030D-6E8A-4147-A177-3AD203B41FA5}">
                      <a16:colId xmlns:a16="http://schemas.microsoft.com/office/drawing/2014/main" val="20004"/>
                    </a:ext>
                  </a:extLst>
                </a:gridCol>
                <a:gridCol w="1115615">
                  <a:extLst>
                    <a:ext uri="{9D8B030D-6E8A-4147-A177-3AD203B41FA5}">
                      <a16:colId xmlns:a16="http://schemas.microsoft.com/office/drawing/2014/main" val="20005"/>
                    </a:ext>
                  </a:extLst>
                </a:gridCol>
              </a:tblGrid>
              <a:tr h="321633">
                <a:tc rowSpan="2">
                  <a:txBody>
                    <a:bodyPr/>
                    <a:lstStyle/>
                    <a:p>
                      <a:pPr algn="ctr" fontAlgn="ctr"/>
                      <a:r>
                        <a:rPr lang="es-MX" sz="1800" b="1" i="0" u="none" strike="noStrike" dirty="0">
                          <a:solidFill>
                            <a:srgbClr val="FFFFFF"/>
                          </a:solidFill>
                          <a:effectLst/>
                          <a:latin typeface="Arial" panose="020B0604020202020204" pitchFamily="34" charset="0"/>
                          <a:cs typeface="Arial" panose="020B0604020202020204" pitchFamily="34" charset="0"/>
                        </a:rPr>
                        <a:t>Fondo o Programa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Asignación</a:t>
                      </a:r>
                      <a:br>
                        <a:rPr lang="es-MX" sz="1800" b="1" i="0" u="none" strike="noStrike">
                          <a:solidFill>
                            <a:srgbClr val="FFFFFF"/>
                          </a:solidFill>
                          <a:effectLst/>
                          <a:latin typeface="Arial" panose="020B0604020202020204" pitchFamily="34" charset="0"/>
                          <a:cs typeface="Arial" panose="020B0604020202020204" pitchFamily="34" charset="0"/>
                        </a:rPr>
                      </a:br>
                      <a:r>
                        <a:rPr lang="es-MX" sz="1800" b="1" i="0" u="none" strike="noStrike">
                          <a:solidFill>
                            <a:srgbClr val="FFFFFF"/>
                          </a:solidFill>
                          <a:effectLst/>
                          <a:latin typeface="Arial" panose="020B0604020202020204" pitchFamily="34" charset="0"/>
                          <a:cs typeface="Arial" panose="020B0604020202020204" pitchFamily="34" charset="0"/>
                        </a:rPr>
                        <a:t>(millones de pesos)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gridSpan="3">
                  <a:txBody>
                    <a:bodyPr/>
                    <a:lstStyle/>
                    <a:p>
                      <a:pPr algn="ctr" fontAlgn="ctr"/>
                      <a:r>
                        <a:rPr lang="es-MX" sz="1800" b="1" i="0" u="none" strike="noStrike">
                          <a:solidFill>
                            <a:srgbClr val="FFFFFF"/>
                          </a:solidFill>
                          <a:effectLst/>
                          <a:latin typeface="Arial Narrow" panose="020B0606020202030204" pitchFamily="34" charset="0"/>
                        </a:rPr>
                        <a:t>Auditorías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hMerge="1">
                  <a:txBody>
                    <a:bodyPr/>
                    <a:lstStyle/>
                    <a:p>
                      <a:endParaRPr lang="es-MX"/>
                    </a:p>
                  </a:txBody>
                  <a:tcPr/>
                </a:tc>
                <a:tc hMerge="1">
                  <a:txBody>
                    <a:bodyPr/>
                    <a:lstStyle/>
                    <a:p>
                      <a:endParaRPr lang="es-MX"/>
                    </a:p>
                  </a:txBody>
                  <a:tcPr/>
                </a:tc>
                <a:tc rowSpan="2">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Ranking*</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C00000"/>
                    </a:solidFill>
                  </a:tcPr>
                </a:tc>
                <a:extLst>
                  <a:ext uri="{0D108BD9-81ED-4DB2-BD59-A6C34878D82A}">
                    <a16:rowId xmlns:a16="http://schemas.microsoft.com/office/drawing/2014/main" val="10000"/>
                  </a:ext>
                </a:extLst>
              </a:tr>
              <a:tr h="621680">
                <a:tc vMerge="1">
                  <a:txBody>
                    <a:bodyPr/>
                    <a:lstStyle/>
                    <a:p>
                      <a:endParaRPr lang="es-MX"/>
                    </a:p>
                  </a:txBody>
                  <a:tcPr/>
                </a:tc>
                <a:tc vMerge="1">
                  <a:txBody>
                    <a:bodyPr/>
                    <a:lstStyle/>
                    <a:p>
                      <a:endParaRPr lang="es-MX"/>
                    </a:p>
                  </a:txBody>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Total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C00000"/>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ASF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548235"/>
                    </a:solidFill>
                  </a:tcPr>
                </a:tc>
                <a:tc>
                  <a:txBody>
                    <a:bodyPr/>
                    <a:lstStyle/>
                    <a:p>
                      <a:pPr algn="ctr" fontAlgn="ctr"/>
                      <a:r>
                        <a:rPr lang="es-MX" sz="1800" b="1" i="0" u="none" strike="noStrike">
                          <a:solidFill>
                            <a:srgbClr val="FFFFFF"/>
                          </a:solidFill>
                          <a:effectLst/>
                          <a:latin typeface="Arial" panose="020B0604020202020204" pitchFamily="34" charset="0"/>
                          <a:cs typeface="Arial" panose="020B0604020202020204" pitchFamily="34" charset="0"/>
                        </a:rPr>
                        <a:t>EEF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A6A6A6"/>
                    </a:solidFill>
                  </a:tcPr>
                </a:tc>
                <a:tc vMerge="1">
                  <a:txBody>
                    <a:bodyPr/>
                    <a:lstStyle/>
                    <a:p>
                      <a:endParaRPr lang="es-MX"/>
                    </a:p>
                  </a:txBody>
                  <a:tcPr/>
                </a:tc>
                <a:extLst>
                  <a:ext uri="{0D108BD9-81ED-4DB2-BD59-A6C34878D82A}">
                    <a16:rowId xmlns:a16="http://schemas.microsoft.com/office/drawing/2014/main" val="10001"/>
                  </a:ext>
                </a:extLst>
              </a:tr>
              <a:tr h="321633">
                <a:tc>
                  <a:txBody>
                    <a:bodyPr/>
                    <a:lstStyle/>
                    <a:p>
                      <a:pPr algn="l" fontAlgn="ctr"/>
                      <a:r>
                        <a:rPr lang="es-MX" sz="1800" b="0" i="0" u="none" strike="noStrike" dirty="0">
                          <a:solidFill>
                            <a:srgbClr val="000000"/>
                          </a:solidFill>
                          <a:effectLst/>
                          <a:latin typeface="Arial" panose="020B0604020202020204" pitchFamily="34" charset="0"/>
                          <a:cs typeface="Arial" panose="020B0604020202020204" pitchFamily="34" charset="0"/>
                        </a:rPr>
                        <a:t>Proyectos de Desarrollo Regional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7,219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74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31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43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632473">
                <a:tc>
                  <a:txBody>
                    <a:bodyPr/>
                    <a:lstStyle/>
                    <a:p>
                      <a:pPr algn="l" fontAlgn="ctr"/>
                      <a:r>
                        <a:rPr lang="es-MX" sz="1800" b="0" i="0" u="none" strike="noStrike">
                          <a:solidFill>
                            <a:srgbClr val="000000"/>
                          </a:solidFill>
                          <a:effectLst/>
                          <a:latin typeface="Arial" panose="020B0604020202020204" pitchFamily="34" charset="0"/>
                          <a:cs typeface="Arial" panose="020B0604020202020204" pitchFamily="34" charset="0"/>
                        </a:rPr>
                        <a:t>Subsidios para organismos descentralizados estatales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panose="020B0604020202020204" pitchFamily="34" charset="0"/>
                          <a:cs typeface="Arial" panose="020B0604020202020204" pitchFamily="34" charset="0"/>
                        </a:rPr>
                        <a:t>83,464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54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31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23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321633">
                <a:tc>
                  <a:txBody>
                    <a:bodyPr/>
                    <a:lstStyle/>
                    <a:p>
                      <a:pPr algn="l" fontAlgn="ctr"/>
                      <a:r>
                        <a:rPr lang="es-MX" sz="1800" b="0" i="0" u="none" strike="noStrike">
                          <a:solidFill>
                            <a:srgbClr val="000000"/>
                          </a:solidFill>
                          <a:effectLst/>
                          <a:latin typeface="Arial" panose="020B0604020202020204" pitchFamily="34" charset="0"/>
                          <a:cs typeface="Arial" panose="020B0604020202020204" pitchFamily="34" charset="0"/>
                        </a:rPr>
                        <a:t>FAFEF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panose="020B0604020202020204" pitchFamily="34" charset="0"/>
                          <a:cs typeface="Arial" panose="020B0604020202020204" pitchFamily="34" charset="0"/>
                        </a:rPr>
                        <a:t>33,995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52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20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632473">
                <a:tc>
                  <a:txBody>
                    <a:bodyPr/>
                    <a:lstStyle/>
                    <a:p>
                      <a:pPr algn="l" fontAlgn="ctr"/>
                      <a:r>
                        <a:rPr lang="es-MX" sz="1800" b="0" i="0" u="none" strike="noStrike">
                          <a:solidFill>
                            <a:srgbClr val="000000"/>
                          </a:solidFill>
                          <a:effectLst/>
                          <a:latin typeface="Arial" panose="020B0604020202020204" pitchFamily="34" charset="0"/>
                          <a:cs typeface="Arial" panose="020B0604020202020204" pitchFamily="34" charset="0"/>
                        </a:rPr>
                        <a:t>Fondo para entidades federativas y municipios productores de hidrocarburos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3,739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51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50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321633">
                <a:tc>
                  <a:txBody>
                    <a:bodyPr/>
                    <a:lstStyle/>
                    <a:p>
                      <a:pPr algn="l" fontAlgn="ctr"/>
                      <a:r>
                        <a:rPr lang="es-MX" sz="1800" b="0" i="0" u="none" strike="noStrike">
                          <a:solidFill>
                            <a:srgbClr val="000000"/>
                          </a:solidFill>
                          <a:effectLst/>
                          <a:latin typeface="Arial" panose="020B0604020202020204" pitchFamily="34" charset="0"/>
                          <a:cs typeface="Arial" panose="020B0604020202020204" pitchFamily="34" charset="0"/>
                        </a:rPr>
                        <a:t>FAM</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19,766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39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6"/>
                  </a:ext>
                </a:extLst>
              </a:tr>
              <a:tr h="321633">
                <a:tc>
                  <a:txBody>
                    <a:bodyPr/>
                    <a:lstStyle/>
                    <a:p>
                      <a:pPr algn="l" fontAlgn="ctr"/>
                      <a:r>
                        <a:rPr lang="es-MX" sz="1800" b="0" i="0" u="none" strike="noStrike">
                          <a:solidFill>
                            <a:srgbClr val="000000"/>
                          </a:solidFill>
                          <a:effectLst/>
                          <a:latin typeface="Arial" panose="020B0604020202020204" pitchFamily="34" charset="0"/>
                          <a:cs typeface="Arial" panose="020B0604020202020204" pitchFamily="34" charset="0"/>
                        </a:rPr>
                        <a:t>FASP</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panose="020B0604020202020204" pitchFamily="34" charset="0"/>
                          <a:cs typeface="Arial" panose="020B0604020202020204" pitchFamily="34" charset="0"/>
                        </a:rPr>
                        <a:t>7,000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38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12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7"/>
                  </a:ext>
                </a:extLst>
              </a:tr>
              <a:tr h="321633">
                <a:tc>
                  <a:txBody>
                    <a:bodyPr/>
                    <a:lstStyle/>
                    <a:p>
                      <a:pPr algn="l" fontAlgn="ctr"/>
                      <a:r>
                        <a:rPr lang="es-MX" sz="1800" b="0" i="0" u="none" strike="noStrike">
                          <a:solidFill>
                            <a:srgbClr val="000000"/>
                          </a:solidFill>
                          <a:effectLst/>
                          <a:latin typeface="Arial" panose="020B0604020202020204" pitchFamily="34" charset="0"/>
                          <a:cs typeface="Arial" panose="020B0604020202020204" pitchFamily="34" charset="0"/>
                        </a:rPr>
                        <a:t>FISE</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panose="020B0604020202020204" pitchFamily="34" charset="0"/>
                          <a:cs typeface="Arial" panose="020B0604020202020204" pitchFamily="34" charset="0"/>
                        </a:rPr>
                        <a:t>7,445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36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panose="020B0604020202020204" pitchFamily="34" charset="0"/>
                          <a:cs typeface="Arial" panose="020B0604020202020204" pitchFamily="34" charset="0"/>
                        </a:rPr>
                        <a:t>13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47422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6683" y="5851867"/>
            <a:ext cx="5040559" cy="276999"/>
          </a:xfrm>
          <a:prstGeom prst="rect">
            <a:avLst/>
          </a:prstGeom>
          <a:noFill/>
        </p:spPr>
        <p:txBody>
          <a:bodyPr wrap="square" rtlCol="0">
            <a:spAutoFit/>
          </a:bodyPr>
          <a:lstStyle/>
          <a:p>
            <a:r>
              <a:rPr lang="es-MX" sz="1200" dirty="0" smtClean="0"/>
              <a:t>*El ranking está determinado con base al número de auditorías.</a:t>
            </a:r>
            <a:endParaRPr lang="es-MX" sz="1200" dirty="0"/>
          </a:p>
        </p:txBody>
      </p:sp>
      <p:cxnSp>
        <p:nvCxnSpPr>
          <p:cNvPr id="10" name="Conector recto 9"/>
          <p:cNvCxnSpPr/>
          <p:nvPr/>
        </p:nvCxnSpPr>
        <p:spPr>
          <a:xfrm>
            <a:off x="516683" y="947629"/>
            <a:ext cx="8411293"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3 CuadroTexto"/>
          <p:cNvSpPr txBox="1"/>
          <p:nvPr/>
        </p:nvSpPr>
        <p:spPr>
          <a:xfrm>
            <a:off x="17647" y="1093385"/>
            <a:ext cx="8784977"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nvPr>
        </p:nvGraphicFramePr>
        <p:xfrm>
          <a:off x="395535" y="1700805"/>
          <a:ext cx="8136906" cy="4151061"/>
        </p:xfrm>
        <a:graphic>
          <a:graphicData uri="http://schemas.openxmlformats.org/drawingml/2006/table">
            <a:tbl>
              <a:tblPr/>
              <a:tblGrid>
                <a:gridCol w="3539964">
                  <a:extLst>
                    <a:ext uri="{9D8B030D-6E8A-4147-A177-3AD203B41FA5}">
                      <a16:colId xmlns:a16="http://schemas.microsoft.com/office/drawing/2014/main" val="20000"/>
                    </a:ext>
                  </a:extLst>
                </a:gridCol>
                <a:gridCol w="1103553">
                  <a:extLst>
                    <a:ext uri="{9D8B030D-6E8A-4147-A177-3AD203B41FA5}">
                      <a16:colId xmlns:a16="http://schemas.microsoft.com/office/drawing/2014/main" val="20001"/>
                    </a:ext>
                  </a:extLst>
                </a:gridCol>
                <a:gridCol w="874243">
                  <a:extLst>
                    <a:ext uri="{9D8B030D-6E8A-4147-A177-3AD203B41FA5}">
                      <a16:colId xmlns:a16="http://schemas.microsoft.com/office/drawing/2014/main" val="20002"/>
                    </a:ext>
                  </a:extLst>
                </a:gridCol>
                <a:gridCol w="874243">
                  <a:extLst>
                    <a:ext uri="{9D8B030D-6E8A-4147-A177-3AD203B41FA5}">
                      <a16:colId xmlns:a16="http://schemas.microsoft.com/office/drawing/2014/main" val="20003"/>
                    </a:ext>
                  </a:extLst>
                </a:gridCol>
                <a:gridCol w="870660">
                  <a:extLst>
                    <a:ext uri="{9D8B030D-6E8A-4147-A177-3AD203B41FA5}">
                      <a16:colId xmlns:a16="http://schemas.microsoft.com/office/drawing/2014/main" val="20004"/>
                    </a:ext>
                  </a:extLst>
                </a:gridCol>
                <a:gridCol w="874243">
                  <a:extLst>
                    <a:ext uri="{9D8B030D-6E8A-4147-A177-3AD203B41FA5}">
                      <a16:colId xmlns:a16="http://schemas.microsoft.com/office/drawing/2014/main" val="20005"/>
                    </a:ext>
                  </a:extLst>
                </a:gridCol>
              </a:tblGrid>
              <a:tr h="349835">
                <a:tc rowSpan="2">
                  <a:txBody>
                    <a:bodyPr/>
                    <a:lstStyle/>
                    <a:p>
                      <a:pPr algn="ctr" fontAlgn="ctr"/>
                      <a:r>
                        <a:rPr lang="es-MX" sz="18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rowSpan="2">
                  <a:txBody>
                    <a:bodyPr/>
                    <a:lstStyle/>
                    <a:p>
                      <a:pPr algn="ctr" fontAlgn="ctr"/>
                      <a:r>
                        <a:rPr lang="es-MX" sz="1800" b="1" i="0" u="none" strike="noStrike">
                          <a:solidFill>
                            <a:srgbClr val="FFFFFF"/>
                          </a:solidFill>
                          <a:effectLst/>
                          <a:latin typeface="Arial Narrow" panose="020B0606020202030204" pitchFamily="34" charset="0"/>
                        </a:rPr>
                        <a:t>Asignación</a:t>
                      </a:r>
                      <a:br>
                        <a:rPr lang="es-MX" sz="1800" b="1" i="0" u="none" strike="noStrike">
                          <a:solidFill>
                            <a:srgbClr val="FFFFFF"/>
                          </a:solidFill>
                          <a:effectLst/>
                          <a:latin typeface="Arial Narrow" panose="020B0606020202030204" pitchFamily="34" charset="0"/>
                        </a:rPr>
                      </a:br>
                      <a:r>
                        <a:rPr lang="es-MX" sz="1800" b="1" i="0" u="none" strike="noStrike">
                          <a:solidFill>
                            <a:srgbClr val="FFFFFF"/>
                          </a:solidFill>
                          <a:effectLst/>
                          <a:latin typeface="Arial Narrow" panose="020B0606020202030204" pitchFamily="34" charset="0"/>
                        </a:rPr>
                        <a:t>(millones de pesos)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gridSpan="3">
                  <a:txBody>
                    <a:bodyPr/>
                    <a:lstStyle/>
                    <a:p>
                      <a:pPr algn="ctr" fontAlgn="ctr"/>
                      <a:r>
                        <a:rPr lang="es-MX" sz="1800" b="1" i="0" u="none" strike="noStrike">
                          <a:solidFill>
                            <a:srgbClr val="FFFFFF"/>
                          </a:solidFill>
                          <a:effectLst/>
                          <a:latin typeface="Arial Narrow" panose="020B0606020202030204" pitchFamily="34" charset="0"/>
                        </a:rPr>
                        <a:t>Auditorías</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1F4E78"/>
                    </a:solidFill>
                  </a:tcPr>
                </a:tc>
                <a:tc hMerge="1">
                  <a:txBody>
                    <a:bodyPr/>
                    <a:lstStyle/>
                    <a:p>
                      <a:endParaRPr lang="es-MX"/>
                    </a:p>
                  </a:txBody>
                  <a:tcPr/>
                </a:tc>
                <a:tc hMerge="1">
                  <a:txBody>
                    <a:bodyPr/>
                    <a:lstStyle/>
                    <a:p>
                      <a:endParaRPr lang="es-MX"/>
                    </a:p>
                  </a:txBody>
                  <a:tcPr/>
                </a:tc>
                <a:tc rowSpan="2">
                  <a:txBody>
                    <a:bodyPr/>
                    <a:lstStyle/>
                    <a:p>
                      <a:pPr algn="ctr" fontAlgn="ctr"/>
                      <a:r>
                        <a:rPr lang="es-MX" sz="1800" b="1" i="0" u="none" strike="noStrike">
                          <a:solidFill>
                            <a:srgbClr val="FFFFFF"/>
                          </a:solidFill>
                          <a:effectLst/>
                          <a:latin typeface="Arial Narrow" panose="020B0606020202030204" pitchFamily="34" charset="0"/>
                        </a:rPr>
                        <a:t>Ranking*</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C00000"/>
                    </a:solidFill>
                  </a:tcPr>
                </a:tc>
                <a:extLst>
                  <a:ext uri="{0D108BD9-81ED-4DB2-BD59-A6C34878D82A}">
                    <a16:rowId xmlns:a16="http://schemas.microsoft.com/office/drawing/2014/main" val="10000"/>
                  </a:ext>
                </a:extLst>
              </a:tr>
              <a:tr h="676191">
                <a:tc vMerge="1">
                  <a:txBody>
                    <a:bodyPr/>
                    <a:lstStyle/>
                    <a:p>
                      <a:endParaRPr lang="es-MX"/>
                    </a:p>
                  </a:txBody>
                  <a:tcPr/>
                </a:tc>
                <a:tc vMerge="1">
                  <a:txBody>
                    <a:bodyPr/>
                    <a:lstStyle/>
                    <a:p>
                      <a:endParaRPr lang="es-MX"/>
                    </a:p>
                  </a:txBody>
                  <a:tcPr/>
                </a:tc>
                <a:tc>
                  <a:txBody>
                    <a:bodyPr/>
                    <a:lstStyle/>
                    <a:p>
                      <a:pPr algn="ctr" fontAlgn="ctr"/>
                      <a:r>
                        <a:rPr lang="es-MX" sz="1800" b="1" i="0" u="none" strike="noStrike">
                          <a:solidFill>
                            <a:srgbClr val="FFFFFF"/>
                          </a:solidFill>
                          <a:effectLst/>
                          <a:latin typeface="Arial Narrow" panose="020B0606020202030204" pitchFamily="34" charset="0"/>
                        </a:rPr>
                        <a:t>Total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C00000"/>
                    </a:solidFill>
                  </a:tcPr>
                </a:tc>
                <a:tc>
                  <a:txBody>
                    <a:bodyPr/>
                    <a:lstStyle/>
                    <a:p>
                      <a:pPr algn="ctr" fontAlgn="ctr"/>
                      <a:r>
                        <a:rPr lang="es-MX" sz="1800" b="1" i="0" u="none" strike="noStrike">
                          <a:solidFill>
                            <a:srgbClr val="FFFFFF"/>
                          </a:solidFill>
                          <a:effectLst/>
                          <a:latin typeface="Arial Narrow" panose="020B0606020202030204" pitchFamily="34" charset="0"/>
                        </a:rPr>
                        <a:t>ASF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548235"/>
                    </a:solidFill>
                  </a:tcPr>
                </a:tc>
                <a:tc>
                  <a:txBody>
                    <a:bodyPr/>
                    <a:lstStyle/>
                    <a:p>
                      <a:pPr algn="ctr" fontAlgn="ctr"/>
                      <a:r>
                        <a:rPr lang="es-MX" sz="1800" b="1" i="0" u="none" strike="noStrike">
                          <a:solidFill>
                            <a:srgbClr val="FFFFFF"/>
                          </a:solidFill>
                          <a:effectLst/>
                          <a:latin typeface="Arial Narrow" panose="020B0606020202030204" pitchFamily="34" charset="0"/>
                        </a:rPr>
                        <a:t>EEF</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A6A6A6"/>
                    </a:solidFill>
                  </a:tcPr>
                </a:tc>
                <a:tc vMerge="1">
                  <a:txBody>
                    <a:bodyPr/>
                    <a:lstStyle/>
                    <a:p>
                      <a:endParaRPr lang="es-MX"/>
                    </a:p>
                  </a:txBody>
                  <a:tcPr/>
                </a:tc>
                <a:extLst>
                  <a:ext uri="{0D108BD9-81ED-4DB2-BD59-A6C34878D82A}">
                    <a16:rowId xmlns:a16="http://schemas.microsoft.com/office/drawing/2014/main" val="10001"/>
                  </a:ext>
                </a:extLst>
              </a:tr>
              <a:tr h="349835">
                <a:tc>
                  <a:txBody>
                    <a:bodyPr/>
                    <a:lstStyle/>
                    <a:p>
                      <a:pPr algn="l" fontAlgn="ctr"/>
                      <a:r>
                        <a:rPr lang="es-MX" sz="1800" b="0" i="0" u="none" strike="noStrike">
                          <a:solidFill>
                            <a:srgbClr val="000000"/>
                          </a:solidFill>
                          <a:effectLst/>
                          <a:latin typeface="Arial Narrow" panose="020B0606020202030204" pitchFamily="34" charset="0"/>
                        </a:rPr>
                        <a:t>FONE</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354,963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349835">
                <a:tc>
                  <a:txBody>
                    <a:bodyPr/>
                    <a:lstStyle/>
                    <a:p>
                      <a:pPr algn="l" fontAlgn="ctr"/>
                      <a:r>
                        <a:rPr lang="es-MX" sz="1800" b="0" i="0" u="none" strike="noStrike">
                          <a:solidFill>
                            <a:srgbClr val="000000"/>
                          </a:solidFill>
                          <a:effectLst/>
                          <a:latin typeface="Arial Narrow" panose="020B0606020202030204" pitchFamily="34" charset="0"/>
                        </a:rPr>
                        <a:t>FASSA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85,839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687930">
                <a:tc>
                  <a:txBody>
                    <a:bodyPr/>
                    <a:lstStyle/>
                    <a:p>
                      <a:pPr algn="l" fontAlgn="ctr"/>
                      <a:r>
                        <a:rPr lang="es-MX" sz="1800" b="0" i="0" u="none" strike="noStrike">
                          <a:solidFill>
                            <a:srgbClr val="000000"/>
                          </a:solidFill>
                          <a:effectLst/>
                          <a:latin typeface="Arial Narrow" panose="020B0606020202030204" pitchFamily="34" charset="0"/>
                        </a:rPr>
                        <a:t>PROSPERA Programa de Inclusión Social</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4,796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34</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16</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349835">
                <a:tc>
                  <a:txBody>
                    <a:bodyPr/>
                    <a:lstStyle/>
                    <a:p>
                      <a:pPr algn="l" fontAlgn="ctr"/>
                      <a:r>
                        <a:rPr lang="es-MX" sz="1800" b="0" i="0" u="none" strike="noStrike">
                          <a:solidFill>
                            <a:srgbClr val="000000"/>
                          </a:solidFill>
                          <a:effectLst/>
                          <a:latin typeface="Arial Narrow" panose="020B0606020202030204" pitchFamily="34" charset="0"/>
                        </a:rPr>
                        <a:t>FAETA</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6,140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687930">
                <a:tc>
                  <a:txBody>
                    <a:bodyPr/>
                    <a:lstStyle/>
                    <a:p>
                      <a:pPr algn="l" fontAlgn="ctr"/>
                      <a:r>
                        <a:rPr lang="es-MX" sz="1800" b="0" i="0" u="none" strike="noStrike">
                          <a:solidFill>
                            <a:srgbClr val="000000"/>
                          </a:solidFill>
                          <a:effectLst/>
                          <a:latin typeface="Arial Narrow" panose="020B0606020202030204" pitchFamily="34" charset="0"/>
                        </a:rPr>
                        <a:t>Apoyos a centros y organizaciones de educación</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16,077</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28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18</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6"/>
                  </a:ext>
                </a:extLst>
              </a:tr>
              <a:tr h="349835">
                <a:tc>
                  <a:txBody>
                    <a:bodyPr/>
                    <a:lstStyle/>
                    <a:p>
                      <a:pPr algn="l" fontAlgn="ctr"/>
                      <a:r>
                        <a:rPr lang="es-MX" sz="1800" b="0" i="0" u="none" strike="noStrike">
                          <a:solidFill>
                            <a:srgbClr val="000000"/>
                          </a:solidFill>
                          <a:effectLst/>
                          <a:latin typeface="Arial Narrow" panose="020B0606020202030204" pitchFamily="34" charset="0"/>
                        </a:rPr>
                        <a:t>Seguro Popular</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a:solidFill>
                            <a:srgbClr val="000000"/>
                          </a:solidFill>
                          <a:effectLst/>
                          <a:latin typeface="Arial Narrow" panose="020B0606020202030204" pitchFamily="34" charset="0"/>
                        </a:rPr>
                        <a:t>70,825</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33</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19</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7"/>
                  </a:ext>
                </a:extLst>
              </a:tr>
              <a:tr h="349835">
                <a:tc>
                  <a:txBody>
                    <a:bodyPr/>
                    <a:lstStyle/>
                    <a:p>
                      <a:pPr algn="l" fontAlgn="ctr"/>
                      <a:r>
                        <a:rPr lang="es-MX" sz="1800" b="0" i="0" u="none" strike="noStrike">
                          <a:solidFill>
                            <a:srgbClr val="000000"/>
                          </a:solidFill>
                          <a:effectLst/>
                          <a:latin typeface="Arial Narrow" panose="020B0606020202030204" pitchFamily="34" charset="0"/>
                        </a:rPr>
                        <a:t>Escuelas de Tiempo Completo</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r" fontAlgn="b"/>
                      <a:r>
                        <a:rPr lang="es-MX" sz="1800" b="0" i="0" u="none" strike="noStrike" dirty="0">
                          <a:solidFill>
                            <a:srgbClr val="000000"/>
                          </a:solidFill>
                          <a:effectLst/>
                          <a:latin typeface="Arial Narrow" panose="020B0606020202030204" pitchFamily="34" charset="0"/>
                        </a:rPr>
                        <a:t>10,031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32</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31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a:solidFill>
                            <a:srgbClr val="000000"/>
                          </a:solidFill>
                          <a:effectLst/>
                          <a:latin typeface="Arial Narrow" panose="020B0606020202030204" pitchFamily="34" charset="0"/>
                        </a:rPr>
                        <a:t>1</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gn="ctr" fontAlgn="ctr"/>
                      <a:r>
                        <a:rPr lang="es-MX" sz="1800" b="0" i="0" u="none" strike="noStrike" dirty="0">
                          <a:solidFill>
                            <a:srgbClr val="000000"/>
                          </a:solidFill>
                          <a:effectLst/>
                          <a:latin typeface="Arial Narrow" panose="020B0606020202030204" pitchFamily="34" charset="0"/>
                        </a:rPr>
                        <a:t>20</a:t>
                      </a:r>
                    </a:p>
                  </a:txBody>
                  <a:tcPr marL="9525" marR="9525" marT="9525" marB="0"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50472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p:cNvGraphicFramePr>
            <a:graphicFrameLocks noGrp="1"/>
          </p:cNvGraphicFramePr>
          <p:nvPr>
            <p:extLst/>
          </p:nvPr>
        </p:nvGraphicFramePr>
        <p:xfrm>
          <a:off x="678529" y="1328978"/>
          <a:ext cx="8207502" cy="4836325"/>
        </p:xfrm>
        <a:graphic>
          <a:graphicData uri="http://schemas.openxmlformats.org/drawingml/2006/table">
            <a:tbl>
              <a:tblPr/>
              <a:tblGrid>
                <a:gridCol w="2448271">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2590879">
                  <a:extLst>
                    <a:ext uri="{9D8B030D-6E8A-4147-A177-3AD203B41FA5}">
                      <a16:colId xmlns:a16="http://schemas.microsoft.com/office/drawing/2014/main" val="20002"/>
                    </a:ext>
                  </a:extLst>
                </a:gridCol>
              </a:tblGrid>
              <a:tr h="2172005">
                <a:tc>
                  <a:txBody>
                    <a:bodyPr/>
                    <a:lstStyle/>
                    <a:p>
                      <a:pPr algn="ctr" fontAlgn="ctr"/>
                      <a:r>
                        <a:rPr lang="es-MX" sz="2000" b="1" i="0" u="none" strike="noStrike" dirty="0">
                          <a:solidFill>
                            <a:srgbClr val="FFFFFF"/>
                          </a:solidFill>
                          <a:effectLst/>
                          <a:latin typeface="Arial Narrow" panose="020B0606020202030204" pitchFamily="34" charset="0"/>
                        </a:rPr>
                        <a:t>Fondo o Programa</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1F4E78"/>
                    </a:solidFill>
                  </a:tcPr>
                </a:tc>
                <a:tc>
                  <a:txBody>
                    <a:bodyPr/>
                    <a:lstStyle/>
                    <a:p>
                      <a:pPr algn="ctr" fontAlgn="ctr"/>
                      <a:r>
                        <a:rPr lang="es-MX" sz="2000" b="1" i="0" u="none" strike="noStrike" dirty="0">
                          <a:solidFill>
                            <a:srgbClr val="FFFFFF"/>
                          </a:solidFill>
                          <a:effectLst/>
                          <a:latin typeface="Arial Narrow" panose="020B0606020202030204" pitchFamily="34" charset="0"/>
                        </a:rPr>
                        <a:t>Asignación</a:t>
                      </a:r>
                      <a:br>
                        <a:rPr lang="es-MX" sz="2000" b="1" i="0" u="none" strike="noStrike" dirty="0">
                          <a:solidFill>
                            <a:srgbClr val="FFFFFF"/>
                          </a:solidFill>
                          <a:effectLst/>
                          <a:latin typeface="Arial Narrow" panose="020B0606020202030204" pitchFamily="34" charset="0"/>
                        </a:rPr>
                      </a:br>
                      <a:r>
                        <a:rPr lang="es-MX" sz="2000" b="1" i="0" u="none" strike="noStrike" dirty="0">
                          <a:solidFill>
                            <a:srgbClr val="FFFFFF"/>
                          </a:solidFill>
                          <a:effectLst/>
                          <a:latin typeface="Arial Narrow" panose="020B0606020202030204" pitchFamily="34" charset="0"/>
                        </a:rPr>
                        <a:t>(millones de pesos)</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s-MX" sz="2000" b="1" i="0" u="none" strike="noStrike" smtClean="0">
                          <a:solidFill>
                            <a:srgbClr val="FFFFFF"/>
                          </a:solidFill>
                          <a:effectLst/>
                          <a:latin typeface="Arial Narrow" panose="020B0606020202030204" pitchFamily="34" charset="0"/>
                        </a:rPr>
                        <a:t>Auditorías</a:t>
                      </a:r>
                      <a:endParaRPr lang="es-MX" sz="2000" b="1" i="0" u="none" strike="noStrike" dirty="0">
                        <a:solidFill>
                          <a:srgbClr val="FFFFFF"/>
                        </a:solidFill>
                        <a:effectLst/>
                        <a:latin typeface="Arial Narrow" panose="020B0606020202030204" pitchFamily="34" charset="0"/>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532864">
                <a:tc>
                  <a:txBody>
                    <a:bodyPr/>
                    <a:lstStyle/>
                    <a:p>
                      <a:pPr algn="ctr" fontAlgn="b"/>
                      <a:r>
                        <a:rPr lang="es-MX" sz="2000" b="1" i="0" u="none" strike="noStrike" dirty="0" smtClean="0">
                          <a:solidFill>
                            <a:srgbClr val="000000"/>
                          </a:solidFill>
                          <a:effectLst/>
                          <a:latin typeface="Arial Narrow" panose="020B0606020202030204" pitchFamily="34" charset="0"/>
                        </a:rPr>
                        <a:t>TOTAL:</a:t>
                      </a:r>
                      <a:r>
                        <a:rPr lang="es-MX" sz="2000" b="1" i="0" u="none" strike="noStrike" baseline="0" dirty="0" smtClean="0">
                          <a:solidFill>
                            <a:srgbClr val="000000"/>
                          </a:solidFill>
                          <a:effectLst/>
                          <a:latin typeface="Arial Narrow" panose="020B0606020202030204" pitchFamily="34" charset="0"/>
                        </a:rPr>
                        <a:t> </a:t>
                      </a:r>
                      <a:r>
                        <a:rPr lang="es-MX" sz="2000" b="1" i="0" u="none" strike="noStrike" dirty="0" smtClean="0">
                          <a:solidFill>
                            <a:srgbClr val="000000"/>
                          </a:solidFill>
                          <a:effectLst/>
                          <a:latin typeface="Arial Narrow" panose="020B0606020202030204" pitchFamily="34" charset="0"/>
                        </a:rPr>
                        <a:t>85</a:t>
                      </a:r>
                      <a:r>
                        <a:rPr lang="es-MX" sz="2000" b="1" i="0" u="none" strike="noStrike" baseline="0" dirty="0" smtClean="0">
                          <a:solidFill>
                            <a:srgbClr val="000000"/>
                          </a:solidFill>
                          <a:effectLst/>
                          <a:latin typeface="Arial Narrow" panose="020B0606020202030204" pitchFamily="34" charset="0"/>
                        </a:rPr>
                        <a:t> Programas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MX" sz="2000" b="1" i="0" u="none" strike="noStrike" dirty="0" smtClean="0">
                          <a:solidFill>
                            <a:srgbClr val="000000"/>
                          </a:solidFill>
                          <a:effectLst/>
                          <a:latin typeface="Arial Narrow" panose="020B0606020202030204" pitchFamily="34" charset="0"/>
                        </a:rPr>
                        <a:t>183,</a:t>
                      </a:r>
                      <a:r>
                        <a:rPr lang="es-MX" sz="2000" b="1" i="0" u="none" strike="noStrike" baseline="0" dirty="0" smtClean="0">
                          <a:solidFill>
                            <a:srgbClr val="000000"/>
                          </a:solidFill>
                          <a:effectLst/>
                          <a:latin typeface="Arial Narrow" panose="020B0606020202030204" pitchFamily="34" charset="0"/>
                        </a:rPr>
                        <a:t> 341</a:t>
                      </a:r>
                      <a:endParaRPr lang="es-MX" sz="2000" b="1"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MX" sz="2000" b="1"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2864">
                <a:tc>
                  <a:txBody>
                    <a:bodyPr/>
                    <a:lstStyle/>
                    <a:p>
                      <a:pPr algn="ctr" fontAlgn="b"/>
                      <a:r>
                        <a:rPr lang="es-MX" sz="2000" b="0" i="0" u="none" strike="noStrike" dirty="0" smtClean="0">
                          <a:solidFill>
                            <a:srgbClr val="000000"/>
                          </a:solidFill>
                          <a:effectLst/>
                          <a:latin typeface="Arial Narrow" panose="020B0606020202030204" pitchFamily="34" charset="0"/>
                        </a:rPr>
                        <a:t>6</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MX" sz="2000" b="0" i="0" u="none" strike="noStrike" dirty="0" smtClean="0">
                          <a:solidFill>
                            <a:srgbClr val="000000"/>
                          </a:solidFill>
                          <a:effectLst/>
                          <a:latin typeface="Arial Narrow" panose="020B0606020202030204" pitchFamily="34" charset="0"/>
                        </a:rPr>
                        <a:t>21,987</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000" b="0" i="0" u="none" strike="noStrike" dirty="0" smtClean="0">
                          <a:solidFill>
                            <a:srgbClr val="000000"/>
                          </a:solidFill>
                          <a:effectLst/>
                          <a:latin typeface="Arial Narrow" panose="020B0606020202030204" pitchFamily="34" charset="0"/>
                        </a:rPr>
                        <a:t>30-10</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2864">
                <a:tc>
                  <a:txBody>
                    <a:bodyPr/>
                    <a:lstStyle/>
                    <a:p>
                      <a:pPr algn="ctr" fontAlgn="b"/>
                      <a:r>
                        <a:rPr lang="es-MX" sz="2000" b="0" i="0" u="none" strike="noStrike" dirty="0">
                          <a:solidFill>
                            <a:srgbClr val="000000"/>
                          </a:solidFill>
                          <a:effectLst/>
                          <a:latin typeface="Arial Narrow" panose="020B060602020203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MX" sz="2000" b="0" i="0" u="none" strike="noStrike" dirty="0" smtClean="0">
                          <a:solidFill>
                            <a:srgbClr val="000000"/>
                          </a:solidFill>
                          <a:effectLst/>
                          <a:latin typeface="Arial Narrow" panose="020B0606020202030204" pitchFamily="34" charset="0"/>
                        </a:rPr>
                        <a:t>10,928</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000" b="0" i="0" u="none" strike="noStrike" dirty="0" smtClean="0">
                          <a:solidFill>
                            <a:srgbClr val="000000"/>
                          </a:solidFill>
                          <a:effectLst/>
                          <a:latin typeface="Arial Narrow" panose="020B0606020202030204" pitchFamily="34" charset="0"/>
                        </a:rPr>
                        <a:t>9-5</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2864">
                <a:tc>
                  <a:txBody>
                    <a:bodyPr/>
                    <a:lstStyle/>
                    <a:p>
                      <a:pPr algn="ctr" fontAlgn="b"/>
                      <a:r>
                        <a:rPr lang="es-MX" sz="2000" b="0" i="0" u="none" strike="noStrike" dirty="0" smtClean="0">
                          <a:solidFill>
                            <a:srgbClr val="000000"/>
                          </a:solidFill>
                          <a:effectLst/>
                          <a:latin typeface="Arial Narrow" panose="020B0606020202030204" pitchFamily="34" charset="0"/>
                        </a:rPr>
                        <a:t>37</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MX" sz="2000" b="0" i="0" u="none" strike="noStrike" dirty="0" smtClean="0">
                          <a:solidFill>
                            <a:srgbClr val="000000"/>
                          </a:solidFill>
                          <a:effectLst/>
                          <a:latin typeface="Arial Narrow" panose="020B0606020202030204" pitchFamily="34" charset="0"/>
                        </a:rPr>
                        <a:t>120,</a:t>
                      </a:r>
                      <a:r>
                        <a:rPr lang="es-MX" sz="2000" b="0" i="0" u="none" strike="noStrike" baseline="0" dirty="0" smtClean="0">
                          <a:solidFill>
                            <a:srgbClr val="000000"/>
                          </a:solidFill>
                          <a:effectLst/>
                          <a:latin typeface="Arial Narrow" panose="020B0606020202030204" pitchFamily="34" charset="0"/>
                        </a:rPr>
                        <a:t>196</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000" b="0" i="0" u="none" strike="noStrike" dirty="0" smtClean="0">
                          <a:solidFill>
                            <a:srgbClr val="000000"/>
                          </a:solidFill>
                          <a:effectLst/>
                          <a:latin typeface="Arial Narrow" panose="020B0606020202030204" pitchFamily="34" charset="0"/>
                        </a:rPr>
                        <a:t>4-1</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2864">
                <a:tc>
                  <a:txBody>
                    <a:bodyPr/>
                    <a:lstStyle/>
                    <a:p>
                      <a:pPr algn="ctr" fontAlgn="b"/>
                      <a:r>
                        <a:rPr lang="es-MX" sz="2000" b="0" i="0" u="none" strike="noStrike" dirty="0" smtClean="0">
                          <a:solidFill>
                            <a:srgbClr val="000000"/>
                          </a:solidFill>
                          <a:effectLst/>
                          <a:latin typeface="Arial Narrow" panose="020B0606020202030204" pitchFamily="34" charset="0"/>
                        </a:rPr>
                        <a:t>33</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s-MX" sz="2000" b="0" i="0" u="none" strike="noStrike" dirty="0" smtClean="0">
                          <a:solidFill>
                            <a:srgbClr val="000000"/>
                          </a:solidFill>
                          <a:effectLst/>
                          <a:latin typeface="Arial Narrow" panose="020B0606020202030204" pitchFamily="34" charset="0"/>
                        </a:rPr>
                        <a:t>30,230</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000" b="0" i="0" u="none" strike="noStrike" dirty="0" smtClean="0">
                          <a:solidFill>
                            <a:srgbClr val="000000"/>
                          </a:solidFill>
                          <a:effectLst/>
                          <a:latin typeface="Arial Narrow" panose="020B0606020202030204" pitchFamily="34" charset="0"/>
                        </a:rPr>
                        <a:t>0</a:t>
                      </a:r>
                      <a:endParaRPr lang="es-MX" sz="20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8" name="Conector recto 7"/>
          <p:cNvCxnSpPr/>
          <p:nvPr/>
        </p:nvCxnSpPr>
        <p:spPr>
          <a:xfrm>
            <a:off x="591479" y="764704"/>
            <a:ext cx="853244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3 CuadroTexto"/>
          <p:cNvSpPr txBox="1"/>
          <p:nvPr/>
        </p:nvSpPr>
        <p:spPr>
          <a:xfrm>
            <a:off x="181410" y="816009"/>
            <a:ext cx="8965701" cy="461665"/>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a:t>
            </a:r>
            <a:r>
              <a:rPr lang="es-MX" sz="2400" b="1" dirty="0" smtClean="0">
                <a:solidFill>
                  <a:srgbClr val="00204E"/>
                </a:solidFill>
                <a:latin typeface="Arial" panose="020B0604020202020204" pitchFamily="34" charset="0"/>
                <a:cs typeface="Arial" panose="020B0604020202020204" pitchFamily="34" charset="0"/>
              </a:rPr>
              <a:t>Federalizado CP 2016</a:t>
            </a:r>
            <a:endParaRPr lang="es-MX" sz="2400" b="1" dirty="0">
              <a:solidFill>
                <a:srgbClr val="0020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89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p:cNvGraphicFramePr>
            <a:graphicFrameLocks/>
          </p:cNvGraphicFramePr>
          <p:nvPr>
            <p:extLst>
              <p:ext uri="{D42A27DB-BD31-4B8C-83A1-F6EECF244321}">
                <p14:modId xmlns:p14="http://schemas.microsoft.com/office/powerpoint/2010/main" val="151143777"/>
              </p:ext>
            </p:extLst>
          </p:nvPr>
        </p:nvGraphicFramePr>
        <p:xfrm>
          <a:off x="-36512" y="1556792"/>
          <a:ext cx="4932018" cy="28714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áfico 11"/>
          <p:cNvGraphicFramePr>
            <a:graphicFrameLocks/>
          </p:cNvGraphicFramePr>
          <p:nvPr>
            <p:extLst>
              <p:ext uri="{D42A27DB-BD31-4B8C-83A1-F6EECF244321}">
                <p14:modId xmlns:p14="http://schemas.microsoft.com/office/powerpoint/2010/main" val="674001"/>
              </p:ext>
            </p:extLst>
          </p:nvPr>
        </p:nvGraphicFramePr>
        <p:xfrm>
          <a:off x="4950708" y="2874057"/>
          <a:ext cx="4436816" cy="3108379"/>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4139952" y="1861683"/>
            <a:ext cx="2016224" cy="369332"/>
          </a:xfrm>
          <a:prstGeom prst="rect">
            <a:avLst/>
          </a:prstGeom>
          <a:noFill/>
        </p:spPr>
        <p:txBody>
          <a:bodyPr wrap="square" rtlCol="0">
            <a:spAutoFit/>
          </a:bodyPr>
          <a:lstStyle/>
          <a:p>
            <a:r>
              <a:rPr lang="es-MX" b="1" dirty="0">
                <a:solidFill>
                  <a:prstClr val="black"/>
                </a:solidFill>
                <a:latin typeface="Arial" panose="020B0604020202020204" pitchFamily="34" charset="0"/>
                <a:cs typeface="Arial" panose="020B0604020202020204" pitchFamily="34" charset="0"/>
              </a:rPr>
              <a:t>Total: </a:t>
            </a:r>
            <a:r>
              <a:rPr lang="es-MX" b="1" dirty="0">
                <a:solidFill>
                  <a:srgbClr val="C00000"/>
                </a:solidFill>
                <a:latin typeface="Arial" panose="020B0604020202020204" pitchFamily="34" charset="0"/>
                <a:cs typeface="Arial" panose="020B0604020202020204" pitchFamily="34" charset="0"/>
              </a:rPr>
              <a:t>1,781,661</a:t>
            </a:r>
            <a:r>
              <a:rPr lang="es-MX" dirty="0">
                <a:solidFill>
                  <a:srgbClr val="C00000"/>
                </a:solidFill>
                <a:latin typeface="Arial" panose="020B0604020202020204" pitchFamily="34" charset="0"/>
                <a:cs typeface="Arial" panose="020B0604020202020204" pitchFamily="34" charset="0"/>
              </a:rPr>
              <a:t> </a:t>
            </a:r>
            <a:r>
              <a:rPr lang="es-MX" b="1" dirty="0">
                <a:solidFill>
                  <a:srgbClr val="C00000"/>
                </a:solidFill>
                <a:latin typeface="Arial" panose="020B0604020202020204" pitchFamily="34" charset="0"/>
                <a:cs typeface="Arial" panose="020B0604020202020204" pitchFamily="34" charset="0"/>
              </a:rPr>
              <a:t> </a:t>
            </a:r>
          </a:p>
        </p:txBody>
      </p:sp>
      <p:sp>
        <p:nvSpPr>
          <p:cNvPr id="13" name="CuadroTexto 12"/>
          <p:cNvSpPr txBox="1"/>
          <p:nvPr/>
        </p:nvSpPr>
        <p:spPr>
          <a:xfrm>
            <a:off x="3707904" y="4545116"/>
            <a:ext cx="1566174" cy="369332"/>
          </a:xfrm>
          <a:prstGeom prst="rect">
            <a:avLst/>
          </a:prstGeom>
          <a:noFill/>
        </p:spPr>
        <p:txBody>
          <a:bodyPr wrap="square" rtlCol="0">
            <a:spAutoFit/>
          </a:bodyPr>
          <a:lstStyle/>
          <a:p>
            <a:r>
              <a:rPr lang="es-MX" b="1" dirty="0">
                <a:solidFill>
                  <a:prstClr val="black"/>
                </a:solidFill>
                <a:latin typeface="Arial" panose="020B0604020202020204" pitchFamily="34" charset="0"/>
                <a:cs typeface="Arial" panose="020B0604020202020204" pitchFamily="34" charset="0"/>
              </a:rPr>
              <a:t>Total: </a:t>
            </a:r>
            <a:r>
              <a:rPr lang="es-MX" b="1" dirty="0">
                <a:solidFill>
                  <a:srgbClr val="C00000"/>
                </a:solidFill>
                <a:latin typeface="Arial" panose="020B0604020202020204" pitchFamily="34" charset="0"/>
                <a:cs typeface="Arial" panose="020B0604020202020204" pitchFamily="34" charset="0"/>
              </a:rPr>
              <a:t>4,790</a:t>
            </a:r>
            <a:r>
              <a:rPr lang="es-MX" sz="1350" b="1" dirty="0">
                <a:solidFill>
                  <a:srgbClr val="C00000"/>
                </a:solidFill>
                <a:latin typeface="Calibri"/>
              </a:rPr>
              <a:t>*</a:t>
            </a:r>
          </a:p>
        </p:txBody>
      </p:sp>
      <p:sp>
        <p:nvSpPr>
          <p:cNvPr id="18" name="3 CuadroTexto"/>
          <p:cNvSpPr txBox="1"/>
          <p:nvPr/>
        </p:nvSpPr>
        <p:spPr>
          <a:xfrm>
            <a:off x="996120" y="674047"/>
            <a:ext cx="7632847" cy="830997"/>
          </a:xfrm>
          <a:prstGeom prst="rect">
            <a:avLst/>
          </a:prstGeom>
          <a:noFill/>
        </p:spPr>
        <p:txBody>
          <a:bodyPr wrap="square" rtlCol="0">
            <a:spAutoFit/>
          </a:bodyPr>
          <a:lstStyle/>
          <a:p>
            <a:pPr algn="ctr" fontAlgn="base">
              <a:spcBef>
                <a:spcPct val="0"/>
              </a:spcBef>
              <a:spcAft>
                <a:spcPct val="0"/>
              </a:spcAft>
            </a:pPr>
            <a:r>
              <a:rPr lang="es-MX" sz="2400" b="1" dirty="0">
                <a:solidFill>
                  <a:srgbClr val="00204E"/>
                </a:solidFill>
                <a:latin typeface="Arial" panose="020B0604020202020204" pitchFamily="34" charset="0"/>
                <a:cs typeface="Arial" panose="020B0604020202020204" pitchFamily="34" charset="0"/>
              </a:rPr>
              <a:t>Programas de Auditorías del Gasto Federalizado de la ASF y las EFF a la  CP 2016</a:t>
            </a:r>
          </a:p>
        </p:txBody>
      </p:sp>
      <p:sp>
        <p:nvSpPr>
          <p:cNvPr id="2" name="CuadroTexto 1"/>
          <p:cNvSpPr txBox="1"/>
          <p:nvPr/>
        </p:nvSpPr>
        <p:spPr>
          <a:xfrm>
            <a:off x="1040802" y="5071289"/>
            <a:ext cx="3882874" cy="369332"/>
          </a:xfrm>
          <a:prstGeom prst="rect">
            <a:avLst/>
          </a:prstGeom>
          <a:noFill/>
        </p:spPr>
        <p:txBody>
          <a:bodyPr wrap="square" rtlCol="0">
            <a:spAutoFit/>
          </a:bodyPr>
          <a:lstStyle/>
          <a:p>
            <a:r>
              <a:rPr lang="es-MX" dirty="0">
                <a:latin typeface="Arial Narrow" panose="020B0606020202030204" pitchFamily="34" charset="0"/>
              </a:rPr>
              <a:t>*Incluye 934 auditorías a otros conceptos.</a:t>
            </a:r>
          </a:p>
        </p:txBody>
      </p:sp>
    </p:spTree>
    <p:extLst>
      <p:ext uri="{BB962C8B-B14F-4D97-AF65-F5344CB8AC3E}">
        <p14:creationId xmlns:p14="http://schemas.microsoft.com/office/powerpoint/2010/main" val="3219654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259681" y="1196752"/>
            <a:ext cx="7057005" cy="3416320"/>
          </a:xfrm>
          <a:prstGeom prst="rect">
            <a:avLst/>
          </a:prstGeom>
        </p:spPr>
        <p:txBody>
          <a:bodyPr wrap="square">
            <a:spAutoFit/>
          </a:bodyPr>
          <a:lstStyle/>
          <a:p>
            <a:pPr algn="ctr">
              <a:lnSpc>
                <a:spcPct val="150000"/>
              </a:lnSpc>
            </a:pPr>
            <a:r>
              <a:rPr lang="es-MX" sz="4800" b="1" dirty="0" smtClean="0">
                <a:latin typeface="Arial" panose="020B0604020202020204" pitchFamily="34" charset="0"/>
                <a:cs typeface="Arial" panose="020B0604020202020204" pitchFamily="34" charset="0"/>
              </a:rPr>
              <a:t>Mapa de Fiscalización. Información de la SFP y de los OEC</a:t>
            </a:r>
          </a:p>
        </p:txBody>
      </p:sp>
    </p:spTree>
    <p:extLst>
      <p:ext uri="{BB962C8B-B14F-4D97-AF65-F5344CB8AC3E}">
        <p14:creationId xmlns:p14="http://schemas.microsoft.com/office/powerpoint/2010/main" val="3610014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1340768"/>
            <a:ext cx="8208912" cy="4893647"/>
          </a:xfrm>
          <a:prstGeom prst="rect">
            <a:avLst/>
          </a:prstGeom>
        </p:spPr>
        <p:txBody>
          <a:bodyPr wrap="square">
            <a:spAutoFit/>
          </a:bodyPr>
          <a:lstStyle/>
          <a:p>
            <a:pPr lvl="0" algn="just"/>
            <a:r>
              <a:rPr lang="es-MX" sz="2400" b="1" dirty="0" smtClean="0">
                <a:latin typeface="Arial" panose="020B0604020202020204" pitchFamily="34" charset="0"/>
                <a:cs typeface="Arial" panose="020B0604020202020204" pitchFamily="34" charset="0"/>
              </a:rPr>
              <a:t>El SNF es </a:t>
            </a:r>
            <a:r>
              <a:rPr lang="es-MX" sz="2400" b="1" dirty="0">
                <a:latin typeface="Arial" panose="020B0604020202020204" pitchFamily="34" charset="0"/>
                <a:cs typeface="Arial" panose="020B0604020202020204" pitchFamily="34" charset="0"/>
              </a:rPr>
              <a:t>el conjunto de mecanismos interinstitucionales de coordinación entre los órganos responsables de las tareas de auditoría gubernamental en los distintos órdenes de gobierno, con el objetivo de maximizar la cobertura y el impacto de la fiscalización en todo el país, con base en una visión estratégica, la aplicación de estándares profesionales similares, la creación de capacidades y el intercambio efectivo de información, sin incurrir en duplicidades u </a:t>
            </a:r>
            <a:r>
              <a:rPr lang="es-MX" sz="2400" b="1" dirty="0" smtClean="0">
                <a:latin typeface="Arial" panose="020B0604020202020204" pitchFamily="34" charset="0"/>
                <a:cs typeface="Arial" panose="020B0604020202020204" pitchFamily="34" charset="0"/>
              </a:rPr>
              <a:t>omisiones.</a:t>
            </a:r>
          </a:p>
          <a:p>
            <a:pPr lvl="0" algn="just"/>
            <a:endParaRPr lang="es-MX" sz="2400" b="1" dirty="0">
              <a:latin typeface="Arial" panose="020B0604020202020204" pitchFamily="34" charset="0"/>
              <a:cs typeface="Arial" panose="020B0604020202020204" pitchFamily="34" charset="0"/>
            </a:endParaRPr>
          </a:p>
          <a:p>
            <a:pPr lvl="0" algn="just"/>
            <a:r>
              <a:rPr lang="es-MX" sz="2400" b="1" dirty="0" smtClean="0">
                <a:latin typeface="Arial" panose="020B0604020202020204" pitchFamily="34" charset="0"/>
                <a:cs typeface="Arial" panose="020B0604020202020204" pitchFamily="34" charset="0"/>
              </a:rPr>
              <a:t>Artículo 3, fracción XII de la Ley General del Sistema Nacional Anticorrupción.</a:t>
            </a:r>
          </a:p>
        </p:txBody>
      </p:sp>
      <p:grpSp>
        <p:nvGrpSpPr>
          <p:cNvPr id="8" name="Grupo 7"/>
          <p:cNvGrpSpPr/>
          <p:nvPr/>
        </p:nvGrpSpPr>
        <p:grpSpPr>
          <a:xfrm>
            <a:off x="2384797" y="734971"/>
            <a:ext cx="6228184" cy="461665"/>
            <a:chOff x="2699792" y="139973"/>
            <a:chExt cx="6228184" cy="461665"/>
          </a:xfrm>
        </p:grpSpPr>
        <p:sp>
          <p:nvSpPr>
            <p:cNvPr id="2" name="Rectángulo 1"/>
            <p:cNvSpPr/>
            <p:nvPr/>
          </p:nvSpPr>
          <p:spPr>
            <a:xfrm>
              <a:off x="2699792" y="139973"/>
              <a:ext cx="6228184" cy="461665"/>
            </a:xfrm>
            <a:prstGeom prst="rect">
              <a:avLst/>
            </a:prstGeom>
          </p:spPr>
          <p:txBody>
            <a:bodyPr wrap="square">
              <a:spAutoFit/>
            </a:bodyPr>
            <a:lstStyle/>
            <a:p>
              <a:pPr algn="r"/>
              <a:r>
                <a:rPr lang="es-MX" sz="2400" b="1" dirty="0">
                  <a:latin typeface="Arial" panose="020B0604020202020204" pitchFamily="34" charset="0"/>
                  <a:cs typeface="Arial" panose="020B0604020202020204" pitchFamily="34" charset="0"/>
                </a:rPr>
                <a:t>SISTEMA NACIONAL DE FISCALIZACIÓN</a:t>
              </a:r>
              <a:endParaRPr lang="es-MX" sz="2400" dirty="0">
                <a:latin typeface="Arial" panose="020B0604020202020204" pitchFamily="34" charset="0"/>
                <a:cs typeface="Arial" panose="020B0604020202020204" pitchFamily="34" charset="0"/>
              </a:endParaRPr>
            </a:p>
          </p:txBody>
        </p:sp>
        <p:cxnSp>
          <p:nvCxnSpPr>
            <p:cNvPr id="4" name="Conector recto 3"/>
            <p:cNvCxnSpPr/>
            <p:nvPr/>
          </p:nvCxnSpPr>
          <p:spPr>
            <a:xfrm>
              <a:off x="2870771" y="529630"/>
              <a:ext cx="605720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00389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596062648"/>
              </p:ext>
            </p:extLst>
          </p:nvPr>
        </p:nvGraphicFramePr>
        <p:xfrm>
          <a:off x="683568" y="1124744"/>
          <a:ext cx="784887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771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66660005"/>
              </p:ext>
            </p:extLst>
          </p:nvPr>
        </p:nvGraphicFramePr>
        <p:xfrm>
          <a:off x="467544" y="764704"/>
          <a:ext cx="8263392" cy="549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8470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62680063"/>
              </p:ext>
            </p:extLst>
          </p:nvPr>
        </p:nvGraphicFramePr>
        <p:xfrm>
          <a:off x="467544" y="1124744"/>
          <a:ext cx="8442904" cy="4849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7470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187624" y="2564904"/>
            <a:ext cx="7057005" cy="1200329"/>
          </a:xfrm>
          <a:prstGeom prst="rect">
            <a:avLst/>
          </a:prstGeom>
        </p:spPr>
        <p:txBody>
          <a:bodyPr wrap="square">
            <a:spAutoFit/>
          </a:bodyPr>
          <a:lstStyle/>
          <a:p>
            <a:pPr algn="ctr">
              <a:lnSpc>
                <a:spcPct val="150000"/>
              </a:lnSpc>
            </a:pPr>
            <a:r>
              <a:rPr lang="es-MX" sz="4800" b="1" dirty="0" smtClean="0">
                <a:latin typeface="Arial" panose="020B0604020202020204" pitchFamily="34" charset="0"/>
                <a:cs typeface="Arial" panose="020B0604020202020204" pitchFamily="34" charset="0"/>
              </a:rPr>
              <a:t>VI. Recomendaciones</a:t>
            </a:r>
          </a:p>
        </p:txBody>
      </p:sp>
    </p:spTree>
    <p:extLst>
      <p:ext uri="{BB962C8B-B14F-4D97-AF65-F5344CB8AC3E}">
        <p14:creationId xmlns:p14="http://schemas.microsoft.com/office/powerpoint/2010/main" val="647641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92180" y="735087"/>
            <a:ext cx="2484276" cy="461665"/>
          </a:xfrm>
          <a:prstGeom prst="rect">
            <a:avLst/>
          </a:prstGeom>
        </p:spPr>
        <p:txBody>
          <a:bodyPr wrap="square">
            <a:spAutoFit/>
          </a:bodyPr>
          <a:lstStyle/>
          <a:p>
            <a:r>
              <a:rPr lang="es-MX" sz="2400" b="1" dirty="0" smtClean="0"/>
              <a:t>Recomendaciones</a:t>
            </a:r>
            <a:endParaRPr lang="es-MX" sz="2400" dirty="0"/>
          </a:p>
        </p:txBody>
      </p:sp>
      <p:cxnSp>
        <p:nvCxnSpPr>
          <p:cNvPr id="3" name="Conector recto 2"/>
          <p:cNvCxnSpPr/>
          <p:nvPr/>
        </p:nvCxnSpPr>
        <p:spPr>
          <a:xfrm>
            <a:off x="6192180" y="1196752"/>
            <a:ext cx="248427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5" name="Diagrama 4"/>
          <p:cNvGraphicFramePr/>
          <p:nvPr>
            <p:extLst>
              <p:ext uri="{D42A27DB-BD31-4B8C-83A1-F6EECF244321}">
                <p14:modId xmlns:p14="http://schemas.microsoft.com/office/powerpoint/2010/main" val="3905644678"/>
              </p:ext>
            </p:extLst>
          </p:nvPr>
        </p:nvGraphicFramePr>
        <p:xfrm>
          <a:off x="395536" y="1412776"/>
          <a:ext cx="84249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306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597819607"/>
              </p:ext>
            </p:extLst>
          </p:nvPr>
        </p:nvGraphicFramePr>
        <p:xfrm>
          <a:off x="899592" y="908720"/>
          <a:ext cx="7911885" cy="5112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883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043608" y="1628800"/>
            <a:ext cx="7057005" cy="3046988"/>
          </a:xfrm>
          <a:prstGeom prst="rect">
            <a:avLst/>
          </a:prstGeom>
        </p:spPr>
        <p:txBody>
          <a:bodyPr wrap="square">
            <a:spAutoFit/>
          </a:bodyPr>
          <a:lstStyle/>
          <a:p>
            <a:pPr algn="ctr">
              <a:lnSpc>
                <a:spcPct val="200000"/>
              </a:lnSpc>
            </a:pPr>
            <a:r>
              <a:rPr lang="es-MX" sz="4800" b="1" dirty="0" smtClean="0">
                <a:latin typeface="Arial" panose="020B0604020202020204" pitchFamily="34" charset="0"/>
                <a:cs typeface="Arial" panose="020B0604020202020204" pitchFamily="34" charset="0"/>
              </a:rPr>
              <a:t>FONE</a:t>
            </a:r>
          </a:p>
          <a:p>
            <a:pPr algn="ctr">
              <a:lnSpc>
                <a:spcPct val="200000"/>
              </a:lnSpc>
            </a:pPr>
            <a:r>
              <a:rPr lang="es-MX" sz="4800" b="1" dirty="0" smtClean="0">
                <a:latin typeface="Arial" panose="020B0604020202020204" pitchFamily="34" charset="0"/>
                <a:cs typeface="Arial" panose="020B0604020202020204" pitchFamily="34" charset="0"/>
              </a:rPr>
              <a:t>PASE DE LISTA</a:t>
            </a:r>
            <a:endParaRPr lang="es-MX"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3846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a:spLocks noGrp="1"/>
          </p:cNvSpPr>
          <p:nvPr>
            <p:ph type="ctrTitle"/>
          </p:nvPr>
        </p:nvSpPr>
        <p:spPr>
          <a:xfrm>
            <a:off x="661474" y="1566272"/>
            <a:ext cx="7703388" cy="3821502"/>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algn="just">
              <a:lnSpc>
                <a:spcPts val="5000"/>
              </a:lnSpc>
            </a:pPr>
            <a:r>
              <a:rPr lang="es-MX" sz="3400" b="1" dirty="0" smtClean="0">
                <a:solidFill>
                  <a:schemeClr val="tx1"/>
                </a:solidFill>
              </a:rPr>
              <a:t>Con el objeto de que el proceso de la verificación de personal incorporado en las nóminas del FONE sea mas eficiente, se diseño una herramienta informática operada en una plataforma de internet.</a:t>
            </a:r>
            <a:endParaRPr lang="es-MX" sz="3400" dirty="0">
              <a:solidFill>
                <a:schemeClr val="tx1"/>
              </a:solidFill>
            </a:endParaRPr>
          </a:p>
        </p:txBody>
      </p:sp>
      <p:pic>
        <p:nvPicPr>
          <p:cNvPr id="6"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0"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3</a:t>
            </a:r>
            <a:endParaRPr lang="es-MX" dirty="0"/>
          </a:p>
        </p:txBody>
      </p:sp>
    </p:spTree>
    <p:custDataLst>
      <p:tags r:id="rId1"/>
    </p:custDataLst>
    <p:extLst>
      <p:ext uri="{BB962C8B-B14F-4D97-AF65-F5344CB8AC3E}">
        <p14:creationId xmlns:p14="http://schemas.microsoft.com/office/powerpoint/2010/main" val="4213911749"/>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extLst mod="1">
    <p:ext uri="{E180D4A7-C9FB-4DFB-919C-405C955672EB}">
      <p14:showEvtLst xmlns:p14="http://schemas.microsoft.com/office/powerpoint/2010/main">
        <p14:playEvt time="2513" objId="3"/>
        <p14:stopEvt time="13328" objId="3"/>
      </p14:showEvtLst>
    </p:ext>
  </p:extLs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a:spLocks noGrp="1"/>
          </p:cNvSpPr>
          <p:nvPr>
            <p:ph type="ctrTitle"/>
          </p:nvPr>
        </p:nvSpPr>
        <p:spPr>
          <a:xfrm>
            <a:off x="552092" y="1315180"/>
            <a:ext cx="7703388" cy="1699398"/>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lnSpc>
                <a:spcPts val="5000"/>
              </a:lnSpc>
              <a:buFont typeface="Wingdings" panose="05000000000000000000" pitchFamily="2" charset="2"/>
              <a:buChar char="Ø"/>
            </a:pPr>
            <a:r>
              <a:rPr lang="es-MX" sz="3000" b="1" dirty="0" smtClean="0">
                <a:solidFill>
                  <a:schemeClr val="tx1"/>
                </a:solidFill>
              </a:rPr>
              <a:t>Una </a:t>
            </a:r>
            <a:r>
              <a:rPr lang="es-MX" sz="3000" b="1" dirty="0">
                <a:solidFill>
                  <a:schemeClr val="tx1"/>
                </a:solidFill>
              </a:rPr>
              <a:t>mayor </a:t>
            </a:r>
            <a:r>
              <a:rPr lang="es-MX" sz="3000" b="1" dirty="0" smtClean="0">
                <a:solidFill>
                  <a:schemeClr val="tx1"/>
                </a:solidFill>
              </a:rPr>
              <a:t>cobertura en la verificación del personal incorporado en las nóminas </a:t>
            </a:r>
            <a:r>
              <a:rPr lang="es-MX" sz="3000" b="1" dirty="0">
                <a:solidFill>
                  <a:schemeClr val="tx1"/>
                </a:solidFill>
              </a:rPr>
              <a:t>del </a:t>
            </a:r>
            <a:r>
              <a:rPr lang="es-MX" sz="3000" b="1" dirty="0" smtClean="0">
                <a:solidFill>
                  <a:schemeClr val="tx1"/>
                </a:solidFill>
              </a:rPr>
              <a:t>FONE.</a:t>
            </a:r>
            <a:endParaRPr lang="es-MX" sz="3000" dirty="0">
              <a:solidFill>
                <a:schemeClr val="tx1"/>
              </a:solidFill>
            </a:endParaRPr>
          </a:p>
        </p:txBody>
      </p:sp>
      <p:sp>
        <p:nvSpPr>
          <p:cNvPr id="5" name="Rectangle 3"/>
          <p:cNvSpPr txBox="1">
            <a:spLocks noChangeArrowheads="1"/>
          </p:cNvSpPr>
          <p:nvPr/>
        </p:nvSpPr>
        <p:spPr bwMode="auto">
          <a:xfrm>
            <a:off x="2363569" y="700817"/>
            <a:ext cx="5789831"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sz="4000" dirty="0" smtClean="0">
                <a:latin typeface="+mn-lt"/>
              </a:rPr>
              <a:t>OBJETIVOS</a:t>
            </a:r>
            <a:endParaRPr lang="es-ES_tradnl" altLang="es-MX" dirty="0">
              <a:latin typeface="+mn-lt"/>
            </a:endParaRPr>
          </a:p>
        </p:txBody>
      </p:sp>
      <p:sp>
        <p:nvSpPr>
          <p:cNvPr id="6" name="1 Título"/>
          <p:cNvSpPr txBox="1">
            <a:spLocks/>
          </p:cNvSpPr>
          <p:nvPr/>
        </p:nvSpPr>
        <p:spPr>
          <a:xfrm>
            <a:off x="552092" y="3142577"/>
            <a:ext cx="7703388" cy="1086926"/>
          </a:xfrm>
          <a:prstGeom prst="rect">
            <a:avLst/>
          </a:prstGeom>
          <a:noFill/>
          <a:ln w="9525" cap="flat" cmpd="sng" algn="ctr">
            <a:noFill/>
            <a:prstDash val="solid"/>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gn="just">
              <a:lnSpc>
                <a:spcPts val="5000"/>
              </a:lnSpc>
              <a:buFont typeface="Wingdings" panose="05000000000000000000" pitchFamily="2" charset="2"/>
              <a:buChar char="Ø"/>
            </a:pPr>
            <a:r>
              <a:rPr lang="es-MX" sz="3000" b="1" dirty="0" smtClean="0">
                <a:solidFill>
                  <a:schemeClr val="tx1"/>
                </a:solidFill>
              </a:rPr>
              <a:t>Comprobar los controles existentes en la asistencia y movimientos del personal.</a:t>
            </a:r>
            <a:endParaRPr lang="es-MX" sz="3000" dirty="0">
              <a:solidFill>
                <a:schemeClr val="tx1"/>
              </a:solidFill>
            </a:endParaRPr>
          </a:p>
        </p:txBody>
      </p:sp>
      <p:sp>
        <p:nvSpPr>
          <p:cNvPr id="8" name="1 Título"/>
          <p:cNvSpPr txBox="1">
            <a:spLocks/>
          </p:cNvSpPr>
          <p:nvPr/>
        </p:nvSpPr>
        <p:spPr>
          <a:xfrm>
            <a:off x="557849" y="4476753"/>
            <a:ext cx="7703388" cy="1081190"/>
          </a:xfrm>
          <a:prstGeom prst="rect">
            <a:avLst/>
          </a:prstGeom>
          <a:noFill/>
          <a:ln w="9525" cap="flat" cmpd="sng" algn="ctr">
            <a:noFill/>
            <a:prstDash val="solid"/>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gn="just">
              <a:lnSpc>
                <a:spcPts val="5000"/>
              </a:lnSpc>
              <a:buFont typeface="Wingdings" panose="05000000000000000000" pitchFamily="2" charset="2"/>
              <a:buChar char="Ø"/>
            </a:pPr>
            <a:r>
              <a:rPr lang="es-MX" sz="3000" b="1" dirty="0" smtClean="0">
                <a:solidFill>
                  <a:schemeClr val="tx1"/>
                </a:solidFill>
              </a:rPr>
              <a:t>Verificar la constitución y operación de los Consejos Escolares de Participación Social.</a:t>
            </a:r>
            <a:endParaRPr lang="es-MX" sz="3000" dirty="0">
              <a:solidFill>
                <a:schemeClr val="tx1"/>
              </a:solidFill>
            </a:endParaRPr>
          </a:p>
        </p:txBody>
      </p:sp>
      <p:pic>
        <p:nvPicPr>
          <p:cNvPr id="10"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2"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5</a:t>
            </a:r>
            <a:endParaRPr lang="es-MX" dirty="0"/>
          </a:p>
        </p:txBody>
      </p:sp>
    </p:spTree>
    <p:custDataLst>
      <p:tags r:id="rId1"/>
    </p:custDataLst>
    <p:extLst>
      <p:ext uri="{BB962C8B-B14F-4D97-AF65-F5344CB8AC3E}">
        <p14:creationId xmlns:p14="http://schemas.microsoft.com/office/powerpoint/2010/main" val="2615319604"/>
      </p:ext>
    </p:extLst>
  </p:cSld>
  <p:clrMapOvr>
    <a:masterClrMapping/>
  </p:clrMapOvr>
  <mc:AlternateContent xmlns:mc="http://schemas.openxmlformats.org/markup-compatibility/2006" xmlns:p14="http://schemas.microsoft.com/office/powerpoint/2010/main">
    <mc:Choice Requires="p14">
      <p:transition p14:dur="0" advTm="26620"/>
    </mc:Choice>
    <mc:Fallback xmlns="">
      <p:transition advTm="26620"/>
    </mc:Fallback>
  </mc:AlternateContent>
  <p:timing>
    <p:tnLst>
      <p:par>
        <p:cTn id="1" dur="indefinite" restart="never" nodeType="tmRoot"/>
      </p:par>
    </p:tnLst>
  </p:timing>
  <p:extLst mod="1">
    <p:ext uri="{E180D4A7-C9FB-4DFB-919C-405C955672EB}">
      <p14:showEvtLst xmlns:p14="http://schemas.microsoft.com/office/powerpoint/2010/main">
        <p14:playEvt time="4876" objId="7"/>
        <p14:stopEvt time="24920" objId="7"/>
      </p14:showEvtLst>
    </p:ext>
  </p:extLs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35066" y="677959"/>
            <a:ext cx="5789831"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dirty="0" smtClean="0">
                <a:latin typeface="+mn-lt"/>
              </a:rPr>
              <a:t>CARACTERÍSTICAS</a:t>
            </a:r>
            <a:endParaRPr lang="es-ES_tradnl" altLang="es-MX" dirty="0">
              <a:latin typeface="+mn-lt"/>
            </a:endParaRPr>
          </a:p>
        </p:txBody>
      </p:sp>
      <p:sp>
        <p:nvSpPr>
          <p:cNvPr id="3" name="Almacenamiento de acceso directo 2"/>
          <p:cNvSpPr/>
          <p:nvPr/>
        </p:nvSpPr>
        <p:spPr>
          <a:xfrm>
            <a:off x="395536" y="1602926"/>
            <a:ext cx="4336948" cy="4271369"/>
          </a:xfrm>
          <a:prstGeom prst="flowChartMagneticDrum">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effectLst>
            <a:outerShdw blurRad="44450" dist="27940" dir="5400000" algn="ctr">
              <a:srgbClr val="000000">
                <a:alpha val="32000"/>
              </a:srgbClr>
            </a:outerShdw>
          </a:effectLst>
          <a:scene3d>
            <a:camera prst="perspectiveHeroicExtremeRightFacing"/>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dirty="0" smtClean="0">
                <a:ln w="0"/>
                <a:solidFill>
                  <a:schemeClr val="tx1"/>
                </a:solidFill>
                <a:effectLst>
                  <a:outerShdw blurRad="38100" dist="19050" dir="2700000" algn="tl" rotWithShape="0">
                    <a:schemeClr val="dk1">
                      <a:alpha val="40000"/>
                    </a:schemeClr>
                  </a:outerShdw>
                </a:effectLst>
              </a:rPr>
              <a:t>SISTEMA DE VERIFICACIÓN DEL PERSONAL INCORPORADO EN LAS NÓMINAS DEL</a:t>
            </a:r>
          </a:p>
          <a:p>
            <a:pPr algn="ctr"/>
            <a:r>
              <a:rPr lang="es-MX" sz="2500" dirty="0" smtClean="0">
                <a:ln w="0"/>
                <a:solidFill>
                  <a:schemeClr val="tx1"/>
                </a:solidFill>
                <a:effectLst>
                  <a:outerShdw blurRad="38100" dist="19050" dir="2700000" algn="tl" rotWithShape="0">
                    <a:schemeClr val="dk1">
                      <a:alpha val="40000"/>
                    </a:schemeClr>
                  </a:outerShdw>
                </a:effectLst>
              </a:rPr>
              <a:t>FONE</a:t>
            </a:r>
            <a:endParaRPr lang="es-MX" sz="2500" dirty="0">
              <a:ln w="0"/>
              <a:solidFill>
                <a:schemeClr val="tx1"/>
              </a:solidFill>
              <a:effectLst>
                <a:outerShdw blurRad="38100" dist="19050" dir="2700000" algn="tl" rotWithShape="0">
                  <a:schemeClr val="dk1">
                    <a:alpha val="40000"/>
                  </a:schemeClr>
                </a:outerShdw>
              </a:effectLst>
            </a:endParaRPr>
          </a:p>
        </p:txBody>
      </p:sp>
      <p:sp>
        <p:nvSpPr>
          <p:cNvPr id="8" name="Pentágono 7"/>
          <p:cNvSpPr/>
          <p:nvPr/>
        </p:nvSpPr>
        <p:spPr>
          <a:xfrm>
            <a:off x="4399478" y="2176379"/>
            <a:ext cx="3392239" cy="720000"/>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n w="0"/>
                <a:solidFill>
                  <a:schemeClr val="tx1"/>
                </a:solidFill>
                <a:effectLst>
                  <a:outerShdw blurRad="38100" dist="19050" dir="2700000" algn="tl" rotWithShape="0">
                    <a:schemeClr val="dk1">
                      <a:alpha val="40000"/>
                    </a:schemeClr>
                  </a:outerShdw>
                </a:effectLst>
              </a:rPr>
              <a:t>OPERA EN PLATAFORMA </a:t>
            </a:r>
          </a:p>
          <a:p>
            <a:pPr algn="ctr"/>
            <a:r>
              <a:rPr lang="es-MX" sz="2000" b="1" dirty="0" smtClean="0">
                <a:ln w="0"/>
                <a:solidFill>
                  <a:schemeClr val="tx1"/>
                </a:solidFill>
                <a:effectLst>
                  <a:outerShdw blurRad="38100" dist="19050" dir="2700000" algn="tl" rotWithShape="0">
                    <a:schemeClr val="dk1">
                      <a:alpha val="40000"/>
                    </a:schemeClr>
                  </a:outerShdw>
                </a:effectLst>
              </a:rPr>
              <a:t>DE INTERNET</a:t>
            </a:r>
            <a:endParaRPr lang="es-MX" sz="2000" b="1" dirty="0">
              <a:ln w="0"/>
              <a:solidFill>
                <a:schemeClr val="tx1"/>
              </a:solidFill>
              <a:effectLst>
                <a:outerShdw blurRad="38100" dist="19050" dir="2700000" algn="tl" rotWithShape="0">
                  <a:schemeClr val="dk1">
                    <a:alpha val="40000"/>
                  </a:schemeClr>
                </a:outerShdw>
              </a:effectLst>
            </a:endParaRPr>
          </a:p>
        </p:txBody>
      </p:sp>
      <p:sp>
        <p:nvSpPr>
          <p:cNvPr id="10" name="Pentágono 9"/>
          <p:cNvSpPr/>
          <p:nvPr/>
        </p:nvSpPr>
        <p:spPr>
          <a:xfrm>
            <a:off x="4623734" y="3116591"/>
            <a:ext cx="3529665" cy="720000"/>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n w="0"/>
                <a:solidFill>
                  <a:schemeClr val="tx1"/>
                </a:solidFill>
                <a:effectLst>
                  <a:outerShdw blurRad="38100" dist="19050" dir="2700000" algn="tl" rotWithShape="0">
                    <a:schemeClr val="dk1">
                      <a:alpha val="40000"/>
                    </a:schemeClr>
                  </a:outerShdw>
                </a:effectLst>
              </a:rPr>
              <a:t>ACCESO EN CUALQUIER</a:t>
            </a:r>
          </a:p>
          <a:p>
            <a:pPr algn="ctr"/>
            <a:r>
              <a:rPr lang="es-MX" sz="2000" b="1" dirty="0" smtClean="0">
                <a:ln w="0"/>
                <a:solidFill>
                  <a:schemeClr val="tx1"/>
                </a:solidFill>
                <a:effectLst>
                  <a:outerShdw blurRad="38100" dist="19050" dir="2700000" algn="tl" rotWithShape="0">
                    <a:schemeClr val="dk1">
                      <a:alpha val="40000"/>
                    </a:schemeClr>
                  </a:outerShdw>
                </a:effectLst>
              </a:rPr>
              <a:t>PARTE CON CONECTIVIDAD</a:t>
            </a:r>
            <a:endParaRPr lang="es-MX" sz="2000" b="1" dirty="0">
              <a:ln w="0"/>
              <a:solidFill>
                <a:schemeClr val="tx1"/>
              </a:solidFill>
              <a:effectLst>
                <a:outerShdw blurRad="38100" dist="19050" dir="2700000" algn="tl" rotWithShape="0">
                  <a:schemeClr val="dk1">
                    <a:alpha val="40000"/>
                  </a:schemeClr>
                </a:outerShdw>
              </a:effectLst>
            </a:endParaRPr>
          </a:p>
        </p:txBody>
      </p:sp>
      <p:sp>
        <p:nvSpPr>
          <p:cNvPr id="11" name="Pentágono 10"/>
          <p:cNvSpPr/>
          <p:nvPr/>
        </p:nvSpPr>
        <p:spPr>
          <a:xfrm>
            <a:off x="4842280" y="4059734"/>
            <a:ext cx="3670654" cy="720000"/>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n w="0"/>
                <a:solidFill>
                  <a:schemeClr val="tx1"/>
                </a:solidFill>
                <a:effectLst>
                  <a:outerShdw blurRad="38100" dist="19050" dir="2700000" algn="tl" rotWithShape="0">
                    <a:schemeClr val="dk1">
                      <a:alpha val="40000"/>
                    </a:schemeClr>
                  </a:outerShdw>
                </a:effectLst>
              </a:rPr>
              <a:t>SEGURIDAD DE AUTENTICIDAD POR USUARIO</a:t>
            </a:r>
            <a:endParaRPr lang="es-MX" sz="2000" b="1" dirty="0">
              <a:ln w="0"/>
              <a:solidFill>
                <a:schemeClr val="tx1"/>
              </a:solidFill>
              <a:effectLst>
                <a:outerShdw blurRad="38100" dist="19050" dir="2700000" algn="tl" rotWithShape="0">
                  <a:schemeClr val="dk1">
                    <a:alpha val="40000"/>
                  </a:schemeClr>
                </a:outerShdw>
              </a:effectLst>
            </a:endParaRPr>
          </a:p>
        </p:txBody>
      </p:sp>
      <p:sp>
        <p:nvSpPr>
          <p:cNvPr id="12" name="Pentágono 11"/>
          <p:cNvSpPr/>
          <p:nvPr/>
        </p:nvSpPr>
        <p:spPr>
          <a:xfrm>
            <a:off x="5072291" y="5005758"/>
            <a:ext cx="3614509" cy="720000"/>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n w="0"/>
                <a:solidFill>
                  <a:schemeClr val="tx1"/>
                </a:solidFill>
                <a:effectLst>
                  <a:outerShdw blurRad="38100" dist="19050" dir="2700000" algn="tl" rotWithShape="0">
                    <a:schemeClr val="dk1">
                      <a:alpha val="40000"/>
                    </a:schemeClr>
                  </a:outerShdw>
                </a:effectLst>
              </a:rPr>
              <a:t>INFORMACIÓN EN</a:t>
            </a:r>
          </a:p>
          <a:p>
            <a:pPr algn="ctr"/>
            <a:r>
              <a:rPr lang="es-MX" sz="2000" b="1" dirty="0" smtClean="0">
                <a:ln w="0"/>
                <a:solidFill>
                  <a:schemeClr val="tx1"/>
                </a:solidFill>
                <a:effectLst>
                  <a:outerShdw blurRad="38100" dist="19050" dir="2700000" algn="tl" rotWithShape="0">
                    <a:schemeClr val="dk1">
                      <a:alpha val="40000"/>
                    </a:schemeClr>
                  </a:outerShdw>
                </a:effectLst>
              </a:rPr>
              <a:t>TIEMPO REAL</a:t>
            </a:r>
            <a:endParaRPr lang="es-MX" sz="2000" b="1" dirty="0">
              <a:ln w="0"/>
              <a:solidFill>
                <a:schemeClr val="tx1"/>
              </a:solidFill>
              <a:effectLst>
                <a:outerShdw blurRad="38100" dist="19050" dir="2700000" algn="tl" rotWithShape="0">
                  <a:schemeClr val="dk1">
                    <a:alpha val="40000"/>
                  </a:schemeClr>
                </a:outerShdw>
              </a:effectLst>
            </a:endParaRPr>
          </a:p>
        </p:txBody>
      </p:sp>
      <p:sp>
        <p:nvSpPr>
          <p:cNvPr id="13" name="Pentágono 12"/>
          <p:cNvSpPr/>
          <p:nvPr/>
        </p:nvSpPr>
        <p:spPr>
          <a:xfrm>
            <a:off x="4172342" y="1233262"/>
            <a:ext cx="3413314" cy="720000"/>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n w="0"/>
                <a:solidFill>
                  <a:schemeClr val="tx1"/>
                </a:solidFill>
                <a:effectLst>
                  <a:outerShdw blurRad="38100" dist="19050" dir="2700000" algn="tl" rotWithShape="0">
                    <a:schemeClr val="dk1">
                      <a:alpha val="40000"/>
                    </a:schemeClr>
                  </a:outerShdw>
                </a:effectLst>
              </a:rPr>
              <a:t>FÁCIL DE OPERAR</a:t>
            </a:r>
            <a:endParaRPr lang="es-MX" sz="2000" b="1" dirty="0">
              <a:ln w="0"/>
              <a:solidFill>
                <a:schemeClr val="tx1"/>
              </a:solidFill>
              <a:effectLst>
                <a:outerShdw blurRad="38100" dist="19050" dir="2700000" algn="tl" rotWithShape="0">
                  <a:schemeClr val="dk1">
                    <a:alpha val="40000"/>
                  </a:schemeClr>
                </a:outerShdw>
              </a:effectLst>
            </a:endParaRPr>
          </a:p>
        </p:txBody>
      </p:sp>
      <p:pic>
        <p:nvPicPr>
          <p:cNvPr id="14"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420849073"/>
      </p:ext>
    </p:extLst>
  </p:cSld>
  <p:clrMapOvr>
    <a:masterClrMapping/>
  </p:clrMapOvr>
  <mc:AlternateContent xmlns:mc="http://schemas.openxmlformats.org/markup-compatibility/2006" xmlns:p14="http://schemas.microsoft.com/office/powerpoint/2010/main">
    <mc:Choice Requires="p14">
      <p:transition p14:dur="0" advTm="28302"/>
    </mc:Choice>
    <mc:Fallback xmlns="">
      <p:transition advTm="28302"/>
    </mc:Fallback>
  </mc:AlternateContent>
  <p:timing>
    <p:tnLst>
      <p:par>
        <p:cTn id="1" dur="indefinite" restart="never" nodeType="tmRoot"/>
      </p:par>
    </p:tnLst>
  </p:timing>
  <p:extLst mod="1">
    <p:ext uri="{E180D4A7-C9FB-4DFB-919C-405C955672EB}">
      <p14:showEvtLst xmlns:p14="http://schemas.microsoft.com/office/powerpoint/2010/main">
        <p14:playEvt time="6544" objId="6"/>
        <p14:stopEvt time="26777" objId="6"/>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1844824"/>
            <a:ext cx="8208912" cy="3416320"/>
          </a:xfrm>
          <a:prstGeom prst="rect">
            <a:avLst/>
          </a:prstGeom>
        </p:spPr>
        <p:txBody>
          <a:bodyPr wrap="square">
            <a:spAutoFit/>
          </a:bodyPr>
          <a:lstStyle/>
          <a:p>
            <a:pPr lvl="0" algn="just"/>
            <a:r>
              <a:rPr lang="es-MX" sz="2400" b="1" dirty="0" smtClean="0">
                <a:latin typeface="Arial" panose="020B0604020202020204" pitchFamily="34" charset="0"/>
                <a:cs typeface="Arial" panose="020B0604020202020204" pitchFamily="34" charset="0"/>
              </a:rPr>
              <a:t>OBJETIVO:</a:t>
            </a:r>
          </a:p>
          <a:p>
            <a:pPr lvl="0" algn="just"/>
            <a:endParaRPr lang="es-MX" sz="2400" b="1" dirty="0">
              <a:latin typeface="Arial" panose="020B0604020202020204" pitchFamily="34" charset="0"/>
              <a:cs typeface="Arial" panose="020B0604020202020204" pitchFamily="34" charset="0"/>
            </a:endParaRPr>
          </a:p>
          <a:p>
            <a:pPr lvl="0" algn="just"/>
            <a:r>
              <a:rPr lang="es-MX" sz="2400" b="1" dirty="0" smtClean="0">
                <a:latin typeface="Arial" panose="020B0604020202020204" pitchFamily="34" charset="0"/>
                <a:cs typeface="Arial" panose="020B0604020202020204" pitchFamily="34" charset="0"/>
              </a:rPr>
              <a:t>Establecer acciones y mecanismos de coordinación entre los integrantes del mismo, quienes en el ámbito de las respectivas competencias promoverán el intercambio de información, ideas y experiencias encaminadas a avanzar en el desarrollo de la fiscalización de los recursos públicos (artículo 37 de la Ley General del Sistema Nacional Anticorrupción).</a:t>
            </a:r>
            <a:endParaRPr lang="es-MX" sz="2200" dirty="0" smtClean="0">
              <a:latin typeface="Arial" panose="020B0604020202020204" pitchFamily="34" charset="0"/>
              <a:cs typeface="Arial" panose="020B0604020202020204" pitchFamily="34" charset="0"/>
            </a:endParaRPr>
          </a:p>
        </p:txBody>
      </p:sp>
      <p:grpSp>
        <p:nvGrpSpPr>
          <p:cNvPr id="8" name="Grupo 7"/>
          <p:cNvGrpSpPr/>
          <p:nvPr/>
        </p:nvGrpSpPr>
        <p:grpSpPr>
          <a:xfrm>
            <a:off x="2771800" y="836712"/>
            <a:ext cx="6228184" cy="461665"/>
            <a:chOff x="2699792" y="139973"/>
            <a:chExt cx="6228184" cy="461665"/>
          </a:xfrm>
        </p:grpSpPr>
        <p:sp>
          <p:nvSpPr>
            <p:cNvPr id="2" name="Rectángulo 1"/>
            <p:cNvSpPr/>
            <p:nvPr/>
          </p:nvSpPr>
          <p:spPr>
            <a:xfrm>
              <a:off x="2699792" y="139973"/>
              <a:ext cx="6228184" cy="461665"/>
            </a:xfrm>
            <a:prstGeom prst="rect">
              <a:avLst/>
            </a:prstGeom>
          </p:spPr>
          <p:txBody>
            <a:bodyPr wrap="square">
              <a:spAutoFit/>
            </a:bodyPr>
            <a:lstStyle/>
            <a:p>
              <a:pPr algn="r"/>
              <a:r>
                <a:rPr lang="es-MX" sz="2400" b="1" dirty="0">
                  <a:latin typeface="Arial" panose="020B0604020202020204" pitchFamily="34" charset="0"/>
                  <a:cs typeface="Arial" panose="020B0604020202020204" pitchFamily="34" charset="0"/>
                </a:rPr>
                <a:t>SISTEMA NACIONAL DE FISCALIZACIÓN</a:t>
              </a:r>
              <a:endParaRPr lang="es-MX" sz="2400" dirty="0">
                <a:latin typeface="Arial" panose="020B0604020202020204" pitchFamily="34" charset="0"/>
                <a:cs typeface="Arial" panose="020B0604020202020204" pitchFamily="34" charset="0"/>
              </a:endParaRPr>
            </a:p>
          </p:txBody>
        </p:sp>
        <p:cxnSp>
          <p:nvCxnSpPr>
            <p:cNvPr id="4" name="Conector recto 3"/>
            <p:cNvCxnSpPr/>
            <p:nvPr/>
          </p:nvCxnSpPr>
          <p:spPr>
            <a:xfrm>
              <a:off x="2843808" y="601638"/>
              <a:ext cx="597891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17837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1"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8</a:t>
            </a:r>
            <a:endParaRPr lang="es-MX" dirty="0"/>
          </a:p>
        </p:txBody>
      </p:sp>
      <p:sp>
        <p:nvSpPr>
          <p:cNvPr id="7" name="Rectangle 3"/>
          <p:cNvSpPr txBox="1">
            <a:spLocks noChangeArrowheads="1"/>
          </p:cNvSpPr>
          <p:nvPr/>
        </p:nvSpPr>
        <p:spPr bwMode="auto">
          <a:xfrm>
            <a:off x="467966" y="629517"/>
            <a:ext cx="5789831"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sz="3600" dirty="0" smtClean="0">
                <a:latin typeface="+mn-lt"/>
              </a:rPr>
              <a:t>PLAN DE TRABAJO</a:t>
            </a:r>
            <a:endParaRPr lang="es-ES_tradnl" altLang="es-MX" sz="3600" dirty="0">
              <a:latin typeface="+mn-lt"/>
            </a:endParaRPr>
          </a:p>
        </p:txBody>
      </p:sp>
      <p:sp>
        <p:nvSpPr>
          <p:cNvPr id="9" name="Medio marco 8"/>
          <p:cNvSpPr/>
          <p:nvPr/>
        </p:nvSpPr>
        <p:spPr>
          <a:xfrm>
            <a:off x="467966" y="1107005"/>
            <a:ext cx="3240000" cy="1103471"/>
          </a:xfrm>
          <a:prstGeom prst="halfFrame">
            <a:avLst/>
          </a:prstGeom>
          <a:solidFill>
            <a:srgbClr val="93E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smtClean="0">
              <a:solidFill>
                <a:schemeClr val="tx1"/>
              </a:solidFill>
            </a:endParaRPr>
          </a:p>
          <a:p>
            <a:pPr algn="r"/>
            <a:r>
              <a:rPr lang="es-MX" sz="3200" b="1" dirty="0" smtClean="0">
                <a:solidFill>
                  <a:schemeClr val="tx1"/>
                </a:solidFill>
              </a:rPr>
              <a:t>CAPACITACIÓN</a:t>
            </a:r>
            <a:endParaRPr lang="es-MX" sz="3200" b="1" dirty="0">
              <a:solidFill>
                <a:schemeClr val="tx1"/>
              </a:solidFill>
            </a:endParaRPr>
          </a:p>
        </p:txBody>
      </p:sp>
      <p:sp>
        <p:nvSpPr>
          <p:cNvPr id="12" name="Pentágono 11"/>
          <p:cNvSpPr/>
          <p:nvPr/>
        </p:nvSpPr>
        <p:spPr>
          <a:xfrm>
            <a:off x="4011956" y="1113199"/>
            <a:ext cx="4680000" cy="360000"/>
          </a:xfrm>
          <a:prstGeom prst="homePlate">
            <a:avLst/>
          </a:prstGeom>
          <a:noFill/>
          <a:ln w="31750" cmpd="sng">
            <a:solidFill>
              <a:srgbClr val="69D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Autoridades Educativas Locales   (AEL)</a:t>
            </a:r>
            <a:endParaRPr lang="es-MX" sz="2000" b="1" dirty="0">
              <a:solidFill>
                <a:schemeClr val="tx1"/>
              </a:solidFill>
            </a:endParaRPr>
          </a:p>
        </p:txBody>
      </p:sp>
      <p:sp>
        <p:nvSpPr>
          <p:cNvPr id="13" name="Pentágono 12"/>
          <p:cNvSpPr/>
          <p:nvPr/>
        </p:nvSpPr>
        <p:spPr>
          <a:xfrm>
            <a:off x="4011956" y="1584575"/>
            <a:ext cx="4680000" cy="360000"/>
          </a:xfrm>
          <a:prstGeom prst="homePlate">
            <a:avLst/>
          </a:prstGeom>
          <a:noFill/>
          <a:ln w="31750">
            <a:solidFill>
              <a:srgbClr val="69D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Contralorías Estatales.</a:t>
            </a:r>
            <a:endParaRPr lang="es-MX" sz="2000" b="1" dirty="0">
              <a:solidFill>
                <a:schemeClr val="tx1"/>
              </a:solidFill>
            </a:endParaRPr>
          </a:p>
        </p:txBody>
      </p:sp>
      <p:sp>
        <p:nvSpPr>
          <p:cNvPr id="15" name="Medio marco 14"/>
          <p:cNvSpPr/>
          <p:nvPr/>
        </p:nvSpPr>
        <p:spPr>
          <a:xfrm>
            <a:off x="543463" y="2463914"/>
            <a:ext cx="3240000" cy="1117118"/>
          </a:xfrm>
          <a:prstGeom prst="halfFrame">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s-MX" dirty="0" smtClean="0">
              <a:solidFill>
                <a:schemeClr val="tx1"/>
              </a:solidFill>
            </a:endParaRPr>
          </a:p>
          <a:p>
            <a:pPr algn="r"/>
            <a:r>
              <a:rPr lang="es-MX" sz="3200" b="1" dirty="0" smtClean="0">
                <a:solidFill>
                  <a:schemeClr val="tx1"/>
                </a:solidFill>
              </a:rPr>
              <a:t>OPERACIÓN</a:t>
            </a:r>
            <a:endParaRPr lang="es-MX" sz="3200" b="1" dirty="0">
              <a:solidFill>
                <a:schemeClr val="tx1"/>
              </a:solidFill>
            </a:endParaRPr>
          </a:p>
        </p:txBody>
      </p:sp>
      <p:sp>
        <p:nvSpPr>
          <p:cNvPr id="16" name="Pentágono 15"/>
          <p:cNvSpPr/>
          <p:nvPr/>
        </p:nvSpPr>
        <p:spPr>
          <a:xfrm>
            <a:off x="4011956" y="2463914"/>
            <a:ext cx="4680000" cy="360000"/>
          </a:xfrm>
          <a:prstGeom prst="homePlate">
            <a:avLst/>
          </a:prstGeom>
          <a:noFill/>
          <a:ln w="317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Centros de Trabajo   (CT)</a:t>
            </a:r>
            <a:endParaRPr lang="es-MX" sz="2000" b="1" dirty="0">
              <a:solidFill>
                <a:schemeClr val="tx1"/>
              </a:solidFill>
            </a:endParaRPr>
          </a:p>
        </p:txBody>
      </p:sp>
      <p:sp>
        <p:nvSpPr>
          <p:cNvPr id="17" name="Pentágono 16"/>
          <p:cNvSpPr/>
          <p:nvPr/>
        </p:nvSpPr>
        <p:spPr>
          <a:xfrm>
            <a:off x="4011956" y="2922735"/>
            <a:ext cx="4680000" cy="594946"/>
          </a:xfrm>
          <a:prstGeom prst="homePlate">
            <a:avLst/>
          </a:prstGeom>
          <a:noFill/>
          <a:ln w="317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Grupos Auditores de la ASF</a:t>
            </a:r>
          </a:p>
          <a:p>
            <a:pPr algn="ctr"/>
            <a:r>
              <a:rPr lang="es-MX" sz="2000" b="1" dirty="0" smtClean="0">
                <a:solidFill>
                  <a:schemeClr val="tx1"/>
                </a:solidFill>
              </a:rPr>
              <a:t>Visitas Físicas de muestra selectiva</a:t>
            </a:r>
            <a:endParaRPr lang="es-MX" sz="2000" b="1" dirty="0">
              <a:solidFill>
                <a:schemeClr val="tx1"/>
              </a:solidFill>
            </a:endParaRPr>
          </a:p>
        </p:txBody>
      </p:sp>
      <p:sp>
        <p:nvSpPr>
          <p:cNvPr id="18" name="Medio marco 17"/>
          <p:cNvSpPr/>
          <p:nvPr/>
        </p:nvSpPr>
        <p:spPr>
          <a:xfrm>
            <a:off x="543463" y="3865319"/>
            <a:ext cx="3240000" cy="1696118"/>
          </a:xfrm>
          <a:prstGeom prst="halfFrame">
            <a:avLst/>
          </a:prstGeom>
          <a:solidFill>
            <a:srgbClr val="FF9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s-MX" dirty="0" smtClean="0">
              <a:solidFill>
                <a:schemeClr val="tx1"/>
              </a:solidFill>
            </a:endParaRPr>
          </a:p>
          <a:p>
            <a:pPr algn="r"/>
            <a:r>
              <a:rPr lang="es-MX" sz="3200" b="1" dirty="0" smtClean="0">
                <a:solidFill>
                  <a:schemeClr val="tx1"/>
                </a:solidFill>
              </a:rPr>
              <a:t>SUPERVISIÓN</a:t>
            </a:r>
          </a:p>
          <a:p>
            <a:pPr algn="r"/>
            <a:r>
              <a:rPr lang="es-MX" sz="3200" b="1" dirty="0" smtClean="0">
                <a:solidFill>
                  <a:schemeClr val="tx1"/>
                </a:solidFill>
              </a:rPr>
              <a:t>Y RESULTADOS</a:t>
            </a:r>
          </a:p>
        </p:txBody>
      </p:sp>
      <p:sp>
        <p:nvSpPr>
          <p:cNvPr id="19" name="Pentágono 18"/>
          <p:cNvSpPr/>
          <p:nvPr/>
        </p:nvSpPr>
        <p:spPr>
          <a:xfrm>
            <a:off x="4011956" y="3909640"/>
            <a:ext cx="4680000" cy="360000"/>
          </a:xfrm>
          <a:prstGeom prst="homePlate">
            <a:avLst/>
          </a:prstGeom>
          <a:noFill/>
          <a:ln w="31750" cmpd="sng">
            <a:solidFill>
              <a:srgbClr val="FF8A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err="1" smtClean="0">
                <a:solidFill>
                  <a:schemeClr val="tx1"/>
                </a:solidFill>
              </a:rPr>
              <a:t>AEL</a:t>
            </a:r>
            <a:endParaRPr lang="es-MX" sz="2000" b="1" dirty="0">
              <a:solidFill>
                <a:schemeClr val="tx1"/>
              </a:solidFill>
            </a:endParaRPr>
          </a:p>
        </p:txBody>
      </p:sp>
      <p:sp>
        <p:nvSpPr>
          <p:cNvPr id="20" name="Pentágono 19"/>
          <p:cNvSpPr/>
          <p:nvPr/>
        </p:nvSpPr>
        <p:spPr>
          <a:xfrm>
            <a:off x="4011956" y="4358488"/>
            <a:ext cx="4680000" cy="360000"/>
          </a:xfrm>
          <a:prstGeom prst="homePlate">
            <a:avLst/>
          </a:prstGeom>
          <a:noFill/>
          <a:ln w="31750" cmpd="sng">
            <a:solidFill>
              <a:srgbClr val="FF8A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Contralorías Estatales</a:t>
            </a:r>
            <a:endParaRPr lang="es-MX" sz="2000" b="1" dirty="0">
              <a:solidFill>
                <a:schemeClr val="tx1"/>
              </a:solidFill>
            </a:endParaRPr>
          </a:p>
        </p:txBody>
      </p:sp>
      <p:sp>
        <p:nvSpPr>
          <p:cNvPr id="21" name="Pentágono 20"/>
          <p:cNvSpPr/>
          <p:nvPr/>
        </p:nvSpPr>
        <p:spPr>
          <a:xfrm>
            <a:off x="4011956" y="4820800"/>
            <a:ext cx="4680000" cy="360000"/>
          </a:xfrm>
          <a:prstGeom prst="homePlate">
            <a:avLst/>
          </a:prstGeom>
          <a:noFill/>
          <a:ln w="31750" cmpd="sng">
            <a:solidFill>
              <a:srgbClr val="FF8A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tx1"/>
                </a:solidFill>
              </a:rPr>
              <a:t>Grupos Auditores de la ASF</a:t>
            </a:r>
          </a:p>
        </p:txBody>
      </p:sp>
      <p:sp>
        <p:nvSpPr>
          <p:cNvPr id="22" name="Pentágono 21"/>
          <p:cNvSpPr/>
          <p:nvPr/>
        </p:nvSpPr>
        <p:spPr>
          <a:xfrm>
            <a:off x="4006800" y="5323212"/>
            <a:ext cx="4680000" cy="360000"/>
          </a:xfrm>
          <a:prstGeom prst="homePlate">
            <a:avLst/>
          </a:prstGeom>
          <a:noFill/>
          <a:ln w="31750" cmpd="sng">
            <a:solidFill>
              <a:srgbClr val="FF8A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rPr>
              <a:t>Auditoria Superior de la Federación (ASF)</a:t>
            </a:r>
            <a:endParaRPr lang="es-MX" sz="2000" b="1" dirty="0">
              <a:solidFill>
                <a:schemeClr val="tx1"/>
              </a:solidFill>
            </a:endParaRPr>
          </a:p>
        </p:txBody>
      </p:sp>
    </p:spTree>
    <p:custDataLst>
      <p:tags r:id="rId1"/>
    </p:custDataLst>
    <p:extLst>
      <p:ext uri="{BB962C8B-B14F-4D97-AF65-F5344CB8AC3E}">
        <p14:creationId xmlns:p14="http://schemas.microsoft.com/office/powerpoint/2010/main" val="871345415"/>
      </p:ext>
    </p:extLst>
  </p:cSld>
  <p:clrMapOvr>
    <a:masterClrMapping/>
  </p:clrMapOvr>
  <mc:AlternateContent xmlns:mc="http://schemas.openxmlformats.org/markup-compatibility/2006" xmlns:p14="http://schemas.microsoft.com/office/powerpoint/2010/main">
    <mc:Choice Requires="p14">
      <p:transition p14:dur="0" advTm="51023"/>
    </mc:Choice>
    <mc:Fallback xmlns="">
      <p:transition advTm="51023"/>
    </mc:Fallback>
  </mc:AlternateContent>
  <p:timing>
    <p:tnLst>
      <p:par>
        <p:cTn id="1" dur="indefinite" restart="never" nodeType="tmRoot"/>
      </p:par>
    </p:tnLst>
  </p:timing>
  <p:extLst mod="1">
    <p:ext uri="{E180D4A7-C9FB-4DFB-919C-405C955672EB}">
      <p14:showEvtLst xmlns:p14="http://schemas.microsoft.com/office/powerpoint/2010/main">
        <p14:playEvt time="6274" objId="3"/>
        <p14:stopEvt time="49898" objId="3"/>
      </p14:showEvtLst>
    </p:ext>
  </p:extLs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5557332" y="3644291"/>
            <a:ext cx="1556700" cy="103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angle 3"/>
          <p:cNvSpPr txBox="1">
            <a:spLocks noChangeArrowheads="1"/>
          </p:cNvSpPr>
          <p:nvPr/>
        </p:nvSpPr>
        <p:spPr bwMode="auto">
          <a:xfrm>
            <a:off x="222444" y="686303"/>
            <a:ext cx="8579296"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ctr"/>
            <a:r>
              <a:rPr lang="es-ES_tradnl" altLang="es-MX" sz="3000" dirty="0" smtClean="0">
                <a:latin typeface="+mn-lt"/>
              </a:rPr>
              <a:t>CAPACITACIÓN EN LA OPERACIÓN DEL SISTEMA</a:t>
            </a:r>
            <a:endParaRPr lang="es-ES_tradnl" altLang="es-MX" sz="3000" dirty="0">
              <a:latin typeface="+mn-lt"/>
            </a:endParaRPr>
          </a:p>
        </p:txBody>
      </p:sp>
      <p:sp>
        <p:nvSpPr>
          <p:cNvPr id="6" name="1 Título"/>
          <p:cNvSpPr>
            <a:spLocks noGrp="1"/>
          </p:cNvSpPr>
          <p:nvPr>
            <p:ph type="ctrTitle"/>
          </p:nvPr>
        </p:nvSpPr>
        <p:spPr>
          <a:xfrm>
            <a:off x="552092" y="1244092"/>
            <a:ext cx="7920000" cy="54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lnSpc>
                <a:spcPts val="5000"/>
              </a:lnSpc>
              <a:buFont typeface="Wingdings" panose="05000000000000000000" pitchFamily="2" charset="2"/>
              <a:buChar char="Ø"/>
            </a:pPr>
            <a:r>
              <a:rPr lang="es-MX" sz="2800" b="1" dirty="0">
                <a:solidFill>
                  <a:schemeClr val="tx1"/>
                </a:solidFill>
              </a:rPr>
              <a:t>Autoridades Educativas Locales (AEL</a:t>
            </a:r>
            <a:r>
              <a:rPr lang="es-MX" sz="2800" b="1" dirty="0" smtClean="0">
                <a:solidFill>
                  <a:schemeClr val="tx1"/>
                </a:solidFill>
              </a:rPr>
              <a:t>).</a:t>
            </a:r>
            <a:endParaRPr lang="es-MX" sz="2800" dirty="0">
              <a:solidFill>
                <a:schemeClr val="tx1"/>
              </a:solidFill>
            </a:endParaRPr>
          </a:p>
        </p:txBody>
      </p:sp>
      <p:sp>
        <p:nvSpPr>
          <p:cNvPr id="2" name="Rectángulo redondeado 1"/>
          <p:cNvSpPr/>
          <p:nvPr/>
        </p:nvSpPr>
        <p:spPr>
          <a:xfrm>
            <a:off x="960120" y="1984588"/>
            <a:ext cx="3060000" cy="1066184"/>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rPr>
              <a:t>Capacitación en la operación del sistema </a:t>
            </a:r>
          </a:p>
          <a:p>
            <a:pPr algn="ctr"/>
            <a:r>
              <a:rPr lang="es-MX" sz="2400" b="1" dirty="0" smtClean="0">
                <a:solidFill>
                  <a:schemeClr val="tx1"/>
                </a:solidFill>
              </a:rPr>
              <a:t>a las AEL</a:t>
            </a:r>
            <a:endParaRPr lang="es-MX" sz="2400" b="1" dirty="0">
              <a:solidFill>
                <a:schemeClr val="tx1"/>
              </a:solidFill>
            </a:endParaRPr>
          </a:p>
        </p:txBody>
      </p:sp>
      <p:sp>
        <p:nvSpPr>
          <p:cNvPr id="11" name="Rectángulo redondeado 10"/>
          <p:cNvSpPr/>
          <p:nvPr/>
        </p:nvSpPr>
        <p:spPr>
          <a:xfrm>
            <a:off x="1478968" y="3339492"/>
            <a:ext cx="4078364" cy="720000"/>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Entrega a las AEL de Manual de operación del sistema</a:t>
            </a:r>
            <a:endParaRPr lang="es-MX" sz="2200" b="1" dirty="0">
              <a:solidFill>
                <a:schemeClr val="tx1"/>
              </a:solidFill>
            </a:endParaRPr>
          </a:p>
        </p:txBody>
      </p:sp>
      <p:sp>
        <p:nvSpPr>
          <p:cNvPr id="12" name="Rectángulo redondeado 11"/>
          <p:cNvSpPr/>
          <p:nvPr/>
        </p:nvSpPr>
        <p:spPr>
          <a:xfrm>
            <a:off x="2063160" y="4345332"/>
            <a:ext cx="4502232" cy="1659568"/>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Entrega de claves de usuarios y contraseñas de Administrador </a:t>
            </a:r>
            <a:r>
              <a:rPr lang="es-MX" sz="2200" b="1" dirty="0">
                <a:solidFill>
                  <a:schemeClr val="tx1"/>
                </a:solidFill>
              </a:rPr>
              <a:t>(AEL</a:t>
            </a:r>
            <a:r>
              <a:rPr lang="es-MX" sz="2200" b="1" dirty="0" smtClean="0">
                <a:solidFill>
                  <a:schemeClr val="tx1"/>
                </a:solidFill>
              </a:rPr>
              <a:t>) para la supervisión, así como las claves de cada CT para la validación de personal en sistema</a:t>
            </a:r>
            <a:endParaRPr lang="es-MX" sz="2200" b="1" dirty="0">
              <a:solidFill>
                <a:schemeClr val="tx1"/>
              </a:solidFill>
            </a:endParaRPr>
          </a:p>
        </p:txBody>
      </p:sp>
      <p:sp>
        <p:nvSpPr>
          <p:cNvPr id="13" name="Flecha doblada hacia arriba 12"/>
          <p:cNvSpPr/>
          <p:nvPr/>
        </p:nvSpPr>
        <p:spPr>
          <a:xfrm rot="5400000">
            <a:off x="931844" y="3237993"/>
            <a:ext cx="697320" cy="396928"/>
          </a:xfrm>
          <a:prstGeom prst="bentUpArrow">
            <a:avLst>
              <a:gd name="adj1" fmla="val 2110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Flecha doblada hacia arriba 13"/>
          <p:cNvSpPr/>
          <p:nvPr/>
        </p:nvSpPr>
        <p:spPr>
          <a:xfrm rot="5400000">
            <a:off x="1323001" y="4397652"/>
            <a:ext cx="1047838" cy="432481"/>
          </a:xfrm>
          <a:prstGeom prst="bentUpArrow">
            <a:avLst>
              <a:gd name="adj1" fmla="val 16112"/>
              <a:gd name="adj2" fmla="val 19146"/>
              <a:gd name="adj3" fmla="val 23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redondeado 14"/>
          <p:cNvSpPr/>
          <p:nvPr/>
        </p:nvSpPr>
        <p:spPr>
          <a:xfrm>
            <a:off x="5570444" y="2150772"/>
            <a:ext cx="2880000" cy="720000"/>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Centros de Trabajo</a:t>
            </a:r>
          </a:p>
          <a:p>
            <a:pPr algn="ctr"/>
            <a:r>
              <a:rPr lang="es-MX" sz="2200" b="1" dirty="0" smtClean="0">
                <a:solidFill>
                  <a:schemeClr val="tx1"/>
                </a:solidFill>
              </a:rPr>
              <a:t>(CT)</a:t>
            </a:r>
            <a:endParaRPr lang="es-MX" sz="2200" b="1" dirty="0">
              <a:solidFill>
                <a:schemeClr val="tx1"/>
              </a:solidFill>
            </a:endParaRPr>
          </a:p>
        </p:txBody>
      </p:sp>
      <p:sp>
        <p:nvSpPr>
          <p:cNvPr id="18" name="Flecha doblada hacia arriba 17"/>
          <p:cNvSpPr/>
          <p:nvPr/>
        </p:nvSpPr>
        <p:spPr>
          <a:xfrm>
            <a:off x="6565392" y="2870772"/>
            <a:ext cx="648092" cy="2223485"/>
          </a:xfrm>
          <a:prstGeom prst="bentUpArrow">
            <a:avLst>
              <a:gd name="adj1" fmla="val 7489"/>
              <a:gd name="adj2" fmla="val 11308"/>
              <a:gd name="adj3" fmla="val 105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Flecha derecha 19"/>
          <p:cNvSpPr/>
          <p:nvPr/>
        </p:nvSpPr>
        <p:spPr>
          <a:xfrm>
            <a:off x="4054845" y="2520432"/>
            <a:ext cx="1512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6"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9"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|11 </a:t>
            </a:r>
            <a:endParaRPr lang="es-MX" dirty="0"/>
          </a:p>
        </p:txBody>
      </p:sp>
    </p:spTree>
    <p:custDataLst>
      <p:tags r:id="rId1"/>
    </p:custDataLst>
    <p:extLst>
      <p:ext uri="{BB962C8B-B14F-4D97-AF65-F5344CB8AC3E}">
        <p14:creationId xmlns:p14="http://schemas.microsoft.com/office/powerpoint/2010/main" val="3612679362"/>
      </p:ext>
    </p:extLst>
  </p:cSld>
  <p:clrMapOvr>
    <a:masterClrMapping/>
  </p:clrMapOvr>
  <mc:AlternateContent xmlns:mc="http://schemas.openxmlformats.org/markup-compatibility/2006" xmlns:p14="http://schemas.microsoft.com/office/powerpoint/2010/main">
    <mc:Choice Requires="p14">
      <p:transition p14:dur="0" advTm="8826"/>
    </mc:Choice>
    <mc:Fallback xmlns="">
      <p:transition advTm="8826"/>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7504" y="824835"/>
            <a:ext cx="8723312"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ctr"/>
            <a:r>
              <a:rPr lang="es-ES_tradnl" altLang="es-MX" dirty="0" smtClean="0">
                <a:latin typeface="+mn-lt"/>
              </a:rPr>
              <a:t>CAPACITACIÓN EN LA OPERACIÓN DEL SISTEMA</a:t>
            </a:r>
            <a:endParaRPr lang="es-ES_tradnl" altLang="es-MX" dirty="0">
              <a:latin typeface="+mn-lt"/>
            </a:endParaRPr>
          </a:p>
        </p:txBody>
      </p:sp>
      <p:sp>
        <p:nvSpPr>
          <p:cNvPr id="6" name="1 Título"/>
          <p:cNvSpPr>
            <a:spLocks noGrp="1"/>
          </p:cNvSpPr>
          <p:nvPr>
            <p:ph type="ctrTitle"/>
          </p:nvPr>
        </p:nvSpPr>
        <p:spPr>
          <a:xfrm>
            <a:off x="690385" y="1510251"/>
            <a:ext cx="7920000" cy="54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lnSpc>
                <a:spcPts val="5000"/>
              </a:lnSpc>
              <a:buFont typeface="Wingdings" panose="05000000000000000000" pitchFamily="2" charset="2"/>
              <a:buChar char="Ø"/>
            </a:pPr>
            <a:r>
              <a:rPr lang="es-MX" sz="3200" b="1" dirty="0" smtClean="0">
                <a:solidFill>
                  <a:schemeClr val="tx1"/>
                </a:solidFill>
              </a:rPr>
              <a:t>Contralorías Estatales.</a:t>
            </a:r>
            <a:endParaRPr lang="es-MX" sz="3000" dirty="0">
              <a:solidFill>
                <a:schemeClr val="tx1"/>
              </a:solidFill>
            </a:endParaRPr>
          </a:p>
        </p:txBody>
      </p:sp>
      <p:pic>
        <p:nvPicPr>
          <p:cNvPr id="16"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9"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|11 </a:t>
            </a:r>
            <a:endParaRPr lang="es-MX" dirty="0"/>
          </a:p>
        </p:txBody>
      </p:sp>
      <p:sp>
        <p:nvSpPr>
          <p:cNvPr id="21" name="Rectángulo redondeado 20"/>
          <p:cNvSpPr/>
          <p:nvPr/>
        </p:nvSpPr>
        <p:spPr>
          <a:xfrm>
            <a:off x="899160" y="2401824"/>
            <a:ext cx="4320000" cy="720000"/>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Capacitación en la operación del sistema a las Contralorías Estatales</a:t>
            </a:r>
            <a:endParaRPr lang="es-MX" sz="2100" b="1" dirty="0">
              <a:solidFill>
                <a:schemeClr val="tx1"/>
              </a:solidFill>
            </a:endParaRPr>
          </a:p>
        </p:txBody>
      </p:sp>
      <p:sp>
        <p:nvSpPr>
          <p:cNvPr id="23" name="Rectángulo redondeado 22"/>
          <p:cNvSpPr/>
          <p:nvPr/>
        </p:nvSpPr>
        <p:spPr>
          <a:xfrm>
            <a:off x="2085793" y="3452384"/>
            <a:ext cx="4320000" cy="720000"/>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Entrega de Manual de operación del sistema</a:t>
            </a:r>
            <a:endParaRPr lang="es-MX" sz="2100" b="1" dirty="0">
              <a:solidFill>
                <a:schemeClr val="tx1"/>
              </a:solidFill>
            </a:endParaRPr>
          </a:p>
        </p:txBody>
      </p:sp>
      <p:sp>
        <p:nvSpPr>
          <p:cNvPr id="24" name="Rectángulo redondeado 23"/>
          <p:cNvSpPr/>
          <p:nvPr/>
        </p:nvSpPr>
        <p:spPr>
          <a:xfrm>
            <a:off x="3162962" y="4515136"/>
            <a:ext cx="4320000" cy="707138"/>
          </a:xfrm>
          <a:prstGeom prst="roundRect">
            <a:avLst/>
          </a:prstGeom>
          <a:noFill/>
          <a:ln w="38100">
            <a:solidFill>
              <a:srgbClr val="69D8F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Entrega de claves de usuarios y contraseñas (monitoreo).</a:t>
            </a:r>
            <a:endParaRPr lang="es-MX" sz="2100" b="1" dirty="0">
              <a:solidFill>
                <a:schemeClr val="tx1"/>
              </a:solidFill>
            </a:endParaRPr>
          </a:p>
        </p:txBody>
      </p:sp>
      <p:sp>
        <p:nvSpPr>
          <p:cNvPr id="25" name="Flecha doblada hacia arriba 24"/>
          <p:cNvSpPr/>
          <p:nvPr/>
        </p:nvSpPr>
        <p:spPr>
          <a:xfrm rot="5400000">
            <a:off x="1204979" y="2960494"/>
            <a:ext cx="674280" cy="1042079"/>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Flecha doblada hacia arriba 25"/>
          <p:cNvSpPr/>
          <p:nvPr/>
        </p:nvSpPr>
        <p:spPr>
          <a:xfrm rot="5400000">
            <a:off x="2168536" y="4089640"/>
            <a:ext cx="911679" cy="1077169"/>
          </a:xfrm>
          <a:prstGeom prst="bentUpArrow">
            <a:avLst>
              <a:gd name="adj1" fmla="val 10283"/>
              <a:gd name="adj2" fmla="val 14775"/>
              <a:gd name="adj3" fmla="val 180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ustDataLst>
      <p:tags r:id="rId1"/>
    </p:custDataLst>
    <p:extLst>
      <p:ext uri="{BB962C8B-B14F-4D97-AF65-F5344CB8AC3E}">
        <p14:creationId xmlns:p14="http://schemas.microsoft.com/office/powerpoint/2010/main" val="1149728430"/>
      </p:ext>
    </p:extLst>
  </p:cSld>
  <p:clrMapOvr>
    <a:masterClrMapping/>
  </p:clrMapOvr>
  <mc:AlternateContent xmlns:mc="http://schemas.openxmlformats.org/markup-compatibility/2006" xmlns:p14="http://schemas.microsoft.com/office/powerpoint/2010/main">
    <mc:Choice Requires="p14">
      <p:transition p14:dur="0" advTm="9610"/>
    </mc:Choice>
    <mc:Fallback xmlns="">
      <p:transition advTm="9610"/>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3866" y="718357"/>
            <a:ext cx="5789831"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sz="4000" dirty="0" smtClean="0">
                <a:latin typeface="+mn-lt"/>
              </a:rPr>
              <a:t>OPERACIÓN</a:t>
            </a:r>
            <a:endParaRPr lang="es-ES_tradnl" altLang="es-MX" dirty="0">
              <a:latin typeface="+mn-lt"/>
            </a:endParaRPr>
          </a:p>
        </p:txBody>
      </p:sp>
      <p:sp>
        <p:nvSpPr>
          <p:cNvPr id="6" name="1 Título"/>
          <p:cNvSpPr>
            <a:spLocks noGrp="1"/>
          </p:cNvSpPr>
          <p:nvPr>
            <p:ph type="ctrTitle"/>
          </p:nvPr>
        </p:nvSpPr>
        <p:spPr>
          <a:xfrm>
            <a:off x="552092" y="1236018"/>
            <a:ext cx="7920000" cy="54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lnSpc>
                <a:spcPts val="5000"/>
              </a:lnSpc>
              <a:buFont typeface="Wingdings" panose="05000000000000000000" pitchFamily="2" charset="2"/>
              <a:buChar char="Ø"/>
            </a:pPr>
            <a:r>
              <a:rPr lang="es-MX" sz="3200" b="1" dirty="0" smtClean="0">
                <a:solidFill>
                  <a:schemeClr val="tx1"/>
                </a:solidFill>
              </a:rPr>
              <a:t>Centros de Trabajo (CT).</a:t>
            </a:r>
            <a:endParaRPr lang="es-MX" sz="3000" dirty="0">
              <a:solidFill>
                <a:schemeClr val="tx1"/>
              </a:solidFill>
            </a:endParaRPr>
          </a:p>
        </p:txBody>
      </p:sp>
      <p:sp>
        <p:nvSpPr>
          <p:cNvPr id="16" name="Rectángulo redondeado 15"/>
          <p:cNvSpPr/>
          <p:nvPr/>
        </p:nvSpPr>
        <p:spPr>
          <a:xfrm>
            <a:off x="931884" y="1986497"/>
            <a:ext cx="5040000" cy="936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Llenado del formato en el sistema, conforme a los conceptos indicados, resguardando el soporte documental</a:t>
            </a:r>
            <a:endParaRPr lang="es-MX" sz="2200" b="1" dirty="0">
              <a:solidFill>
                <a:schemeClr val="tx1"/>
              </a:solidFill>
            </a:endParaRPr>
          </a:p>
        </p:txBody>
      </p:sp>
      <p:sp>
        <p:nvSpPr>
          <p:cNvPr id="17" name="Rectángulo redondeado 16"/>
          <p:cNvSpPr/>
          <p:nvPr/>
        </p:nvSpPr>
        <p:spPr>
          <a:xfrm>
            <a:off x="1605446" y="3170751"/>
            <a:ext cx="5040000" cy="360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Impresión del formato requisitado</a:t>
            </a:r>
            <a:endParaRPr lang="es-MX" sz="2200" b="1" dirty="0">
              <a:solidFill>
                <a:schemeClr val="tx1"/>
              </a:solidFill>
            </a:endParaRPr>
          </a:p>
        </p:txBody>
      </p:sp>
      <p:sp>
        <p:nvSpPr>
          <p:cNvPr id="19" name="Rectángulo redondeado 18"/>
          <p:cNvSpPr/>
          <p:nvPr/>
        </p:nvSpPr>
        <p:spPr>
          <a:xfrm>
            <a:off x="2959299" y="4593821"/>
            <a:ext cx="5373332" cy="936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Envío del formato debidamente requisitado (información capturada, nombre, cargo y firma del personal responsable)</a:t>
            </a:r>
            <a:endParaRPr lang="es-MX" sz="2200" b="1" dirty="0">
              <a:solidFill>
                <a:schemeClr val="tx1"/>
              </a:solidFill>
            </a:endParaRPr>
          </a:p>
        </p:txBody>
      </p:sp>
      <p:sp>
        <p:nvSpPr>
          <p:cNvPr id="21" name="Flecha doblada hacia arriba 20"/>
          <p:cNvSpPr/>
          <p:nvPr/>
        </p:nvSpPr>
        <p:spPr>
          <a:xfrm rot="5400000">
            <a:off x="1074650" y="2866905"/>
            <a:ext cx="463511" cy="598081"/>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Rectángulo redondeado 23"/>
          <p:cNvSpPr/>
          <p:nvPr/>
        </p:nvSpPr>
        <p:spPr>
          <a:xfrm>
            <a:off x="2339492" y="3792286"/>
            <a:ext cx="5040000" cy="576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Firmas del personal responsable indicado</a:t>
            </a:r>
          </a:p>
          <a:p>
            <a:pPr algn="ctr"/>
            <a:r>
              <a:rPr lang="es-MX" sz="2200" b="1" dirty="0" smtClean="0">
                <a:solidFill>
                  <a:schemeClr val="tx1"/>
                </a:solidFill>
              </a:rPr>
              <a:t>en el formato requisitado</a:t>
            </a:r>
            <a:endParaRPr lang="es-MX" sz="2200" b="1" dirty="0">
              <a:solidFill>
                <a:schemeClr val="tx1"/>
              </a:solidFill>
            </a:endParaRPr>
          </a:p>
        </p:txBody>
      </p:sp>
      <p:sp>
        <p:nvSpPr>
          <p:cNvPr id="26" name="Flecha doblada hacia arriba 25"/>
          <p:cNvSpPr/>
          <p:nvPr/>
        </p:nvSpPr>
        <p:spPr>
          <a:xfrm rot="5400000">
            <a:off x="1738878" y="3562392"/>
            <a:ext cx="570479" cy="598081"/>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Flecha doblada hacia arriba 26"/>
          <p:cNvSpPr/>
          <p:nvPr/>
        </p:nvSpPr>
        <p:spPr>
          <a:xfrm rot="5400000">
            <a:off x="2277390" y="4475265"/>
            <a:ext cx="765737" cy="598081"/>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3"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5"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13</a:t>
            </a:r>
            <a:endParaRPr lang="es-MX" dirty="0"/>
          </a:p>
        </p:txBody>
      </p:sp>
    </p:spTree>
    <p:custDataLst>
      <p:tags r:id="rId1"/>
    </p:custDataLst>
    <p:extLst>
      <p:ext uri="{BB962C8B-B14F-4D97-AF65-F5344CB8AC3E}">
        <p14:creationId xmlns:p14="http://schemas.microsoft.com/office/powerpoint/2010/main" val="989481964"/>
      </p:ext>
    </p:extLst>
  </p:cSld>
  <p:clrMapOvr>
    <a:masterClrMapping/>
  </p:clrMapOvr>
  <mc:AlternateContent xmlns:mc="http://schemas.openxmlformats.org/markup-compatibility/2006" xmlns:p14="http://schemas.microsoft.com/office/powerpoint/2010/main">
    <mc:Choice Requires="p14">
      <p:transition p14:dur="0" advTm="9788"/>
    </mc:Choice>
    <mc:Fallback xmlns="">
      <p:transition advTm="9788"/>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0" y="496767"/>
            <a:ext cx="5789831"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dirty="0" smtClean="0">
                <a:latin typeface="+mn-lt"/>
              </a:rPr>
              <a:t>OPERACIÓN</a:t>
            </a:r>
            <a:endParaRPr lang="es-ES_tradnl" altLang="es-MX" dirty="0">
              <a:latin typeface="+mn-lt"/>
            </a:endParaRPr>
          </a:p>
        </p:txBody>
      </p:sp>
      <p:sp>
        <p:nvSpPr>
          <p:cNvPr id="16" name="Rectángulo redondeado 15"/>
          <p:cNvSpPr/>
          <p:nvPr/>
        </p:nvSpPr>
        <p:spPr>
          <a:xfrm>
            <a:off x="259294" y="1916433"/>
            <a:ext cx="4680000" cy="614514"/>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Realizar visitas físicas, conforme a la muestra seleccionada</a:t>
            </a:r>
            <a:endParaRPr lang="es-MX" sz="2200" b="1" dirty="0">
              <a:solidFill>
                <a:schemeClr val="tx1"/>
              </a:solidFill>
            </a:endParaRPr>
          </a:p>
        </p:txBody>
      </p:sp>
      <p:sp>
        <p:nvSpPr>
          <p:cNvPr id="17" name="Rectángulo redondeado 16"/>
          <p:cNvSpPr/>
          <p:nvPr/>
        </p:nvSpPr>
        <p:spPr>
          <a:xfrm>
            <a:off x="1267315" y="3384682"/>
            <a:ext cx="4680000" cy="576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Llenado de formato en el sistema, conforme a los conceptos indicados</a:t>
            </a:r>
            <a:endParaRPr lang="es-MX" sz="2200" b="1" dirty="0">
              <a:solidFill>
                <a:schemeClr val="tx1"/>
              </a:solidFill>
            </a:endParaRPr>
          </a:p>
        </p:txBody>
      </p:sp>
      <p:sp>
        <p:nvSpPr>
          <p:cNvPr id="19" name="Rectángulo redondeado 18"/>
          <p:cNvSpPr/>
          <p:nvPr/>
        </p:nvSpPr>
        <p:spPr>
          <a:xfrm>
            <a:off x="2278658" y="4898445"/>
            <a:ext cx="4860000" cy="360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Elaboración de cédulas de trabajo</a:t>
            </a:r>
            <a:endParaRPr lang="es-MX" sz="2200" b="1" dirty="0">
              <a:solidFill>
                <a:schemeClr val="tx1"/>
              </a:solidFill>
            </a:endParaRPr>
          </a:p>
        </p:txBody>
      </p:sp>
      <p:sp>
        <p:nvSpPr>
          <p:cNvPr id="24" name="Rectángulo redondeado 23"/>
          <p:cNvSpPr/>
          <p:nvPr/>
        </p:nvSpPr>
        <p:spPr>
          <a:xfrm>
            <a:off x="1755869" y="4092328"/>
            <a:ext cx="5082809" cy="652682"/>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Recabar firmas del personal responsable indicado en el formato requisitado</a:t>
            </a:r>
            <a:endParaRPr lang="es-MX" sz="2200" b="1" dirty="0">
              <a:solidFill>
                <a:schemeClr val="tx1"/>
              </a:solidFill>
            </a:endParaRPr>
          </a:p>
        </p:txBody>
      </p:sp>
      <p:sp>
        <p:nvSpPr>
          <p:cNvPr id="13" name="1 Título"/>
          <p:cNvSpPr txBox="1">
            <a:spLocks/>
          </p:cNvSpPr>
          <p:nvPr/>
        </p:nvSpPr>
        <p:spPr>
          <a:xfrm>
            <a:off x="320270" y="983807"/>
            <a:ext cx="7560000" cy="818628"/>
          </a:xfrm>
          <a:prstGeom prst="rect">
            <a:avLst/>
          </a:prstGeom>
          <a:noFill/>
          <a:ln w="9525" cap="flat" cmpd="sng" algn="ctr">
            <a:noFill/>
            <a:prstDash val="solid"/>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gn="just">
              <a:buFont typeface="Wingdings" panose="05000000000000000000" pitchFamily="2" charset="2"/>
              <a:buChar char="Ø"/>
            </a:pPr>
            <a:r>
              <a:rPr lang="es-MX" sz="3200" b="1" dirty="0" smtClean="0">
                <a:solidFill>
                  <a:schemeClr val="tx1"/>
                </a:solidFill>
              </a:rPr>
              <a:t>Grupos Auditores de la ASF (visitas físicas muestra selectiva)</a:t>
            </a:r>
            <a:endParaRPr lang="es-MX" sz="3000" dirty="0">
              <a:solidFill>
                <a:schemeClr val="tx1"/>
              </a:solidFill>
            </a:endParaRPr>
          </a:p>
        </p:txBody>
      </p:sp>
      <p:sp>
        <p:nvSpPr>
          <p:cNvPr id="15" name="Rectángulo redondeado 14"/>
          <p:cNvSpPr/>
          <p:nvPr/>
        </p:nvSpPr>
        <p:spPr>
          <a:xfrm>
            <a:off x="760080" y="2655226"/>
            <a:ext cx="4680000" cy="576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a:solidFill>
                  <a:schemeClr val="tx1"/>
                </a:solidFill>
              </a:rPr>
              <a:t>Impresión del formato </a:t>
            </a:r>
            <a:r>
              <a:rPr lang="es-MX" sz="2200" b="1" dirty="0" err="1">
                <a:solidFill>
                  <a:schemeClr val="tx1"/>
                </a:solidFill>
              </a:rPr>
              <a:t>requisitado</a:t>
            </a:r>
            <a:r>
              <a:rPr lang="es-MX" sz="2200" b="1" dirty="0">
                <a:solidFill>
                  <a:schemeClr val="tx1"/>
                </a:solidFill>
              </a:rPr>
              <a:t>, adjuntando el soporte documental</a:t>
            </a:r>
          </a:p>
        </p:txBody>
      </p:sp>
      <p:sp>
        <p:nvSpPr>
          <p:cNvPr id="22" name="Flecha doblada hacia arriba 21"/>
          <p:cNvSpPr/>
          <p:nvPr/>
        </p:nvSpPr>
        <p:spPr>
          <a:xfrm rot="5400000">
            <a:off x="273206" y="2555151"/>
            <a:ext cx="519260" cy="454487"/>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Flecha doblada hacia arriba 30"/>
          <p:cNvSpPr/>
          <p:nvPr/>
        </p:nvSpPr>
        <p:spPr>
          <a:xfrm rot="5400000">
            <a:off x="772847" y="3274711"/>
            <a:ext cx="519260" cy="454487"/>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Flecha doblada hacia arriba 31"/>
          <p:cNvSpPr/>
          <p:nvPr/>
        </p:nvSpPr>
        <p:spPr>
          <a:xfrm rot="5400000">
            <a:off x="1284065" y="4017421"/>
            <a:ext cx="519260" cy="454487"/>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Flecha doblada hacia arriba 33"/>
          <p:cNvSpPr/>
          <p:nvPr/>
        </p:nvSpPr>
        <p:spPr>
          <a:xfrm rot="5400000">
            <a:off x="1833818" y="4703780"/>
            <a:ext cx="412041" cy="454487"/>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Flecha doblada hacia arriba 34"/>
          <p:cNvSpPr/>
          <p:nvPr/>
        </p:nvSpPr>
        <p:spPr>
          <a:xfrm rot="5400000">
            <a:off x="2272748" y="5299427"/>
            <a:ext cx="519260" cy="454487"/>
          </a:xfrm>
          <a:prstGeom prst="bentUpArrow">
            <a:avLst>
              <a:gd name="adj1" fmla="val 14323"/>
              <a:gd name="adj2" fmla="val 193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redondeado 19"/>
          <p:cNvSpPr/>
          <p:nvPr/>
        </p:nvSpPr>
        <p:spPr>
          <a:xfrm>
            <a:off x="2745600" y="5422122"/>
            <a:ext cx="6166578" cy="576000"/>
          </a:xfrm>
          <a:prstGeom prst="roundRect">
            <a:avLst/>
          </a:prstGeom>
          <a:noFill/>
          <a:ln w="38100">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Envío del formato debidamente requisitado, conjuntamente con las cédulas de trabajo a la ASF</a:t>
            </a:r>
            <a:endParaRPr lang="es-MX" sz="2200" b="1" dirty="0">
              <a:solidFill>
                <a:schemeClr val="tx1"/>
              </a:solidFill>
            </a:endParaRPr>
          </a:p>
        </p:txBody>
      </p:sp>
      <p:pic>
        <p:nvPicPr>
          <p:cNvPr id="18"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23"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14</a:t>
            </a:r>
            <a:endParaRPr lang="es-MX" dirty="0"/>
          </a:p>
        </p:txBody>
      </p:sp>
    </p:spTree>
    <p:custDataLst>
      <p:tags r:id="rId1"/>
    </p:custDataLst>
    <p:extLst>
      <p:ext uri="{BB962C8B-B14F-4D97-AF65-F5344CB8AC3E}">
        <p14:creationId xmlns:p14="http://schemas.microsoft.com/office/powerpoint/2010/main" val="1275200967"/>
      </p:ext>
    </p:extLst>
  </p:cSld>
  <p:clrMapOvr>
    <a:masterClrMapping/>
  </p:clrMapOvr>
  <mc:AlternateContent xmlns:mc="http://schemas.openxmlformats.org/markup-compatibility/2006" xmlns:p14="http://schemas.microsoft.com/office/powerpoint/2010/main">
    <mc:Choice Requires="p14">
      <p:transition p14:dur="0" advTm="7547"/>
    </mc:Choice>
    <mc:Fallback xmlns="">
      <p:transition advTm="7547"/>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552092" y="1223142"/>
            <a:ext cx="7920000" cy="54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lnSpc>
                <a:spcPts val="5000"/>
              </a:lnSpc>
              <a:buFont typeface="Wingdings" panose="05000000000000000000" pitchFamily="2" charset="2"/>
              <a:buChar char="Ø"/>
            </a:pPr>
            <a:r>
              <a:rPr lang="es-MX" sz="3200" b="1" dirty="0">
                <a:solidFill>
                  <a:schemeClr val="tx1"/>
                </a:solidFill>
              </a:rPr>
              <a:t>Autoridades Educativas Locales (AEL</a:t>
            </a:r>
            <a:r>
              <a:rPr lang="es-MX" sz="3200" b="1" dirty="0" smtClean="0">
                <a:solidFill>
                  <a:schemeClr val="tx1"/>
                </a:solidFill>
              </a:rPr>
              <a:t>).</a:t>
            </a:r>
            <a:endParaRPr lang="es-MX" sz="3000" dirty="0">
              <a:solidFill>
                <a:schemeClr val="tx1"/>
              </a:solidFill>
            </a:endParaRPr>
          </a:p>
        </p:txBody>
      </p:sp>
      <p:sp>
        <p:nvSpPr>
          <p:cNvPr id="2" name="Rectángulo redondeado 1"/>
          <p:cNvSpPr/>
          <p:nvPr/>
        </p:nvSpPr>
        <p:spPr>
          <a:xfrm>
            <a:off x="960120" y="1867435"/>
            <a:ext cx="5760000" cy="720000"/>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Supervisión de la captura de la información en el sistema por los Centros de Trabajo (CT)</a:t>
            </a:r>
            <a:endParaRPr lang="es-MX" sz="2200" b="1" dirty="0">
              <a:solidFill>
                <a:schemeClr val="tx1"/>
              </a:solidFill>
            </a:endParaRPr>
          </a:p>
        </p:txBody>
      </p:sp>
      <p:sp>
        <p:nvSpPr>
          <p:cNvPr id="11" name="Rectángulo redondeado 10"/>
          <p:cNvSpPr/>
          <p:nvPr/>
        </p:nvSpPr>
        <p:spPr>
          <a:xfrm>
            <a:off x="1594718" y="2794988"/>
            <a:ext cx="5760000" cy="1390643"/>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Concluido el plazo para la requisición de la información, emitir el reporte de la “Ficha Técnica”, recabar </a:t>
            </a:r>
            <a:r>
              <a:rPr lang="es-MX" sz="2200" b="1" dirty="0">
                <a:solidFill>
                  <a:schemeClr val="tx1"/>
                </a:solidFill>
              </a:rPr>
              <a:t>firmas del personal </a:t>
            </a:r>
            <a:r>
              <a:rPr lang="es-MX" sz="2200" b="1" dirty="0" smtClean="0">
                <a:solidFill>
                  <a:schemeClr val="tx1"/>
                </a:solidFill>
              </a:rPr>
              <a:t>indicado</a:t>
            </a:r>
          </a:p>
          <a:p>
            <a:pPr algn="ctr"/>
            <a:r>
              <a:rPr lang="es-MX" sz="2200" b="1" dirty="0" smtClean="0">
                <a:solidFill>
                  <a:schemeClr val="tx1"/>
                </a:solidFill>
              </a:rPr>
              <a:t>en </a:t>
            </a:r>
            <a:r>
              <a:rPr lang="es-MX" sz="2200" b="1" dirty="0">
                <a:solidFill>
                  <a:schemeClr val="tx1"/>
                </a:solidFill>
              </a:rPr>
              <a:t>el formato </a:t>
            </a:r>
            <a:r>
              <a:rPr lang="es-MX" sz="2200" b="1" dirty="0" smtClean="0">
                <a:solidFill>
                  <a:schemeClr val="tx1"/>
                </a:solidFill>
              </a:rPr>
              <a:t>requisitado</a:t>
            </a:r>
            <a:endParaRPr lang="es-MX" sz="2200" b="1" dirty="0">
              <a:solidFill>
                <a:schemeClr val="tx1"/>
              </a:solidFill>
            </a:endParaRPr>
          </a:p>
        </p:txBody>
      </p:sp>
      <p:sp>
        <p:nvSpPr>
          <p:cNvPr id="12" name="Rectángulo redondeado 11"/>
          <p:cNvSpPr/>
          <p:nvPr/>
        </p:nvSpPr>
        <p:spPr>
          <a:xfrm>
            <a:off x="2294660" y="4409234"/>
            <a:ext cx="5760000" cy="1116000"/>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Entrega del reporte de la “Ficha Técnica” conjuntamente con los formatos de validación</a:t>
            </a:r>
          </a:p>
          <a:p>
            <a:pPr algn="ctr"/>
            <a:r>
              <a:rPr lang="es-MX" sz="2200" b="1" dirty="0" smtClean="0">
                <a:solidFill>
                  <a:schemeClr val="tx1"/>
                </a:solidFill>
              </a:rPr>
              <a:t>de los </a:t>
            </a:r>
            <a:r>
              <a:rPr lang="es-MX" sz="2200" b="1" dirty="0" err="1" smtClean="0">
                <a:solidFill>
                  <a:schemeClr val="tx1"/>
                </a:solidFill>
              </a:rPr>
              <a:t>CT</a:t>
            </a:r>
            <a:endParaRPr lang="es-MX" sz="2200" b="1" dirty="0">
              <a:solidFill>
                <a:schemeClr val="tx1"/>
              </a:solidFill>
            </a:endParaRPr>
          </a:p>
        </p:txBody>
      </p:sp>
      <p:sp>
        <p:nvSpPr>
          <p:cNvPr id="13" name="Flecha doblada hacia arriba 12"/>
          <p:cNvSpPr/>
          <p:nvPr/>
        </p:nvSpPr>
        <p:spPr>
          <a:xfrm rot="5400000">
            <a:off x="840405" y="2860899"/>
            <a:ext cx="995948" cy="512678"/>
          </a:xfrm>
          <a:prstGeom prst="bentUpArrow">
            <a:avLst>
              <a:gd name="adj1" fmla="val 2110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Flecha doblada hacia arriba 13"/>
          <p:cNvSpPr/>
          <p:nvPr/>
        </p:nvSpPr>
        <p:spPr>
          <a:xfrm rot="5400000">
            <a:off x="1595216" y="4385758"/>
            <a:ext cx="873805" cy="525080"/>
          </a:xfrm>
          <a:prstGeom prst="bentUpArrow">
            <a:avLst>
              <a:gd name="adj1" fmla="val 16112"/>
              <a:gd name="adj2" fmla="val 19146"/>
              <a:gd name="adj3" fmla="val 23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angle 3"/>
          <p:cNvSpPr txBox="1">
            <a:spLocks noChangeArrowheads="1"/>
          </p:cNvSpPr>
          <p:nvPr/>
        </p:nvSpPr>
        <p:spPr bwMode="auto">
          <a:xfrm>
            <a:off x="1515969" y="712036"/>
            <a:ext cx="6120000"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sz="4000" dirty="0" smtClean="0">
                <a:latin typeface="+mn-lt"/>
              </a:rPr>
              <a:t>SUPERVISIÓN Y RESULTADOS</a:t>
            </a:r>
            <a:endParaRPr lang="es-ES_tradnl" altLang="es-MX" dirty="0">
              <a:latin typeface="+mn-lt"/>
            </a:endParaRPr>
          </a:p>
        </p:txBody>
      </p:sp>
      <p:pic>
        <p:nvPicPr>
          <p:cNvPr id="15"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8"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15</a:t>
            </a:r>
            <a:endParaRPr lang="es-MX" dirty="0"/>
          </a:p>
        </p:txBody>
      </p:sp>
    </p:spTree>
    <p:custDataLst>
      <p:tags r:id="rId1"/>
    </p:custDataLst>
    <p:extLst>
      <p:ext uri="{BB962C8B-B14F-4D97-AF65-F5344CB8AC3E}">
        <p14:creationId xmlns:p14="http://schemas.microsoft.com/office/powerpoint/2010/main" val="2357651984"/>
      </p:ext>
    </p:extLst>
  </p:cSld>
  <p:clrMapOvr>
    <a:masterClrMapping/>
  </p:clrMapOvr>
  <mc:AlternateContent xmlns:mc="http://schemas.openxmlformats.org/markup-compatibility/2006" xmlns:p14="http://schemas.microsoft.com/office/powerpoint/2010/main">
    <mc:Choice Requires="p14">
      <p:transition p14:dur="0" advTm="2865"/>
    </mc:Choice>
    <mc:Fallback xmlns="">
      <p:transition advTm="2865"/>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txBox="1">
            <a:spLocks noChangeArrowheads="1"/>
          </p:cNvSpPr>
          <p:nvPr/>
        </p:nvSpPr>
        <p:spPr bwMode="auto">
          <a:xfrm>
            <a:off x="1515969" y="729804"/>
            <a:ext cx="6120000"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sz="4000" dirty="0" smtClean="0">
                <a:latin typeface="+mn-lt"/>
              </a:rPr>
              <a:t>SUPERVISIÓN Y RESULTADOS</a:t>
            </a:r>
            <a:endParaRPr lang="es-ES_tradnl" altLang="es-MX" dirty="0">
              <a:latin typeface="+mn-lt"/>
            </a:endParaRPr>
          </a:p>
        </p:txBody>
      </p:sp>
      <p:sp>
        <p:nvSpPr>
          <p:cNvPr id="15" name="1 Título"/>
          <p:cNvSpPr>
            <a:spLocks noGrp="1"/>
          </p:cNvSpPr>
          <p:nvPr>
            <p:ph type="ctrTitle"/>
          </p:nvPr>
        </p:nvSpPr>
        <p:spPr>
          <a:xfrm>
            <a:off x="552092" y="1158748"/>
            <a:ext cx="7560000" cy="72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buFont typeface="Wingdings" panose="05000000000000000000" pitchFamily="2" charset="2"/>
              <a:buChar char="Ø"/>
            </a:pPr>
            <a:r>
              <a:rPr lang="es-MX" sz="3200" b="1" dirty="0" smtClean="0">
                <a:solidFill>
                  <a:schemeClr val="tx1"/>
                </a:solidFill>
              </a:rPr>
              <a:t>Contralorías Estatales</a:t>
            </a:r>
            <a:endParaRPr lang="es-MX" sz="3000" dirty="0">
              <a:solidFill>
                <a:schemeClr val="tx1"/>
              </a:solidFill>
            </a:endParaRPr>
          </a:p>
        </p:txBody>
      </p:sp>
      <p:pic>
        <p:nvPicPr>
          <p:cNvPr id="17"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9"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16</a:t>
            </a:r>
            <a:endParaRPr lang="es-MX" dirty="0"/>
          </a:p>
        </p:txBody>
      </p:sp>
      <p:sp>
        <p:nvSpPr>
          <p:cNvPr id="20" name="Rectángulo redondeado 19"/>
          <p:cNvSpPr/>
          <p:nvPr/>
        </p:nvSpPr>
        <p:spPr>
          <a:xfrm>
            <a:off x="544117" y="1857351"/>
            <a:ext cx="5760000" cy="720000"/>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Monitoreo de los avances en la captura de información en el Sistema.</a:t>
            </a:r>
            <a:endParaRPr lang="es-MX" sz="2100" b="1" dirty="0">
              <a:solidFill>
                <a:schemeClr val="tx1"/>
              </a:solidFill>
            </a:endParaRPr>
          </a:p>
        </p:txBody>
      </p:sp>
      <p:sp>
        <p:nvSpPr>
          <p:cNvPr id="21" name="Rectángulo redondeado 20"/>
          <p:cNvSpPr/>
          <p:nvPr/>
        </p:nvSpPr>
        <p:spPr>
          <a:xfrm>
            <a:off x="1178715" y="2788340"/>
            <a:ext cx="5760000" cy="755828"/>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Intervenir en los casos, donde se identifiquen atrasos o incumplimientos.</a:t>
            </a:r>
            <a:endParaRPr lang="es-MX" sz="2100" b="1" dirty="0">
              <a:solidFill>
                <a:schemeClr val="tx1"/>
              </a:solidFill>
            </a:endParaRPr>
          </a:p>
        </p:txBody>
      </p:sp>
      <p:sp>
        <p:nvSpPr>
          <p:cNvPr id="22" name="Rectángulo redondeado 21"/>
          <p:cNvSpPr/>
          <p:nvPr/>
        </p:nvSpPr>
        <p:spPr>
          <a:xfrm>
            <a:off x="1938707" y="3801186"/>
            <a:ext cx="5868000" cy="1116000"/>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Recepción y resguardo de las cédulas de Pase de Lista presentadas por los </a:t>
            </a:r>
            <a:r>
              <a:rPr lang="es-MX" sz="2100" b="1" dirty="0" err="1" smtClean="0">
                <a:solidFill>
                  <a:schemeClr val="tx1"/>
                </a:solidFill>
              </a:rPr>
              <a:t>CT</a:t>
            </a:r>
            <a:r>
              <a:rPr lang="es-MX" sz="2100" b="1" dirty="0" smtClean="0">
                <a:solidFill>
                  <a:schemeClr val="tx1"/>
                </a:solidFill>
              </a:rPr>
              <a:t> debidamente </a:t>
            </a:r>
            <a:r>
              <a:rPr lang="es-MX" sz="2100" b="1" dirty="0" err="1" smtClean="0">
                <a:solidFill>
                  <a:schemeClr val="tx1"/>
                </a:solidFill>
              </a:rPr>
              <a:t>requisitadas</a:t>
            </a:r>
            <a:r>
              <a:rPr lang="es-MX" sz="2100" b="1" dirty="0" smtClean="0">
                <a:solidFill>
                  <a:schemeClr val="tx1"/>
                </a:solidFill>
              </a:rPr>
              <a:t>.</a:t>
            </a:r>
            <a:endParaRPr lang="es-MX" sz="2100" b="1" dirty="0">
              <a:solidFill>
                <a:schemeClr val="tx1"/>
              </a:solidFill>
            </a:endParaRPr>
          </a:p>
        </p:txBody>
      </p:sp>
      <p:sp>
        <p:nvSpPr>
          <p:cNvPr id="23" name="Flecha doblada hacia arriba 22"/>
          <p:cNvSpPr/>
          <p:nvPr/>
        </p:nvSpPr>
        <p:spPr>
          <a:xfrm rot="5400000">
            <a:off x="573426" y="2701791"/>
            <a:ext cx="697900" cy="512678"/>
          </a:xfrm>
          <a:prstGeom prst="bentUpArrow">
            <a:avLst>
              <a:gd name="adj1" fmla="val 2110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Flecha doblada hacia arriba 23"/>
          <p:cNvSpPr/>
          <p:nvPr/>
        </p:nvSpPr>
        <p:spPr>
          <a:xfrm rot="5400000">
            <a:off x="1200350" y="3757448"/>
            <a:ext cx="951634" cy="525080"/>
          </a:xfrm>
          <a:prstGeom prst="bentUpArrow">
            <a:avLst>
              <a:gd name="adj1" fmla="val 16112"/>
              <a:gd name="adj2" fmla="val 19146"/>
              <a:gd name="adj3" fmla="val 23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Rectángulo redondeado 24"/>
          <p:cNvSpPr/>
          <p:nvPr/>
        </p:nvSpPr>
        <p:spPr>
          <a:xfrm>
            <a:off x="2751264" y="5128175"/>
            <a:ext cx="5868000" cy="833713"/>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Escaneo de las cédulas de Pase de Lista </a:t>
            </a:r>
            <a:r>
              <a:rPr lang="es-MX" sz="2100" b="1" dirty="0">
                <a:solidFill>
                  <a:schemeClr val="tx1"/>
                </a:solidFill>
              </a:rPr>
              <a:t>presentadas por los </a:t>
            </a:r>
            <a:r>
              <a:rPr lang="es-MX" sz="2100" b="1" dirty="0" err="1" smtClean="0">
                <a:solidFill>
                  <a:schemeClr val="tx1"/>
                </a:solidFill>
              </a:rPr>
              <a:t>CT</a:t>
            </a:r>
            <a:r>
              <a:rPr lang="es-MX" sz="2100" b="1" dirty="0" smtClean="0">
                <a:solidFill>
                  <a:schemeClr val="tx1"/>
                </a:solidFill>
              </a:rPr>
              <a:t> para su envío a la </a:t>
            </a:r>
            <a:r>
              <a:rPr lang="es-MX" sz="2100" b="1" dirty="0" err="1" smtClean="0">
                <a:solidFill>
                  <a:schemeClr val="tx1"/>
                </a:solidFill>
              </a:rPr>
              <a:t>ASF</a:t>
            </a:r>
            <a:r>
              <a:rPr lang="es-MX" sz="2100" b="1" dirty="0" smtClean="0">
                <a:solidFill>
                  <a:schemeClr val="tx1"/>
                </a:solidFill>
              </a:rPr>
              <a:t>.</a:t>
            </a:r>
            <a:endParaRPr lang="es-MX" sz="2100" b="1" dirty="0">
              <a:solidFill>
                <a:schemeClr val="tx1"/>
              </a:solidFill>
            </a:endParaRPr>
          </a:p>
        </p:txBody>
      </p:sp>
      <p:sp>
        <p:nvSpPr>
          <p:cNvPr id="26" name="Flecha doblada hacia arriba 25"/>
          <p:cNvSpPr/>
          <p:nvPr/>
        </p:nvSpPr>
        <p:spPr>
          <a:xfrm rot="5400000">
            <a:off x="2074576" y="5068795"/>
            <a:ext cx="828293" cy="525080"/>
          </a:xfrm>
          <a:prstGeom prst="bentUpArrow">
            <a:avLst>
              <a:gd name="adj1" fmla="val 16112"/>
              <a:gd name="adj2" fmla="val 19146"/>
              <a:gd name="adj3" fmla="val 23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ustDataLst>
      <p:tags r:id="rId1"/>
    </p:custDataLst>
    <p:extLst>
      <p:ext uri="{BB962C8B-B14F-4D97-AF65-F5344CB8AC3E}">
        <p14:creationId xmlns:p14="http://schemas.microsoft.com/office/powerpoint/2010/main" val="836778006"/>
      </p:ext>
    </p:extLst>
  </p:cSld>
  <p:clrMapOvr>
    <a:masterClrMapping/>
  </p:clrMapOvr>
  <mc:AlternateContent xmlns:mc="http://schemas.openxmlformats.org/markup-compatibility/2006" xmlns:p14="http://schemas.microsoft.com/office/powerpoint/2010/main">
    <mc:Choice Requires="p14">
      <p:transition p14:dur="10" advTm="3013"/>
    </mc:Choice>
    <mc:Fallback xmlns="">
      <p:transition advTm="3013"/>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0"/>
          <p:cNvSpPr/>
          <p:nvPr/>
        </p:nvSpPr>
        <p:spPr>
          <a:xfrm>
            <a:off x="1488038" y="2335001"/>
            <a:ext cx="5760000" cy="1260000"/>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Concluidas las visitas a los </a:t>
            </a:r>
            <a:r>
              <a:rPr lang="es-MX" sz="2100" b="1" dirty="0" err="1" smtClean="0">
                <a:solidFill>
                  <a:schemeClr val="tx1"/>
                </a:solidFill>
              </a:rPr>
              <a:t>CT</a:t>
            </a:r>
            <a:r>
              <a:rPr lang="es-MX" sz="2100" b="1" dirty="0" smtClean="0">
                <a:solidFill>
                  <a:schemeClr val="tx1"/>
                </a:solidFill>
              </a:rPr>
              <a:t>, conforme a la muestra seleccionada, emitir el reporte de la “Ficha Técnica”, recabar </a:t>
            </a:r>
            <a:r>
              <a:rPr lang="es-MX" sz="2100" b="1" dirty="0">
                <a:solidFill>
                  <a:schemeClr val="tx1"/>
                </a:solidFill>
              </a:rPr>
              <a:t>firmas del personal </a:t>
            </a:r>
            <a:r>
              <a:rPr lang="es-MX" sz="2100" b="1" dirty="0" smtClean="0">
                <a:solidFill>
                  <a:schemeClr val="tx1"/>
                </a:solidFill>
              </a:rPr>
              <a:t>indicado en </a:t>
            </a:r>
            <a:r>
              <a:rPr lang="es-MX" sz="2100" b="1" dirty="0">
                <a:solidFill>
                  <a:schemeClr val="tx1"/>
                </a:solidFill>
              </a:rPr>
              <a:t>el formato </a:t>
            </a:r>
            <a:r>
              <a:rPr lang="es-MX" sz="2100" b="1" dirty="0" smtClean="0">
                <a:solidFill>
                  <a:schemeClr val="tx1"/>
                </a:solidFill>
              </a:rPr>
              <a:t>requisitado</a:t>
            </a:r>
            <a:endParaRPr lang="es-MX" sz="2100" b="1" dirty="0">
              <a:solidFill>
                <a:schemeClr val="tx1"/>
              </a:solidFill>
            </a:endParaRPr>
          </a:p>
        </p:txBody>
      </p:sp>
      <p:sp>
        <p:nvSpPr>
          <p:cNvPr id="12" name="Rectángulo redondeado 11"/>
          <p:cNvSpPr/>
          <p:nvPr/>
        </p:nvSpPr>
        <p:spPr>
          <a:xfrm>
            <a:off x="2187980" y="3884851"/>
            <a:ext cx="5868000" cy="1116000"/>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b="1" dirty="0" smtClean="0">
                <a:solidFill>
                  <a:schemeClr val="tx1"/>
                </a:solidFill>
              </a:rPr>
              <a:t>Entrega del reporte de la “Ficha Técnica”, conjuntamente con los formatos de validación,</a:t>
            </a:r>
          </a:p>
          <a:p>
            <a:pPr algn="ctr"/>
            <a:r>
              <a:rPr lang="es-MX" sz="2100" b="1" dirty="0" smtClean="0">
                <a:solidFill>
                  <a:schemeClr val="tx1"/>
                </a:solidFill>
              </a:rPr>
              <a:t>de los </a:t>
            </a:r>
            <a:r>
              <a:rPr lang="es-MX" sz="2100" b="1" dirty="0" err="1" smtClean="0">
                <a:solidFill>
                  <a:schemeClr val="tx1"/>
                </a:solidFill>
              </a:rPr>
              <a:t>CT</a:t>
            </a:r>
            <a:r>
              <a:rPr lang="es-MX" sz="2100" b="1" dirty="0" smtClean="0">
                <a:solidFill>
                  <a:schemeClr val="tx1"/>
                </a:solidFill>
              </a:rPr>
              <a:t> y cédulas de trabajo</a:t>
            </a:r>
            <a:endParaRPr lang="es-MX" sz="2100" b="1" dirty="0">
              <a:solidFill>
                <a:schemeClr val="tx1"/>
              </a:solidFill>
            </a:endParaRPr>
          </a:p>
        </p:txBody>
      </p:sp>
      <p:sp>
        <p:nvSpPr>
          <p:cNvPr id="14" name="Flecha doblada hacia arriba 13"/>
          <p:cNvSpPr/>
          <p:nvPr/>
        </p:nvSpPr>
        <p:spPr>
          <a:xfrm rot="5400000">
            <a:off x="1459777" y="3832615"/>
            <a:ext cx="931324" cy="525080"/>
          </a:xfrm>
          <a:prstGeom prst="bentUpArrow">
            <a:avLst>
              <a:gd name="adj1" fmla="val 16112"/>
              <a:gd name="adj2" fmla="val 19146"/>
              <a:gd name="adj3" fmla="val 238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 Título"/>
          <p:cNvSpPr>
            <a:spLocks noGrp="1"/>
          </p:cNvSpPr>
          <p:nvPr>
            <p:ph type="ctrTitle"/>
          </p:nvPr>
        </p:nvSpPr>
        <p:spPr>
          <a:xfrm>
            <a:off x="552092" y="1158748"/>
            <a:ext cx="7560000" cy="72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buFont typeface="Wingdings" panose="05000000000000000000" pitchFamily="2" charset="2"/>
              <a:buChar char="Ø"/>
            </a:pPr>
            <a:r>
              <a:rPr lang="es-MX" sz="3200" b="1" dirty="0">
                <a:solidFill>
                  <a:schemeClr val="tx1"/>
                </a:solidFill>
              </a:rPr>
              <a:t>Grupos Auditores de la ASF (visitas físicas muestra selectiva)</a:t>
            </a:r>
            <a:endParaRPr lang="es-MX" sz="3000" dirty="0">
              <a:solidFill>
                <a:schemeClr val="tx1"/>
              </a:solidFill>
            </a:endParaRPr>
          </a:p>
        </p:txBody>
      </p:sp>
      <p:pic>
        <p:nvPicPr>
          <p:cNvPr id="17"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9"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16</a:t>
            </a:r>
            <a:endParaRPr lang="es-MX" dirty="0"/>
          </a:p>
        </p:txBody>
      </p:sp>
    </p:spTree>
    <p:custDataLst>
      <p:tags r:id="rId1"/>
    </p:custDataLst>
    <p:extLst>
      <p:ext uri="{BB962C8B-B14F-4D97-AF65-F5344CB8AC3E}">
        <p14:creationId xmlns:p14="http://schemas.microsoft.com/office/powerpoint/2010/main" val="2196198917"/>
      </p:ext>
    </p:extLst>
  </p:cSld>
  <p:clrMapOvr>
    <a:masterClrMapping/>
  </p:clrMapOvr>
  <mc:AlternateContent xmlns:mc="http://schemas.openxmlformats.org/markup-compatibility/2006" xmlns:p14="http://schemas.microsoft.com/office/powerpoint/2010/main">
    <mc:Choice Requires="p14">
      <p:transition p14:dur="10" advTm="3124"/>
    </mc:Choice>
    <mc:Fallback xmlns="">
      <p:transition advTm="3124"/>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552092" y="1751176"/>
            <a:ext cx="7920000" cy="540000"/>
          </a:xfrm>
          <a:noFill/>
          <a:ln>
            <a:noFill/>
          </a:ln>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nchorCtr="0">
            <a:noAutofit/>
          </a:bodyPr>
          <a:lstStyle/>
          <a:p>
            <a:pPr marL="457200" indent="-457200" algn="just">
              <a:lnSpc>
                <a:spcPts val="5000"/>
              </a:lnSpc>
              <a:buFont typeface="Wingdings" panose="05000000000000000000" pitchFamily="2" charset="2"/>
              <a:buChar char="Ø"/>
            </a:pPr>
            <a:r>
              <a:rPr lang="es-MX" sz="3200" b="1" dirty="0" smtClean="0">
                <a:solidFill>
                  <a:schemeClr val="tx1"/>
                </a:solidFill>
              </a:rPr>
              <a:t>Auditoría Superior de la Federación </a:t>
            </a:r>
            <a:r>
              <a:rPr lang="es-MX" sz="3200" b="1" dirty="0">
                <a:solidFill>
                  <a:schemeClr val="tx1"/>
                </a:solidFill>
              </a:rPr>
              <a:t>(</a:t>
            </a:r>
            <a:r>
              <a:rPr lang="es-MX" sz="3200" b="1" dirty="0" smtClean="0">
                <a:solidFill>
                  <a:schemeClr val="tx1"/>
                </a:solidFill>
              </a:rPr>
              <a:t>ASF).</a:t>
            </a:r>
            <a:endParaRPr lang="es-MX" sz="3000" dirty="0">
              <a:solidFill>
                <a:schemeClr val="tx1"/>
              </a:solidFill>
            </a:endParaRPr>
          </a:p>
        </p:txBody>
      </p:sp>
      <p:sp>
        <p:nvSpPr>
          <p:cNvPr id="2" name="Rectángulo redondeado 1"/>
          <p:cNvSpPr/>
          <p:nvPr/>
        </p:nvSpPr>
        <p:spPr>
          <a:xfrm>
            <a:off x="1284214" y="2650600"/>
            <a:ext cx="6480000" cy="1445912"/>
          </a:xfrm>
          <a:prstGeom prst="roundRect">
            <a:avLst/>
          </a:prstGeom>
          <a:noFill/>
          <a:ln w="38100">
            <a:solidFill>
              <a:srgbClr val="FF8A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200" b="1" dirty="0" smtClean="0">
                <a:solidFill>
                  <a:schemeClr val="tx1"/>
                </a:solidFill>
              </a:rPr>
              <a:t>Monitoreo de los </a:t>
            </a:r>
            <a:r>
              <a:rPr lang="es-MX" sz="2200" b="1" dirty="0">
                <a:solidFill>
                  <a:schemeClr val="tx1"/>
                </a:solidFill>
              </a:rPr>
              <a:t>avances y conclusión de la captura de la información en el sistema por </a:t>
            </a:r>
            <a:r>
              <a:rPr lang="es-MX" sz="2200" b="1" dirty="0" smtClean="0">
                <a:solidFill>
                  <a:schemeClr val="tx1"/>
                </a:solidFill>
              </a:rPr>
              <a:t>los</a:t>
            </a:r>
          </a:p>
          <a:p>
            <a:pPr algn="ctr"/>
            <a:r>
              <a:rPr lang="es-MX" sz="2200" b="1" dirty="0" smtClean="0">
                <a:solidFill>
                  <a:schemeClr val="tx1"/>
                </a:solidFill>
              </a:rPr>
              <a:t>Centros de Trabajo</a:t>
            </a:r>
            <a:endParaRPr lang="es-MX" sz="2200" b="1" dirty="0">
              <a:solidFill>
                <a:schemeClr val="tx1"/>
              </a:solidFill>
            </a:endParaRPr>
          </a:p>
        </p:txBody>
      </p:sp>
      <p:sp>
        <p:nvSpPr>
          <p:cNvPr id="16" name="Rectangle 3"/>
          <p:cNvSpPr txBox="1">
            <a:spLocks noChangeArrowheads="1"/>
          </p:cNvSpPr>
          <p:nvPr/>
        </p:nvSpPr>
        <p:spPr bwMode="auto">
          <a:xfrm>
            <a:off x="1644214" y="957101"/>
            <a:ext cx="6120000" cy="614363"/>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kern="1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a:lstStyle>
          <a:p>
            <a:pPr algn="r"/>
            <a:r>
              <a:rPr lang="es-ES_tradnl" altLang="es-MX" sz="4000" dirty="0" smtClean="0">
                <a:latin typeface="+mn-lt"/>
              </a:rPr>
              <a:t>SUPERVISIÓN Y RESULTADOS</a:t>
            </a:r>
            <a:endParaRPr lang="es-ES_tradnl" altLang="es-MX" dirty="0">
              <a:latin typeface="+mn-lt"/>
            </a:endParaRPr>
          </a:p>
        </p:txBody>
      </p:sp>
      <p:pic>
        <p:nvPicPr>
          <p:cNvPr id="12"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sp>
        <p:nvSpPr>
          <p:cNvPr id="14" name="4 Marcador de número de diapositiva"/>
          <p:cNvSpPr>
            <a:spLocks noGrp="1"/>
          </p:cNvSpPr>
          <p:nvPr>
            <p:ph type="sldNum" sz="quarter" idx="4294967295"/>
          </p:nvPr>
        </p:nvSpPr>
        <p:spPr>
          <a:xfrm>
            <a:off x="8153400" y="6572250"/>
            <a:ext cx="919163" cy="285750"/>
          </a:xfrm>
        </p:spPr>
        <p:txBody>
          <a:bodyPr/>
          <a:lstStyle>
            <a:lvl1pPr algn="r">
              <a:defRPr sz="1000" b="1">
                <a:solidFill>
                  <a:schemeClr val="bg1"/>
                </a:solidFill>
                <a:latin typeface="+mn-lt"/>
              </a:defRPr>
            </a:lvl1pPr>
          </a:lstStyle>
          <a:p>
            <a:pPr>
              <a:defRPr/>
            </a:pPr>
            <a:r>
              <a:rPr lang="es-MX" dirty="0" smtClean="0"/>
              <a:t>ASF | 17</a:t>
            </a:r>
            <a:endParaRPr lang="es-MX" dirty="0"/>
          </a:p>
        </p:txBody>
      </p:sp>
    </p:spTree>
    <p:custDataLst>
      <p:tags r:id="rId1"/>
    </p:custDataLst>
    <p:extLst>
      <p:ext uri="{BB962C8B-B14F-4D97-AF65-F5344CB8AC3E}">
        <p14:creationId xmlns:p14="http://schemas.microsoft.com/office/powerpoint/2010/main" val="1659619940"/>
      </p:ext>
    </p:extLst>
  </p:cSld>
  <p:clrMapOvr>
    <a:masterClrMapping/>
  </p:clrMapOvr>
  <mc:AlternateContent xmlns:mc="http://schemas.openxmlformats.org/markup-compatibility/2006" xmlns:p14="http://schemas.microsoft.com/office/powerpoint/2010/main">
    <mc:Choice Requires="p14">
      <p:transition p14:dur="0" advTm="2892"/>
    </mc:Choice>
    <mc:Fallback xmlns="">
      <p:transition advTm="2892"/>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3" name="CuadroTexto 2"/>
          <p:cNvSpPr txBox="1"/>
          <p:nvPr/>
        </p:nvSpPr>
        <p:spPr>
          <a:xfrm>
            <a:off x="467544" y="1988840"/>
            <a:ext cx="8388424" cy="2862322"/>
          </a:xfrm>
          <a:prstGeom prst="rect">
            <a:avLst/>
          </a:prstGeom>
          <a:noFill/>
        </p:spPr>
        <p:txBody>
          <a:bodyPr wrap="square" rtlCol="0">
            <a:spAutoFit/>
          </a:bodyPr>
          <a:lstStyle/>
          <a:p>
            <a:pPr algn="ctr">
              <a:lnSpc>
                <a:spcPct val="150000"/>
              </a:lnSpc>
            </a:pPr>
            <a:r>
              <a:rPr lang="es-MX" sz="4000" b="1" dirty="0">
                <a:latin typeface="Arial" panose="020B0604020202020204" pitchFamily="34" charset="0"/>
                <a:cs typeface="Arial" panose="020B0604020202020204" pitchFamily="34" charset="0"/>
              </a:rPr>
              <a:t>Seguimiento al cumplimiento de las Obligaciones de Transparencia de la LGCG.</a:t>
            </a:r>
          </a:p>
        </p:txBody>
      </p:sp>
    </p:spTree>
    <p:extLst>
      <p:ext uri="{BB962C8B-B14F-4D97-AF65-F5344CB8AC3E}">
        <p14:creationId xmlns:p14="http://schemas.microsoft.com/office/powerpoint/2010/main" val="1810837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1844824"/>
            <a:ext cx="8208912" cy="3416320"/>
          </a:xfrm>
          <a:prstGeom prst="rect">
            <a:avLst/>
          </a:prstGeom>
        </p:spPr>
        <p:txBody>
          <a:bodyPr wrap="square">
            <a:spAutoFit/>
          </a:bodyPr>
          <a:lstStyle/>
          <a:p>
            <a:pPr lvl="0" algn="just"/>
            <a:r>
              <a:rPr lang="es-MX" sz="2400" b="1" dirty="0" smtClean="0">
                <a:latin typeface="Arial" panose="020B0604020202020204" pitchFamily="34" charset="0"/>
                <a:cs typeface="Arial" panose="020B0604020202020204" pitchFamily="34" charset="0"/>
              </a:rPr>
              <a:t>INTEGRANTES:</a:t>
            </a:r>
          </a:p>
          <a:p>
            <a:pPr lvl="0" algn="just"/>
            <a:endParaRPr lang="es-MX" sz="2400" b="1"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Auditoría Superior de la Federación.</a:t>
            </a: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Secretaría de la Función Pública.</a:t>
            </a: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Entidades Estatales de Fiscalización (EEF)</a:t>
            </a:r>
          </a:p>
          <a:p>
            <a:pPr marL="342900" lvl="0" indent="-34290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Secretarías o Instancias homólogas encargadas del control interno en las entidades federativas.</a:t>
            </a:r>
          </a:p>
          <a:p>
            <a:pPr marL="361950" lvl="0" algn="just"/>
            <a:r>
              <a:rPr lang="es-MX" sz="2400" b="1" dirty="0" smtClean="0">
                <a:latin typeface="Arial" panose="020B0604020202020204" pitchFamily="34" charset="0"/>
                <a:cs typeface="Arial" panose="020B0604020202020204" pitchFamily="34" charset="0"/>
              </a:rPr>
              <a:t>(Artículo 37 de </a:t>
            </a:r>
            <a:r>
              <a:rPr lang="es-MX" sz="2400" b="1" dirty="0">
                <a:latin typeface="Arial" panose="020B0604020202020204" pitchFamily="34" charset="0"/>
                <a:cs typeface="Arial" panose="020B0604020202020204" pitchFamily="34" charset="0"/>
              </a:rPr>
              <a:t>la Ley General del Sistema Nacional Anticorrupción)</a:t>
            </a:r>
            <a:endParaRPr lang="es-MX" sz="2400" dirty="0" smtClean="0">
              <a:latin typeface="Arial" panose="020B0604020202020204" pitchFamily="34" charset="0"/>
              <a:cs typeface="Arial" panose="020B0604020202020204" pitchFamily="34" charset="0"/>
            </a:endParaRPr>
          </a:p>
        </p:txBody>
      </p:sp>
      <p:grpSp>
        <p:nvGrpSpPr>
          <p:cNvPr id="8" name="Grupo 7"/>
          <p:cNvGrpSpPr/>
          <p:nvPr/>
        </p:nvGrpSpPr>
        <p:grpSpPr>
          <a:xfrm>
            <a:off x="2915816" y="714885"/>
            <a:ext cx="6228184" cy="530534"/>
            <a:chOff x="2771229" y="18146"/>
            <a:chExt cx="6228184" cy="530534"/>
          </a:xfrm>
        </p:grpSpPr>
        <p:sp>
          <p:nvSpPr>
            <p:cNvPr id="9" name="Rectángulo 8"/>
            <p:cNvSpPr/>
            <p:nvPr/>
          </p:nvSpPr>
          <p:spPr>
            <a:xfrm>
              <a:off x="2771229" y="18146"/>
              <a:ext cx="6228184" cy="461665"/>
            </a:xfrm>
            <a:prstGeom prst="rect">
              <a:avLst/>
            </a:prstGeom>
          </p:spPr>
          <p:txBody>
            <a:bodyPr wrap="square">
              <a:spAutoFit/>
            </a:bodyPr>
            <a:lstStyle/>
            <a:p>
              <a:pPr algn="r"/>
              <a:r>
                <a:rPr lang="es-MX" sz="2400" b="1" dirty="0">
                  <a:latin typeface="Arial" panose="020B0604020202020204" pitchFamily="34" charset="0"/>
                  <a:cs typeface="Arial" panose="020B0604020202020204" pitchFamily="34" charset="0"/>
                </a:rPr>
                <a:t>SISTEMA NACIONAL DE FISCALIZACIÓN</a:t>
              </a:r>
              <a:endParaRPr lang="es-MX" sz="2400" dirty="0">
                <a:latin typeface="Arial" panose="020B0604020202020204" pitchFamily="34" charset="0"/>
                <a:cs typeface="Arial" panose="020B0604020202020204" pitchFamily="34" charset="0"/>
              </a:endParaRPr>
            </a:p>
          </p:txBody>
        </p:sp>
        <p:cxnSp>
          <p:nvCxnSpPr>
            <p:cNvPr id="10" name="Conector recto 9"/>
            <p:cNvCxnSpPr/>
            <p:nvPr/>
          </p:nvCxnSpPr>
          <p:spPr>
            <a:xfrm flipV="1">
              <a:off x="2771229" y="548680"/>
              <a:ext cx="6156747"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4867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691680" y="1667709"/>
            <a:ext cx="7237312" cy="400110"/>
          </a:xfrm>
          <a:prstGeom prst="rect">
            <a:avLst/>
          </a:prstGeom>
        </p:spPr>
        <p:txBody>
          <a:bodyPr wrap="square">
            <a:spAutoFit/>
          </a:bodyPr>
          <a:lstStyle/>
          <a:p>
            <a:pPr lvl="0" algn="just"/>
            <a:endParaRPr lang="es-MX" sz="1200" dirty="0" smtClean="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s-MX" sz="800" b="1" dirty="0">
              <a:latin typeface="Arial" panose="020B0604020202020204" pitchFamily="34" charset="0"/>
              <a:cs typeface="Arial" panose="020B0604020202020204" pitchFamily="34" charset="0"/>
            </a:endParaRPr>
          </a:p>
        </p:txBody>
      </p:sp>
      <p:cxnSp>
        <p:nvCxnSpPr>
          <p:cNvPr id="9" name="Conector recto 8"/>
          <p:cNvCxnSpPr/>
          <p:nvPr/>
        </p:nvCxnSpPr>
        <p:spPr>
          <a:xfrm>
            <a:off x="828600" y="764704"/>
            <a:ext cx="810039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611560" y="815108"/>
            <a:ext cx="8317432" cy="7525137"/>
          </a:xfrm>
          <a:prstGeom prst="rect">
            <a:avLst/>
          </a:prstGeom>
          <a:noFill/>
        </p:spPr>
        <p:txBody>
          <a:bodyPr wrap="square" rtlCol="0">
            <a:spAutoFit/>
          </a:bodyPr>
          <a:lstStyle/>
          <a:p>
            <a:pPr algn="ctr">
              <a:lnSpc>
                <a:spcPct val="150000"/>
              </a:lnSpc>
            </a:pPr>
            <a:r>
              <a:rPr lang="es-MX" sz="2400" b="1" dirty="0">
                <a:latin typeface="Arial" panose="020B0604020202020204" pitchFamily="34" charset="0"/>
                <a:cs typeface="Arial" panose="020B0604020202020204" pitchFamily="34" charset="0"/>
              </a:rPr>
              <a:t>S</a:t>
            </a:r>
            <a:r>
              <a:rPr lang="es-MX" sz="2400" b="1" dirty="0" smtClean="0">
                <a:latin typeface="Arial" panose="020B0604020202020204" pitchFamily="34" charset="0"/>
                <a:cs typeface="Arial" panose="020B0604020202020204" pitchFamily="34" charset="0"/>
              </a:rPr>
              <a:t>eguimiento </a:t>
            </a:r>
            <a:r>
              <a:rPr lang="es-MX" sz="2400" b="1" dirty="0">
                <a:latin typeface="Arial" panose="020B0604020202020204" pitchFamily="34" charset="0"/>
                <a:cs typeface="Arial" panose="020B0604020202020204" pitchFamily="34" charset="0"/>
              </a:rPr>
              <a:t>al cumplimiento de las Obligaciones de Transparencia de la </a:t>
            </a:r>
            <a:r>
              <a:rPr lang="es-MX" sz="2400" b="1">
                <a:latin typeface="Arial" panose="020B0604020202020204" pitchFamily="34" charset="0"/>
                <a:cs typeface="Arial" panose="020B0604020202020204" pitchFamily="34" charset="0"/>
              </a:rPr>
              <a:t>LGCG</a:t>
            </a:r>
            <a:r>
              <a:rPr lang="es-MX" sz="2400" b="1" smtClean="0">
                <a:latin typeface="Arial" panose="020B0604020202020204" pitchFamily="34" charset="0"/>
                <a:cs typeface="Arial" panose="020B0604020202020204" pitchFamily="34" charset="0"/>
              </a:rPr>
              <a:t>.</a:t>
            </a:r>
          </a:p>
          <a:p>
            <a:pPr algn="ctr">
              <a:lnSpc>
                <a:spcPct val="150000"/>
              </a:lnSpc>
            </a:pPr>
            <a:endParaRPr lang="es-MX" sz="8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La ASF, por medio de la AEGF, realiza el seguimiento durante el ejercicio, del cumplimiento de las obligaciones de Transparencia previstas para las entidades federativas en la LGCG. </a:t>
            </a:r>
          </a:p>
          <a:p>
            <a:pPr marL="285750" indent="-285750" algn="just">
              <a:buFont typeface="Arial" panose="020B0604020202020204" pitchFamily="34" charset="0"/>
              <a:buChar char="•"/>
            </a:pPr>
            <a:endParaRPr lang="es-MX" sz="24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El reporte correspondiente se informa a los Gobernadores de los Estados.</a:t>
            </a:r>
          </a:p>
          <a:p>
            <a:pPr marL="285750" indent="-285750" algn="just">
              <a:buFont typeface="Arial" panose="020B0604020202020204" pitchFamily="34" charset="0"/>
              <a:buChar char="•"/>
            </a:pPr>
            <a:endParaRPr lang="es-MX" sz="24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 El impacto de esta estrategia en los niveles de cumplimiento de esas obligaciones ha sido significativo.</a:t>
            </a:r>
          </a:p>
          <a:p>
            <a:pPr algn="ctr">
              <a:lnSpc>
                <a:spcPct val="150000"/>
              </a:lnSpc>
            </a:pPr>
            <a:endParaRPr lang="es-MX" b="1" dirty="0">
              <a:latin typeface="Arial" panose="020B0604020202020204" pitchFamily="34" charset="0"/>
              <a:cs typeface="Arial" panose="020B0604020202020204" pitchFamily="34" charset="0"/>
            </a:endParaRPr>
          </a:p>
          <a:p>
            <a:pPr algn="ctr">
              <a:lnSpc>
                <a:spcPct val="150000"/>
              </a:lnSpc>
            </a:pPr>
            <a:endParaRPr lang="es-MX" b="1" dirty="0" smtClean="0">
              <a:latin typeface="Arial" panose="020B0604020202020204" pitchFamily="34" charset="0"/>
              <a:cs typeface="Arial" panose="020B0604020202020204" pitchFamily="34" charset="0"/>
            </a:endParaRPr>
          </a:p>
          <a:p>
            <a:pPr algn="ctr">
              <a:lnSpc>
                <a:spcPct val="150000"/>
              </a:lnSpc>
            </a:pPr>
            <a:endParaRPr lang="es-MX" b="1" dirty="0">
              <a:latin typeface="Arial" panose="020B0604020202020204" pitchFamily="34" charset="0"/>
              <a:cs typeface="Arial" panose="020B0604020202020204" pitchFamily="34" charset="0"/>
            </a:endParaRPr>
          </a:p>
          <a:p>
            <a:pPr algn="ctr">
              <a:lnSpc>
                <a:spcPct val="150000"/>
              </a:lnSpc>
            </a:pPr>
            <a:endParaRPr lang="es-MX" b="1" dirty="0" smtClean="0">
              <a:latin typeface="Arial" panose="020B0604020202020204" pitchFamily="34" charset="0"/>
              <a:cs typeface="Arial" panose="020B0604020202020204" pitchFamily="34" charset="0"/>
            </a:endParaRPr>
          </a:p>
          <a:p>
            <a:pPr algn="ctr">
              <a:lnSpc>
                <a:spcPct val="150000"/>
              </a:lnSpc>
            </a:pP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9051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691680" y="1667709"/>
            <a:ext cx="7237312" cy="400110"/>
          </a:xfrm>
          <a:prstGeom prst="rect">
            <a:avLst/>
          </a:prstGeom>
        </p:spPr>
        <p:txBody>
          <a:bodyPr wrap="square">
            <a:spAutoFit/>
          </a:bodyPr>
          <a:lstStyle/>
          <a:p>
            <a:pPr lvl="0" algn="just"/>
            <a:endParaRPr lang="es-MX" sz="1200" dirty="0" smtClean="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s-MX" sz="800" b="1" dirty="0">
              <a:latin typeface="Arial" panose="020B0604020202020204" pitchFamily="34" charset="0"/>
              <a:cs typeface="Arial" panose="020B0604020202020204" pitchFamily="34" charset="0"/>
            </a:endParaRPr>
          </a:p>
        </p:txBody>
      </p:sp>
      <p:cxnSp>
        <p:nvCxnSpPr>
          <p:cNvPr id="9" name="Conector recto 8"/>
          <p:cNvCxnSpPr/>
          <p:nvPr/>
        </p:nvCxnSpPr>
        <p:spPr>
          <a:xfrm>
            <a:off x="828600" y="764704"/>
            <a:ext cx="810039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611560" y="815108"/>
            <a:ext cx="8317432" cy="4662815"/>
          </a:xfrm>
          <a:prstGeom prst="rect">
            <a:avLst/>
          </a:prstGeom>
          <a:noFill/>
        </p:spPr>
        <p:txBody>
          <a:bodyPr wrap="square" rtlCol="0">
            <a:spAutoFit/>
          </a:bodyPr>
          <a:lstStyle/>
          <a:p>
            <a:pPr algn="ctr">
              <a:lnSpc>
                <a:spcPct val="150000"/>
              </a:lnSpc>
            </a:pPr>
            <a:r>
              <a:rPr lang="es-MX" sz="2400" b="1" dirty="0">
                <a:latin typeface="Arial" panose="020B0604020202020204" pitchFamily="34" charset="0"/>
                <a:cs typeface="Arial" panose="020B0604020202020204" pitchFamily="34" charset="0"/>
              </a:rPr>
              <a:t>S</a:t>
            </a:r>
            <a:r>
              <a:rPr lang="es-MX" sz="2400" b="1" dirty="0" smtClean="0">
                <a:latin typeface="Arial" panose="020B0604020202020204" pitchFamily="34" charset="0"/>
                <a:cs typeface="Arial" panose="020B0604020202020204" pitchFamily="34" charset="0"/>
              </a:rPr>
              <a:t>eguimiento </a:t>
            </a:r>
            <a:r>
              <a:rPr lang="es-MX" sz="2400" b="1" dirty="0">
                <a:latin typeface="Arial" panose="020B0604020202020204" pitchFamily="34" charset="0"/>
                <a:cs typeface="Arial" panose="020B0604020202020204" pitchFamily="34" charset="0"/>
              </a:rPr>
              <a:t>al cumplimiento de las Obligaciones de Transparencia de la LGCG</a:t>
            </a:r>
            <a:r>
              <a:rPr lang="es-MX" sz="2400" b="1" dirty="0" smtClean="0">
                <a:latin typeface="Arial" panose="020B0604020202020204" pitchFamily="34" charset="0"/>
                <a:cs typeface="Arial" panose="020B0604020202020204" pitchFamily="34" charset="0"/>
              </a:rPr>
              <a:t>.</a:t>
            </a:r>
          </a:p>
          <a:p>
            <a:pPr algn="ctr">
              <a:lnSpc>
                <a:spcPct val="150000"/>
              </a:lnSpc>
            </a:pPr>
            <a:endParaRPr lang="es-MX" sz="2400" b="1" dirty="0" smtClean="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s-MX" sz="2400" b="1" dirty="0" smtClean="0">
                <a:latin typeface="Arial" panose="020B0604020202020204" pitchFamily="34" charset="0"/>
                <a:cs typeface="Arial" panose="020B0604020202020204" pitchFamily="34" charset="0"/>
              </a:rPr>
              <a:t>La información se utiliza asimismo para apoyar la planeación de las auditorías y las acciones de fiscalización.</a:t>
            </a:r>
            <a:endParaRPr lang="es-MX" b="1" dirty="0" smtClean="0">
              <a:latin typeface="Arial" panose="020B0604020202020204" pitchFamily="34" charset="0"/>
              <a:cs typeface="Arial" panose="020B0604020202020204" pitchFamily="34" charset="0"/>
            </a:endParaRPr>
          </a:p>
          <a:p>
            <a:pPr algn="ctr">
              <a:lnSpc>
                <a:spcPct val="150000"/>
              </a:lnSpc>
            </a:pPr>
            <a:endParaRPr lang="es-MX" b="1" dirty="0">
              <a:latin typeface="Arial" panose="020B0604020202020204" pitchFamily="34" charset="0"/>
              <a:cs typeface="Arial" panose="020B0604020202020204" pitchFamily="34" charset="0"/>
            </a:endParaRPr>
          </a:p>
          <a:p>
            <a:pPr algn="ctr">
              <a:lnSpc>
                <a:spcPct val="150000"/>
              </a:lnSpc>
            </a:pPr>
            <a:endParaRPr lang="es-MX" b="1" dirty="0" smtClean="0">
              <a:latin typeface="Arial" panose="020B0604020202020204" pitchFamily="34" charset="0"/>
              <a:cs typeface="Arial" panose="020B0604020202020204" pitchFamily="34" charset="0"/>
            </a:endParaRPr>
          </a:p>
          <a:p>
            <a:pPr algn="ctr">
              <a:lnSpc>
                <a:spcPct val="150000"/>
              </a:lnSpc>
            </a:pP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1737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67744" y="1844824"/>
            <a:ext cx="4700326" cy="2034596"/>
          </a:xfrm>
          <a:prstGeom prst="rect">
            <a:avLst/>
          </a:prstGeom>
        </p:spPr>
        <p:txBody>
          <a:bodyPr wrap="none">
            <a:spAutoFit/>
          </a:bodyPr>
          <a:lstStyle/>
          <a:p>
            <a:pPr algn="ctr">
              <a:lnSpc>
                <a:spcPct val="150000"/>
              </a:lnSpc>
            </a:pPr>
            <a:r>
              <a:rPr lang="es-MX" sz="9600" b="1" dirty="0" smtClean="0">
                <a:solidFill>
                  <a:srgbClr val="002060"/>
                </a:solidFill>
                <a:latin typeface="Arial" panose="020B0604020202020204" pitchFamily="34" charset="0"/>
                <a:cs typeface="Arial" panose="020B0604020202020204" pitchFamily="34" charset="0"/>
              </a:rPr>
              <a:t>Gracias</a:t>
            </a:r>
            <a:endParaRPr lang="es-MX" sz="96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2024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data:image/jpeg;base64,/9j/4AAQSkZJRgABAQAAAQABAAD/2wCEAAkGBxISEBUSEhIWEhUVFRUVFRUVFRUVFRUWFxUWFhUVFRUYHSggGBslGxUWITEiJSktLi4uFx8zODMtNygtMCsBCgoKDg0OGhAQGjUlHyUuLzc1Ny0tLS4tKy0tLS8tLSstLS0tLS0tLS0tLS0tLS0tLS0uLS0tLS0tLS0tLS0tLf/AABEIAMIBAwMBIgACEQEDEQH/xAAcAAABBQEBAQAAAAAAAAAAAAAAAQIDBAUGBwj/xAA5EAACAgEDAgUCBAUCBgMBAAABAgADEQQSIQUxBhNBUWEicTJCgZEUI1KhscHwM2JygpLRQ1PxFv/EABoBAQADAQEBAAAAAAAAAAAAAAABAgMEBQb/xAArEQEAAgICAgEDAwMFAAAAAAAAAQIDERIhBDFBBSJRE9HxMmGRcYGhscH/2gAMAwEAAhEDEQA/APcIQhAIhYCKTId3MCaEZmLuhOjoRu6LmEFhEzFzAIQzG5MB0I0H3joBCEIBCEIBCEIBAmEjZs/aA8HMWIvaLAIQhAIQhAIQjSfaA6Ebk+sdAIQhAMzM8Sap69LbZWdrKu4HAOMEZOCD6Zl9mmZ1jLae1RyWqsAA9ypxiRPpemotG/y4YeJtZwfPyCM58uscZ+F9hx95X/8A63WrdWPM3AncylaxuRSu4Ehc5IIGR27yjoLfMQduOCB6fOJl+MbbKaFsr4IsGWxnaCCvrxySBOLlb8vpv0MOu6R/iHq/TvFent4YmpvZ+B+jdv3xNoWZ5HM+eOneL91gFyAIU/IMneD35PbHpzO46T1KxEV6XZVYBgp/CQRkZU8TWuaflw5vplfeOf8AP7vUN8UPOT0Pin0uTH/MnI/VTyP7zQXxFp/6z/4P/wCprGSs/Lz7+JmrOuM/7dt0PHBpkU9aoYgCwZPAHI5/UTO6t4m2Mop2WAjLE54OeBwZM3iI3tWnjZb24xV05PaLkes4oeL7fWpP0LCdJ03qiXoGX/uU9wfaK5K29GXxcuKN2jpo7uI8SENHBpdz6SwjQ0XMILCEIBCEjZv0gDHMVVgq+sfAIQhAIQhAIQhARu0SOIjc47wAH2gogojoBCEIFS15Q1FuO0t2zP1IkNIh5/ptJ5WrtrPZvrTjuMn19MZIjfFXSWv0xrTg7kbt6KcniWvGtOFS0cMrgZHBAOf9QJB4b655jeVaRu/I3A3e6n5/zOS0atp9BhyTkxRZ5tb0K1AW28V9zn8QORlf9+s9H8LX+dpK29QNjY914/xg/rKnjTQW12U6ikEpu2Xr+UByqhyM/wCzI/Cdhqts3soS25UUFsfzGR3Bxjudu3uM/cRMR7hWmW0Txs6I0Q/h5omqJ5cjTb9RRrqIII7ggj9JU6XmyiqxgMvWjHHbLKDx8czS19nlVPZgEojMAeBkAkZPoIuj0QqqSsEkIioCe5CgDJ/aNI59qvkSTTF623IxU/Hr8Eeolzy4eXGibRMal0PS+o+amTww4YenwR8GaCvOV0NxrYnHB7zZo1gbsf8A3Oil9x28XycE0tM1jpqq0eGnM6jqlm47CAAeOAc/PMm0HV23YtIwfXGMH5+JP6kb0ifDyRXl/Log0dmV1eSK00cuksQrEBjoVEIQgEIQgEIQgEIQgEIQgEIQgEIQgUbBKN6zQsEqXLIaQ5jxEFWlmZA4GCVbsfqHf7d/0nHdP8NXeZXYCtle5WDqSQcHsQPqHK4zg44nd+IdMX09iqMko2B7nGQP3nn/AEfxDZpcgKHQtlkPByeDtPoe3oe058uot29jwYtbFaK+9u8upZ1KvUjKRgrvJyP1QTxHxTVZXaFcsXRnUsSSx2OdrFu5+kg5+Z7T0zxFpr7BVXZ/MKB9hBHGASMkYJGewmZ488OrqES0Y8xDsHYBhZhcE/fGPv8AMjUT6Tymk9wyfCXjdLa9mrZa7FAw5yFsHufZ/f39J23l+veeD6rSmvKsMHkDP7c/PxPU/BPi1NUqUOpS1as5yNjhQoJHOQ2DnGPQ8yse9S1vETXnT02NdcVZEFYfzdygs21MgZ2scE5K7j2/KfjL+m6Rq6a0c7mRFUnJOSoAzk8nt3jvEC401jY5RfMXHcMn1IR85A49e3rJ9JqVtDbQQVYqysNrKw9CPtgg9iCCMgy+mHMmyGyWNkAsaTzV/LlHTZsudh+CvNS+zPx5rfIUgIPkWfE1wkzekjFmpTGAl/0/IsqqtJ/87H/aNHNZ8uHlyxtihY0c1rpl+F2H07fb2mkrzitFS9ztcxspsTCLVuOKiF3ncFYrYWFiZ/6QO4M6HpHUBdUlg43DkHgqw4ZSPQhgQR7gzWk/Dg8jHqeUfLaVpIplNHk6tLuSYT5ixgMcDJVLCEIBCEIBCEIBCEIBCEIBCEIFVxK1qy4wkFiyF4ZmoScD4s6ASTZUvOcuo4zznI+Z6NckzdVRmUtWLRqXRgzWxW5VeJo713qwyjqOPQhgeP8AE9R8CdbfVUOLubK2wxwAGVslSQOAe4x8D3lTq3REbJ2jJ9QBnI7HMd4HSrT76WbNljb9xGFJyVFYb+sAZ29yGyOO2EY5pP8AZ62TyqZ8c9fdDF8Y9LRtRZxycWEbTgK20B93Y5feMDtj5nB6vSlW8vGMkgE9uQQO09h8cogqrtfslgTAG5j5v0DYPcNtP2DD1nD9T6duBDDBH6EGXmvKHNiyzitv4l6Lo+itsrGoubUGsJgEBULrghyBy5BAI3E9gcZ5jtRRdXZZbUi2B1Ushc1tvQEZU7WDFl2jnGNg59vKeieJtTpWUI+9Bn+U5JTH0khfVe3pwPaevdF6mmqoS+s8OoJHqrY+pT8gytbRLTNhtj7nuFbV9Q3UB6clrWFdYKkMrs21tynBBTDlh3GwwXolaAeSWpYADcjfix62KfpsJ9SRn5B5lbo+hRLStleLla21XySLFd3AtXnG8KwVjjIzjOCM7hlmO2WeluxUWXm2vuyMiDc2MAZTA8v12kEkgc44kBorp1tKUqKzbXc1gUAI61eUBkD84a1MH+ncPbG3mZXUV2amnUEHy0rvqcgFiptahlYgc7f5JBPpuGeMkSTMtTbKPW0sND+VncBu2rndYq8tWpHKswBUMORmVR1xrLWq09Is2DcbHsFdTL2/lsoZmO4Mv4QPoPPbN7S9TrYhG/lWE48qz6XzgkhfRxgE5UkcSDsvTEq8pTTjY31DHPf3Pv6fGMekr16W2mxjTteuxmdq2O0o7AZatu20kElcZ3OTn0lLo1NtjpqFK012brHRGJ8wncEDIVwrcgs6sCSoBEuanqZZxVp8O2WD2YZ6qcAn6ivDNkAbNwPPMk9tPp3URZWHwRnII4OCpKsM/BBmjReGJAPbGf1zj/BmDpenCquwVnDuWdnIGTYw5cqMDvzgcfuTKXgDXPcltlhyxatSQMAlalBIHpk5OPmWi3emGTBHCbR8O1VpKDKqNJlM0cUpgYsYDHCSgsIQhAhCEAhCEAhCEAhCECJhInEnMiYcwmFSwSrak0XTjMrWJKrxLF1VM8x8Ygo94BIyEbg47BWH9xmeu3VTl/EXQK7zuI54GRnkA5wZnkrNo6d3h+RXFfdvWmT0XxIl9H8PrsMliAeZznkD8RHYjuGHYj9Zq9f6VtRWQAoPxH82TtG4nsQcZ+5+Zxev6Y9HplOwPt7AzYq8TsaKNMq4/wCGjuTkkAgYUemeJlW0xOrO/NgrkrzxenNdR6IVOU5HPB+3vKfT+qX6QVmtipWxCy/lYgMuGHqMMR/+Cd82mzMDrfQN/wBS8HufnHaTfH81ZeP5mvty9w7zSWU6+mu4F1I3KdjtW65xvrLIQcHCnjGcKZY6RqiwsRm3NTY1ZPqR3Qt8lSM+5Bnmnh3rD6S3PO0kCxPce4/5h6Ttup9TVLUtoKO1ifWpZgHrRLLEwFVm35D4wDwGBBwMK22ZsPCevU+nRkf7+0yqlOpZnZ2SpWeuta3dCxVilljspBPKkKBwBzySNsPUurB9Gz0v9diiuvayki6wAIpYZUMC455HrNLSmsL5dZXFYVdqkHaNo2ggdvpxLMoiTdP05VsFhZ3ZVZELuW2oxUso98lF5bJ4795F1J/NP8OgRiebCyh1qXBKsVPBcnG0H5PpzB1+lmFZHmFEcm0VPYlhQ1uuV8shmwxU49gcZOAV6ZrNKpFGnAQYJCpWUUEAZU8AB8YJB594TpD0u2vSLqauVp05Fi43OEresOwzjO7eLW284Dr6ES10LeBYpQqnm2PWSNu5bGL48s8pgnHPfv64FLrPSd7GwFnQlGt0+Rst27Qxx+YlVUbWOOPk50NP1RHbYA6kgsvmVvXuA77d4B4yOPmDiualyEYgZIViB7nBwJj+BqRVpV4wz/W2fnAX7fSBNC3XVjcN6lgrMVDAttHc7c5kPTzgS1Y72yz2mKcfz/5/Loa7JYreUtLzLSn9Zq4JWlMeDK9ZkgMK6S5i5ke6G6SjSXMJHuhug0khGgxC0IKzQrGBGqI8CAsIQgNIjGEljSIEBAkbrLBEayyFoUbElK+mazpIHrkLRLmNfoAwIIyJxZ6JYNWFRCEV1bd+UDIYgH19RiepWaeQNpB7SlqRZ1YfJti3r5hhDTSG7TTfeiVrqJZltw/Wuitjzq+6nB29/ft9pf8AAuvqKtXgCwMSPXKnGdmewzyQPfMr9bZk1tagkBwoYA/iH8zAPuM4Mi0PTmr1XnLWzgZKBdoUuwKtuZj9IAOeMnnjOMTC3vcPUxf0xS0+43H7Oh6t0hHK2JXWWTJ2sp2uNjoF+kjafrOGwSJm9L0FTWD+GYpUoosYZ4U82JWuOT9LkkMcKLBgHI22dSdUwFZIG5l3XUkIUXu67XJIPAAYZznsuMyUdMC7hS7UhwFYKFPZAgZWIyr7VUZyRx2zzG1uCL+IDWXb0vtsS0qgTICDapQIdwVcqQSzd9xGccRuk1Wo81POqNrUod7VGv8AFaFOCrMuSqqQSvfIIA7C63l6eqx1XG1WdsklmKr+Z2yScADJJjun1lFJY5dzvc4wN20DCj0UAAAfHPOY2cPgDxHpeP5wGeDkMAh7BbSRipieMPgk8d4xus6S4Ku5bQzKMbCwBY7UZgRwrEgK3Y54yJX1t1l1j6cMK1ArYn6t7VsTuKEEBeVK+47+ozDVQtreSoYaasdjuxbYbCxXc/1FU2g5Bwd+M/TiRs4p06ZS+rtPlqoSqpQEzX9RLsXyuOQNgDDkZcepmjoLASwAI2sVIIx2/wAgggg/P3E5u5q9PqC1a2LtK79psd9Q7hlWtt5wQC6YYnOfpGMGaXh/qnnbi4VbVYpYFJZCUZlBRux+fUdj6S9Z7Y58fKn94dVS0vI3oO0zKGlyt5s8yYXVaPDSsrR++Sqm3w3yAvGG2DRdV1BU4OSfYf6yjd1hj+Ebfk8mc11K+1rXuqcsFdlakhNrBGKHY2AVfAyMnHGOM5ljSatbFDocg/cEEcEMDypB4IPIMwtknb08XiUisTMdtUa+30c/2idF6ybnRxuCPhV3fnXZnft9MkEj1x95zltv8VlF/wCByLH/APt55rT/AJPRm9eQPUil07q7v1qupGBrT6SPQHYzuR85Crn0GR7yIvO4aW8es1tOo6iXrKmOkCvJVM6Xi6OhCEIEIQgNIjSJJEIgRFZGySciNIhO1ZkkbJLZWRsshbam9cqXVzSdZXtSQtEuS6x0hbLUsOQyH07EckA/qZmp1IVXGp+AdpU+gJ4wfbsJ2GopnAeMtIVsFmDgrgn2Izj/AD/aZZY1XcPR8G/LLFbT8aj/ALb+o1qVjLuqD3Zgo/cxlWtS1W8uwN3G5GB2kjjt2POZxWk6i6X7j9eK8DdzjLc7T6ZwP2E19Ba9zNqEcVh1Fe0De2EZyGcngH6jwB2Pc+nPt61sek2i0tVlllOpXz3TBQ3AuPKPCsNxIDFg/IwTgZ7S4elqGDVW2VHaUJDeYSMqRk27u23A+Gb3jdJSEzyWZjlnbG5j2GcYAAHAAAAkFXW0YZ2W+uD5TsCASM5UEDt2PPxJ2pFdeydS0rkpY9w3qVrratPLKm2ysMxJdt3C4x2wT+j9Zu06kUuEVlwqkPYUKZLOi85BXGfQYzyTg59XVD5u+9dq/wAzyMKwJ2sF/CwyzsrKRj03DHqZ9XeS6WWA0ogfLBgWG7H0WFeFXjJ7jKryPWdq8fwnbWXWWbMI/k2rYSpCbkaolNgLMQdzHkkAhSM8kSG66g3V3eX5aq1rWWbBlbV+jY7rkKp3OSwOCUAJlbpnT62NhO8qGVKzuKk1rUi4DrgshwAQfVT3PMu6wKURawrJU6l6k28qoOEA7AglWx67cesbTFetuq6fqc8E/b7TUreed6brpNh3VmtN/lrYSD/MABKtjIHJKggkZUjg4z0dfW2/pB+xM0pkiI1Lh8jw7WtyxuoWyO8yZOl6kjrnIXnGCQDn2+ZBd16pfUn54A/uZrzj8uGPHyTMxFfTaa2VdRqQoyTOW6z1q/YXpIUqCdmzeXGPwj1DccYHr2MxK+ps9vmM+ovwXIAqKJWj7cBkOC5+njAJ78CUnLHw6afT7zMc506UOOccZJP7kk/3Myus0rwwJQWWVJcFOBarMKwH+eVGRgkcHiS16tWUMrAqRkHtn95S65qF/h3OQdu1xyM5rZXGP1UTDb1Jp02m1C1qBwo4VR2A9FUY7e0Z0rpwOtXUg/hV0IPucY2j/ufM4Hxh1dnYCtmVVZcYJXLD6936cftPSPCDM2lqd/xOoY/duc/tiWxd2YedE48O4+ev+HXUWS7WZn6cS9XOt4ErAiQiSVT4QhCBCEICERCI6ECMiNIkhEaRCULLIXWWmEiZZC0KFtcyeo6IOpBGQRib7rKltUhaJeX9S8NNWS1ZLemD7d+8xNEz1jHKMCcjse5Iz+hnrmo0wM5nrPhtbDuGVb49fuJhfD81er431CYnWX1+XJ6nqlgqYZzx35B7+4mh0fWo1YUAJtJXaO3B9Pv3/WVdb4etAI7g+vY/tM5a2rJVuDkn9+eJjNbR7epTLiyT9k7dUbcxpfPB+xBmCmtceufvLadQB7g5+JXa/EarNJQo7IjMK2XO8KXKrWVD5CgHjA457cSSrpdIJYrvLHJ3YwT35QYXuSe3difUyp1DVb0NaLvawMuGB2r9J+p+DwCB+pEu1nCgZzgAZPc4GMmTtXh2tFUK7CqlcY24G3Htt7YmYld1VbJUq8NY4P8AXklwgU8KSTg+gHbvxa8yL5kbTwInWKT3sVCCQVYhWBBwQQeRM9QLrRWCLaK/qLNh+WSxPKz6nDK2Tkj9Zbq1ykkA4x78ft7yHpDnYxbG42OWYHIY5xkcdhjaP+mNomu9JqtPaR5dlgNagDK5D2jH/wAh/L6Z2n6vgcSTyTU+6kLtO3dUBtyRn6kOcBuRkY52jkGONsZZqQvc942ng5ipuSSNpJJIPcEknH95LaNyED2/t3P9pula73VSMnOAeR9+Zu9P8PVqQwXkff7S9KTbtz+R5NcP2zHemHofDf8AEVMScFx9PH4TkYP64/Yz0bpWl2Ii/wBKqv7ACR6LSATXprnTWkVeJn8m+We/SalZbQSKtZYQS7lk+JHRJKp0IQhAhCRsckfBgSQhCARCIsIDCIwiSkRpEJQMshdJbIkTSExKjZVKtlE1CsiauQtEsS7Sg+kxep9CSwcjn0PqPsZ170yvZRImNtK3ms7idS8y1fhqxOVO77jEybdPYpwyMP0OP3nrVmlEp39PB9JlOGs+nfj+pZa/1dvLEs+r2OP9ZYXUNjvOx6j4bR/TB9xwZhajwxap+lgR6Z7zK2K0enfi+oYrR93Us8ao47Spq9QWUgnj2l5uj3g42Z+cjE0dB4XJ5sOfZRwCfknv7/pKxjtPw2v5mGkb5b/0c3W31H7j/Ajun3lUXB9Mke+ef9Z2DeHqv6B+0y9f4cI5r/8AE9v09pacVohjj+oYrW1PSrXqAfvMzU3E2tnsAoH25MeQVOCCpHoeDOs6D00GsORkv9Wf7AftKUpynTpz+TXDTlre2L4ZrL6qvjgbif0U/wCuJ6Xp6JBoNIBNemqddKcY08Dy/J/Wty1roU1S5WkK0kwE0cUyciyVRGKZKBJVksIQhAhCRs37QBjmKqwVfePgEIQgEIQgEQiLCBGwibY9hEMCFhEKyfbEIhO1ZkkbVy2VjSshbai1UiaiaBSNNcJ2y208jbSj2mqa5GySE7ZJ0g9oNpvb/ft+s1BVDyYNsg6WRPo5tmmJ5ELcnJ9T8OJeuPwt+Vscg/6j4ml0zpZrrRDyVVVJHYkDBxN1KJMKpHGN7WnNaa8d9KNNGJcrrkq1yVUlmUyYFkiLHbYqiSpMgD3irBY6ECEIQCMCR8IBCEIBCEIBCEIBCEIBE2xYQCJiLCA3ETEfCBGViFZJiGITtDtjGqljEMQnaDZE2SxiJtg2g8uKK5PiGINoQkcEkmIuIRs0LFAjoQgYiFcxYQCEIQCEIQCEIQCEIQCEIQCEIQCEIQCEIQCEIQCEIQCEIQCJCEBYQhCRCEIQIQhAIQhAIQhAIQhAIQhA/9k="/>
          <p:cNvSpPr>
            <a:spLocks noChangeAspect="1" noChangeArrowheads="1"/>
          </p:cNvSpPr>
          <p:nvPr/>
        </p:nvSpPr>
        <p:spPr bwMode="auto">
          <a:xfrm>
            <a:off x="1259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s-MX" sz="1350">
              <a:solidFill>
                <a:srgbClr val="00204E"/>
              </a:solidFill>
              <a:latin typeface="Arial" charset="0"/>
            </a:endParaRPr>
          </a:p>
        </p:txBody>
      </p:sp>
      <p:sp>
        <p:nvSpPr>
          <p:cNvPr id="2" name="Rectángulo 1"/>
          <p:cNvSpPr/>
          <p:nvPr/>
        </p:nvSpPr>
        <p:spPr>
          <a:xfrm>
            <a:off x="1043608" y="1124744"/>
            <a:ext cx="7057005" cy="4524315"/>
          </a:xfrm>
          <a:prstGeom prst="rect">
            <a:avLst/>
          </a:prstGeom>
        </p:spPr>
        <p:txBody>
          <a:bodyPr wrap="square">
            <a:spAutoFit/>
          </a:bodyPr>
          <a:lstStyle/>
          <a:p>
            <a:pPr algn="ctr">
              <a:lnSpc>
                <a:spcPct val="150000"/>
              </a:lnSpc>
            </a:pPr>
            <a:r>
              <a:rPr lang="es-MX" sz="4800" b="1" dirty="0" smtClean="0">
                <a:latin typeface="Arial" panose="020B0604020202020204" pitchFamily="34" charset="0"/>
                <a:cs typeface="Arial" panose="020B0604020202020204" pitchFamily="34" charset="0"/>
              </a:rPr>
              <a:t>II. Plataforma Digital del SNA y el Sistema de Información y Comunicación del SNF</a:t>
            </a:r>
          </a:p>
        </p:txBody>
      </p:sp>
    </p:spTree>
    <p:extLst>
      <p:ext uri="{BB962C8B-B14F-4D97-AF65-F5344CB8AC3E}">
        <p14:creationId xmlns:p14="http://schemas.microsoft.com/office/powerpoint/2010/main" val="3440086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1.2"/>
</p:tagLst>
</file>

<file path=ppt/tags/tag10.xml><?xml version="1.0" encoding="utf-8"?>
<p:tagLst xmlns:a="http://schemas.openxmlformats.org/drawingml/2006/main" xmlns:r="http://schemas.openxmlformats.org/officeDocument/2006/relationships" xmlns:p="http://schemas.openxmlformats.org/presentationml/2006/main">
  <p:tag name="TIMING" val="|1.1|0.8"/>
</p:tagLst>
</file>

<file path=ppt/tags/tag11.xml><?xml version="1.0" encoding="utf-8"?>
<p:tagLst xmlns:a="http://schemas.openxmlformats.org/drawingml/2006/main" xmlns:r="http://schemas.openxmlformats.org/officeDocument/2006/relationships" xmlns:p="http://schemas.openxmlformats.org/presentationml/2006/main">
  <p:tag name="TIMING" val="|1.2|0.9"/>
</p:tagLst>
</file>

<file path=ppt/tags/tag12.xml><?xml version="1.0" encoding="utf-8"?>
<p:tagLst xmlns:a="http://schemas.openxmlformats.org/drawingml/2006/main" xmlns:r="http://schemas.openxmlformats.org/officeDocument/2006/relationships" xmlns:p="http://schemas.openxmlformats.org/presentationml/2006/main">
  <p:tag name="TIMING" val="|0.9|0.8"/>
</p:tagLst>
</file>

<file path=ppt/tags/tag2.xml><?xml version="1.0" encoding="utf-8"?>
<p:tagLst xmlns:a="http://schemas.openxmlformats.org/drawingml/2006/main" xmlns:r="http://schemas.openxmlformats.org/officeDocument/2006/relationships" xmlns:p="http://schemas.openxmlformats.org/presentationml/2006/main">
  <p:tag name="TIMING" val="|1.2|1.4|1.1|1.1"/>
</p:tagLst>
</file>

<file path=ppt/tags/tag3.xml><?xml version="1.0" encoding="utf-8"?>
<p:tagLst xmlns:a="http://schemas.openxmlformats.org/drawingml/2006/main" xmlns:r="http://schemas.openxmlformats.org/officeDocument/2006/relationships" xmlns:p="http://schemas.openxmlformats.org/presentationml/2006/main">
  <p:tag name="TIMING" val="|0.9|1|0.9|0.8|0.9|0.8|0.9"/>
</p:tagLst>
</file>

<file path=ppt/tags/tag4.xml><?xml version="1.0" encoding="utf-8"?>
<p:tagLst xmlns:a="http://schemas.openxmlformats.org/drawingml/2006/main" xmlns:r="http://schemas.openxmlformats.org/officeDocument/2006/relationships" xmlns:p="http://schemas.openxmlformats.org/presentationml/2006/main">
  <p:tag name="TIMING" val="|1|0.7|0.9|0.8|0.9|0.9|0.8"/>
</p:tagLst>
</file>

<file path=ppt/tags/tag5.xml><?xml version="1.0" encoding="utf-8"?>
<p:tagLst xmlns:a="http://schemas.openxmlformats.org/drawingml/2006/main" xmlns:r="http://schemas.openxmlformats.org/officeDocument/2006/relationships" xmlns:p="http://schemas.openxmlformats.org/presentationml/2006/main">
  <p:tag name="TIMING" val="|1.3|1"/>
</p:tagLst>
</file>

<file path=ppt/tags/tag6.xml><?xml version="1.0" encoding="utf-8"?>
<p:tagLst xmlns:a="http://schemas.openxmlformats.org/drawingml/2006/main" xmlns:r="http://schemas.openxmlformats.org/officeDocument/2006/relationships" xmlns:p="http://schemas.openxmlformats.org/presentationml/2006/main">
  <p:tag name="TIMING" val="|1.6|1.1"/>
</p:tagLst>
</file>

<file path=ppt/tags/tag7.xml><?xml version="1.0" encoding="utf-8"?>
<p:tagLst xmlns:a="http://schemas.openxmlformats.org/drawingml/2006/main" xmlns:r="http://schemas.openxmlformats.org/officeDocument/2006/relationships" xmlns:p="http://schemas.openxmlformats.org/presentationml/2006/main">
  <p:tag name="TIMING" val="|1.2|0.8"/>
</p:tagLst>
</file>

<file path=ppt/tags/tag8.xml><?xml version="1.0" encoding="utf-8"?>
<p:tagLst xmlns:a="http://schemas.openxmlformats.org/drawingml/2006/main" xmlns:r="http://schemas.openxmlformats.org/officeDocument/2006/relationships" xmlns:p="http://schemas.openxmlformats.org/presentationml/2006/main">
  <p:tag name="TIMING" val="|1|0.9"/>
</p:tagLst>
</file>

<file path=ppt/tags/tag9.xml><?xml version="1.0" encoding="utf-8"?>
<p:tagLst xmlns:a="http://schemas.openxmlformats.org/drawingml/2006/main" xmlns:r="http://schemas.openxmlformats.org/officeDocument/2006/relationships" xmlns:p="http://schemas.openxmlformats.org/presentationml/2006/main">
  <p:tag name="TIMING" val="|0.9|0.9"/>
</p:tagLst>
</file>

<file path=ppt/theme/theme1.xml><?xml version="1.0" encoding="utf-8"?>
<a:theme xmlns:a="http://schemas.openxmlformats.org/drawingml/2006/main" name="Tema de Off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4.xml><?xml version="1.0" encoding="utf-8"?>
<a:themeOverride xmlns:a="http://schemas.openxmlformats.org/drawingml/2006/main">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5.xml><?xml version="1.0" encoding="utf-8"?>
<a:themeOverride xmlns:a="http://schemas.openxmlformats.org/drawingml/2006/main">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1292</TotalTime>
  <Words>4634</Words>
  <Application>Microsoft Office PowerPoint</Application>
  <PresentationFormat>Presentación en pantalla (4:3)</PresentationFormat>
  <Paragraphs>1076</Paragraphs>
  <Slides>82</Slides>
  <Notes>5</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82</vt:i4>
      </vt:variant>
    </vt:vector>
  </HeadingPairs>
  <TitlesOfParts>
    <vt:vector size="92" baseType="lpstr">
      <vt:lpstr>Arial</vt:lpstr>
      <vt:lpstr>Arial Black</vt:lpstr>
      <vt:lpstr>Arial Narrow</vt:lpstr>
      <vt:lpstr>Calibri</vt:lpstr>
      <vt:lpstr>Georgia</vt:lpstr>
      <vt:lpstr>Myriad Pro</vt:lpstr>
      <vt:lpstr>Symbol</vt:lpstr>
      <vt:lpstr>Wingdings</vt:lpstr>
      <vt:lpstr>Tema de Office</vt:lpstr>
      <vt:lpstr>Diseño personalizado</vt:lpstr>
      <vt:lpstr>Presentación de PowerPoint</vt:lpstr>
      <vt:lpstr>“La Coordinación para la Fiscalización y la Plataforma Digital del Sistema Nacional de Fiscalización”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Programa de Actividades 2017 del Convenio ASF-EEF</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Mapa de Fiscalización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 el objeto de que el proceso de la verificación de personal incorporado en las nóminas del FONE sea mas eficiente, se diseño una herramienta informática operada en una plataforma de internet.</vt:lpstr>
      <vt:lpstr>Una mayor cobertura en la verificación del personal incorporado en las nóminas del FONE.</vt:lpstr>
      <vt:lpstr>Presentación de PowerPoint</vt:lpstr>
      <vt:lpstr>Presentación de PowerPoint</vt:lpstr>
      <vt:lpstr>Autoridades Educativas Locales (AEL).</vt:lpstr>
      <vt:lpstr>Contralorías Estatales.</vt:lpstr>
      <vt:lpstr>Centros de Trabajo (CT).</vt:lpstr>
      <vt:lpstr>Presentación de PowerPoint</vt:lpstr>
      <vt:lpstr>Autoridades Educativas Locales (AEL).</vt:lpstr>
      <vt:lpstr>Contralorías Estatales</vt:lpstr>
      <vt:lpstr>Grupos Auditores de la ASF (visitas físicas muestra selectiva)</vt:lpstr>
      <vt:lpstr>Auditoría Superior de la Federación (ASF).</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vvaldez</dc:creator>
  <cp:lastModifiedBy>Frida Lovera Juarez</cp:lastModifiedBy>
  <cp:revision>188</cp:revision>
  <cp:lastPrinted>2017-11-06T15:32:30Z</cp:lastPrinted>
  <dcterms:created xsi:type="dcterms:W3CDTF">2015-03-04T23:28:06Z</dcterms:created>
  <dcterms:modified xsi:type="dcterms:W3CDTF">2017-11-06T15:33:36Z</dcterms:modified>
</cp:coreProperties>
</file>